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5" r:id="rId1"/>
  </p:sldMasterIdLst>
  <p:notesMasterIdLst>
    <p:notesMasterId r:id="rId79"/>
  </p:notesMasterIdLst>
  <p:handoutMasterIdLst>
    <p:handoutMasterId r:id="rId80"/>
  </p:handoutMasterIdLst>
  <p:sldIdLst>
    <p:sldId id="904" r:id="rId2"/>
    <p:sldId id="954" r:id="rId3"/>
    <p:sldId id="955" r:id="rId4"/>
    <p:sldId id="1357" r:id="rId5"/>
    <p:sldId id="1337" r:id="rId6"/>
    <p:sldId id="1353" r:id="rId7"/>
    <p:sldId id="1356" r:id="rId8"/>
    <p:sldId id="1358" r:id="rId9"/>
    <p:sldId id="1363" r:id="rId10"/>
    <p:sldId id="1338" r:id="rId11"/>
    <p:sldId id="1360" r:id="rId12"/>
    <p:sldId id="1374" r:id="rId13"/>
    <p:sldId id="1372" r:id="rId14"/>
    <p:sldId id="1375" r:id="rId15"/>
    <p:sldId id="1383" r:id="rId16"/>
    <p:sldId id="1381" r:id="rId17"/>
    <p:sldId id="1380" r:id="rId18"/>
    <p:sldId id="1376" r:id="rId19"/>
    <p:sldId id="1398" r:id="rId20"/>
    <p:sldId id="1392" r:id="rId21"/>
    <p:sldId id="1384" r:id="rId22"/>
    <p:sldId id="1422" r:id="rId23"/>
    <p:sldId id="1386" r:id="rId24"/>
    <p:sldId id="1425" r:id="rId25"/>
    <p:sldId id="1387" r:id="rId26"/>
    <p:sldId id="1389" r:id="rId27"/>
    <p:sldId id="1359" r:id="rId28"/>
    <p:sldId id="1432" r:id="rId29"/>
    <p:sldId id="1431" r:id="rId30"/>
    <p:sldId id="1434" r:id="rId31"/>
    <p:sldId id="1403" r:id="rId32"/>
    <p:sldId id="1433" r:id="rId33"/>
    <p:sldId id="1436" r:id="rId34"/>
    <p:sldId id="1435" r:id="rId35"/>
    <p:sldId id="1404" r:id="rId36"/>
    <p:sldId id="1437" r:id="rId37"/>
    <p:sldId id="1428" r:id="rId38"/>
    <p:sldId id="1407" r:id="rId39"/>
    <p:sldId id="1354" r:id="rId40"/>
    <p:sldId id="1405" r:id="rId41"/>
    <p:sldId id="1406" r:id="rId42"/>
    <p:sldId id="1408" r:id="rId43"/>
    <p:sldId id="1355" r:id="rId44"/>
    <p:sldId id="1361" r:id="rId45"/>
    <p:sldId id="1370" r:id="rId46"/>
    <p:sldId id="1364" r:id="rId47"/>
    <p:sldId id="1366" r:id="rId48"/>
    <p:sldId id="1438" r:id="rId49"/>
    <p:sldId id="1369" r:id="rId50"/>
    <p:sldId id="1368" r:id="rId51"/>
    <p:sldId id="1367" r:id="rId52"/>
    <p:sldId id="1365" r:id="rId53"/>
    <p:sldId id="1439" r:id="rId54"/>
    <p:sldId id="1426" r:id="rId55"/>
    <p:sldId id="1340" r:id="rId56"/>
    <p:sldId id="1341" r:id="rId57"/>
    <p:sldId id="1351" r:id="rId58"/>
    <p:sldId id="1342" r:id="rId59"/>
    <p:sldId id="1343" r:id="rId60"/>
    <p:sldId id="1352" r:id="rId61"/>
    <p:sldId id="1323" r:id="rId62"/>
    <p:sldId id="991" r:id="rId63"/>
    <p:sldId id="1409" r:id="rId64"/>
    <p:sldId id="1440" r:id="rId65"/>
    <p:sldId id="1441" r:id="rId66"/>
    <p:sldId id="1411" r:id="rId67"/>
    <p:sldId id="1420" r:id="rId68"/>
    <p:sldId id="1412" r:id="rId69"/>
    <p:sldId id="1413" r:id="rId70"/>
    <p:sldId id="1414" r:id="rId71"/>
    <p:sldId id="1415" r:id="rId72"/>
    <p:sldId id="1421" r:id="rId73"/>
    <p:sldId id="1416" r:id="rId74"/>
    <p:sldId id="1417" r:id="rId75"/>
    <p:sldId id="1418" r:id="rId76"/>
    <p:sldId id="1419" r:id="rId77"/>
    <p:sldId id="1410" r:id="rId78"/>
  </p:sldIdLst>
  <p:sldSz cx="9144000" cy="6858000" type="screen4x3"/>
  <p:notesSz cx="9283700" cy="6985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i Fang" initials="FF" lastIdx="1" clrIdx="0">
    <p:extLst>
      <p:ext uri="{19B8F6BF-5375-455C-9EA6-DF929625EA0E}">
        <p15:presenceInfo xmlns:p15="http://schemas.microsoft.com/office/powerpoint/2012/main" userId="Fei F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0000"/>
    <a:srgbClr val="16EE25"/>
    <a:srgbClr val="FF6600"/>
    <a:srgbClr val="FFD666"/>
    <a:srgbClr val="CC9500"/>
    <a:srgbClr val="F0B81F"/>
    <a:srgbClr val="E5A800"/>
    <a:srgbClr val="FFCF4C"/>
    <a:srgbClr val="A03333"/>
    <a:srgbClr val="CC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E25E649-3F16-4E02-A733-19D2CDBF48F0}">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2799" autoAdjust="0"/>
  </p:normalViewPr>
  <p:slideViewPr>
    <p:cSldViewPr snapToGrid="0">
      <p:cViewPr varScale="1">
        <p:scale>
          <a:sx n="165" d="100"/>
          <a:sy n="165" d="100"/>
        </p:scale>
        <p:origin x="1656" y="92"/>
      </p:cViewPr>
      <p:guideLst/>
    </p:cSldViewPr>
  </p:slideViewPr>
  <p:notesTextViewPr>
    <p:cViewPr>
      <p:scale>
        <a:sx n="150" d="100"/>
        <a:sy n="150" d="100"/>
      </p:scale>
      <p:origin x="0" y="0"/>
    </p:cViewPr>
  </p:notesTextViewPr>
  <p:notesViewPr>
    <p:cSldViewPr snapToGrid="0">
      <p:cViewPr varScale="1">
        <p:scale>
          <a:sx n="65" d="100"/>
          <a:sy n="65" d="100"/>
        </p:scale>
        <p:origin x="3082" y="3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3340" cy="349943"/>
          </a:xfrm>
          <a:prstGeom prst="rect">
            <a:avLst/>
          </a:prstGeom>
        </p:spPr>
        <p:txBody>
          <a:bodyPr vert="horz" lIns="87927" tIns="43964" rIns="87927" bIns="43964" rtlCol="0"/>
          <a:lstStyle>
            <a:lvl1pPr algn="l">
              <a:defRPr sz="1200"/>
            </a:lvl1pPr>
          </a:lstStyle>
          <a:p>
            <a:endParaRPr lang="en-US"/>
          </a:p>
        </p:txBody>
      </p:sp>
      <p:sp>
        <p:nvSpPr>
          <p:cNvPr id="3" name="Date Placeholder 2"/>
          <p:cNvSpPr>
            <a:spLocks noGrp="1"/>
          </p:cNvSpPr>
          <p:nvPr>
            <p:ph type="dt" sz="quarter" idx="1"/>
          </p:nvPr>
        </p:nvSpPr>
        <p:spPr>
          <a:xfrm>
            <a:off x="5258347" y="0"/>
            <a:ext cx="4023340" cy="349943"/>
          </a:xfrm>
          <a:prstGeom prst="rect">
            <a:avLst/>
          </a:prstGeom>
        </p:spPr>
        <p:txBody>
          <a:bodyPr vert="horz" lIns="87927" tIns="43964" rIns="87927" bIns="43964" rtlCol="0"/>
          <a:lstStyle>
            <a:lvl1pPr algn="r">
              <a:defRPr sz="1200"/>
            </a:lvl1pPr>
          </a:lstStyle>
          <a:p>
            <a:fld id="{F42DCADA-6CB2-49A4-B6B5-E11C4E0EA625}" type="datetimeFigureOut">
              <a:rPr lang="en-US" smtClean="0"/>
              <a:t>1/3/2019</a:t>
            </a:fld>
            <a:endParaRPr lang="en-US"/>
          </a:p>
        </p:txBody>
      </p:sp>
      <p:sp>
        <p:nvSpPr>
          <p:cNvPr id="4" name="Footer Placeholder 3"/>
          <p:cNvSpPr>
            <a:spLocks noGrp="1"/>
          </p:cNvSpPr>
          <p:nvPr>
            <p:ph type="ftr" sz="quarter" idx="2"/>
          </p:nvPr>
        </p:nvSpPr>
        <p:spPr>
          <a:xfrm>
            <a:off x="0" y="6635060"/>
            <a:ext cx="4023340" cy="349942"/>
          </a:xfrm>
          <a:prstGeom prst="rect">
            <a:avLst/>
          </a:prstGeom>
        </p:spPr>
        <p:txBody>
          <a:bodyPr vert="horz" lIns="87927" tIns="43964" rIns="87927" bIns="43964" rtlCol="0" anchor="b"/>
          <a:lstStyle>
            <a:lvl1pPr algn="l">
              <a:defRPr sz="1200"/>
            </a:lvl1pPr>
          </a:lstStyle>
          <a:p>
            <a:endParaRPr lang="en-US"/>
          </a:p>
        </p:txBody>
      </p:sp>
      <p:sp>
        <p:nvSpPr>
          <p:cNvPr id="5" name="Slide Number Placeholder 4"/>
          <p:cNvSpPr>
            <a:spLocks noGrp="1"/>
          </p:cNvSpPr>
          <p:nvPr>
            <p:ph type="sldNum" sz="quarter" idx="3"/>
          </p:nvPr>
        </p:nvSpPr>
        <p:spPr>
          <a:xfrm>
            <a:off x="5258347" y="6635060"/>
            <a:ext cx="4023340" cy="349942"/>
          </a:xfrm>
          <a:prstGeom prst="rect">
            <a:avLst/>
          </a:prstGeom>
        </p:spPr>
        <p:txBody>
          <a:bodyPr vert="horz" lIns="87927" tIns="43964" rIns="87927" bIns="43964" rtlCol="0" anchor="b"/>
          <a:lstStyle>
            <a:lvl1pPr algn="r">
              <a:defRPr sz="1200"/>
            </a:lvl1pPr>
          </a:lstStyle>
          <a:p>
            <a:fld id="{1705DBDB-8179-453A-BB58-50FAA03EF092}" type="slidenum">
              <a:rPr lang="en-US" smtClean="0"/>
              <a:t>‹#›</a:t>
            </a:fld>
            <a:endParaRPr lang="en-US"/>
          </a:p>
        </p:txBody>
      </p:sp>
    </p:spTree>
    <p:extLst>
      <p:ext uri="{BB962C8B-B14F-4D97-AF65-F5344CB8AC3E}">
        <p14:creationId xmlns:p14="http://schemas.microsoft.com/office/powerpoint/2010/main" val="3607859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2937" cy="350463"/>
          </a:xfrm>
          <a:prstGeom prst="rect">
            <a:avLst/>
          </a:prstGeom>
        </p:spPr>
        <p:txBody>
          <a:bodyPr vert="horz" lIns="92948" tIns="46474" rIns="92948" bIns="46474" rtlCol="0"/>
          <a:lstStyle>
            <a:lvl1pPr algn="l">
              <a:defRPr sz="1300"/>
            </a:lvl1pPr>
          </a:lstStyle>
          <a:p>
            <a:endParaRPr lang="en-US"/>
          </a:p>
        </p:txBody>
      </p:sp>
      <p:sp>
        <p:nvSpPr>
          <p:cNvPr id="3" name="Date Placeholder 2"/>
          <p:cNvSpPr>
            <a:spLocks noGrp="1"/>
          </p:cNvSpPr>
          <p:nvPr>
            <p:ph type="dt" idx="1"/>
          </p:nvPr>
        </p:nvSpPr>
        <p:spPr>
          <a:xfrm>
            <a:off x="5258615" y="0"/>
            <a:ext cx="4022937" cy="350463"/>
          </a:xfrm>
          <a:prstGeom prst="rect">
            <a:avLst/>
          </a:prstGeom>
        </p:spPr>
        <p:txBody>
          <a:bodyPr vert="horz" lIns="92948" tIns="46474" rIns="92948" bIns="46474" rtlCol="0"/>
          <a:lstStyle>
            <a:lvl1pPr algn="r">
              <a:defRPr sz="1300"/>
            </a:lvl1pPr>
          </a:lstStyle>
          <a:p>
            <a:fld id="{FC151BD9-A8D5-42FC-8C0B-5479A9C0A3DB}" type="datetimeFigureOut">
              <a:rPr lang="en-US" smtClean="0"/>
              <a:t>1/3/2019</a:t>
            </a:fld>
            <a:endParaRPr lang="en-US"/>
          </a:p>
        </p:txBody>
      </p:sp>
      <p:sp>
        <p:nvSpPr>
          <p:cNvPr id="4" name="Slide Image Placeholder 3"/>
          <p:cNvSpPr>
            <a:spLocks noGrp="1" noRot="1" noChangeAspect="1"/>
          </p:cNvSpPr>
          <p:nvPr>
            <p:ph type="sldImg" idx="2"/>
          </p:nvPr>
        </p:nvSpPr>
        <p:spPr>
          <a:xfrm>
            <a:off x="3070225" y="873125"/>
            <a:ext cx="3143250" cy="2357438"/>
          </a:xfrm>
          <a:prstGeom prst="rect">
            <a:avLst/>
          </a:prstGeom>
          <a:noFill/>
          <a:ln w="12700">
            <a:solidFill>
              <a:prstClr val="black"/>
            </a:solidFill>
          </a:ln>
        </p:spPr>
        <p:txBody>
          <a:bodyPr vert="horz" lIns="92948" tIns="46474" rIns="92948" bIns="46474" rtlCol="0" anchor="ctr"/>
          <a:lstStyle/>
          <a:p>
            <a:endParaRPr lang="en-US"/>
          </a:p>
        </p:txBody>
      </p:sp>
      <p:sp>
        <p:nvSpPr>
          <p:cNvPr id="5" name="Notes Placeholder 4"/>
          <p:cNvSpPr>
            <a:spLocks noGrp="1"/>
          </p:cNvSpPr>
          <p:nvPr>
            <p:ph type="body" sz="quarter" idx="3"/>
          </p:nvPr>
        </p:nvSpPr>
        <p:spPr>
          <a:xfrm>
            <a:off x="928370" y="3361532"/>
            <a:ext cx="7426960" cy="2750344"/>
          </a:xfrm>
          <a:prstGeom prst="rect">
            <a:avLst/>
          </a:prstGeom>
        </p:spPr>
        <p:txBody>
          <a:bodyPr vert="horz" lIns="92948" tIns="46474" rIns="92948" bIns="4647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34539"/>
            <a:ext cx="4022937" cy="350462"/>
          </a:xfrm>
          <a:prstGeom prst="rect">
            <a:avLst/>
          </a:prstGeom>
        </p:spPr>
        <p:txBody>
          <a:bodyPr vert="horz" lIns="92948" tIns="46474" rIns="92948" bIns="46474" rtlCol="0" anchor="b"/>
          <a:lstStyle>
            <a:lvl1pPr algn="l">
              <a:defRPr sz="1300"/>
            </a:lvl1pPr>
          </a:lstStyle>
          <a:p>
            <a:endParaRPr lang="en-US"/>
          </a:p>
        </p:txBody>
      </p:sp>
      <p:sp>
        <p:nvSpPr>
          <p:cNvPr id="7" name="Slide Number Placeholder 6"/>
          <p:cNvSpPr>
            <a:spLocks noGrp="1"/>
          </p:cNvSpPr>
          <p:nvPr>
            <p:ph type="sldNum" sz="quarter" idx="5"/>
          </p:nvPr>
        </p:nvSpPr>
        <p:spPr>
          <a:xfrm>
            <a:off x="5258615" y="6634539"/>
            <a:ext cx="4022937" cy="350462"/>
          </a:xfrm>
          <a:prstGeom prst="rect">
            <a:avLst/>
          </a:prstGeom>
        </p:spPr>
        <p:txBody>
          <a:bodyPr vert="horz" lIns="92948" tIns="46474" rIns="92948" bIns="46474" rtlCol="0" anchor="b"/>
          <a:lstStyle>
            <a:lvl1pPr algn="r">
              <a:defRPr sz="1300"/>
            </a:lvl1pPr>
          </a:lstStyle>
          <a:p>
            <a:fld id="{E6517F1F-6505-40F0-B92A-0D136955C762}" type="slidenum">
              <a:rPr lang="en-US" smtClean="0"/>
              <a:t>‹#›</a:t>
            </a:fld>
            <a:endParaRPr lang="en-US"/>
          </a:p>
        </p:txBody>
      </p:sp>
    </p:spTree>
    <p:extLst>
      <p:ext uri="{BB962C8B-B14F-4D97-AF65-F5344CB8AC3E}">
        <p14:creationId xmlns:p14="http://schemas.microsoft.com/office/powerpoint/2010/main" val="1132170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1</a:t>
            </a:fld>
            <a:endParaRPr lang="en-US"/>
          </a:p>
        </p:txBody>
      </p:sp>
    </p:spTree>
    <p:extLst>
      <p:ext uri="{BB962C8B-B14F-4D97-AF65-F5344CB8AC3E}">
        <p14:creationId xmlns:p14="http://schemas.microsoft.com/office/powerpoint/2010/main" val="297045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Kalman</a:t>
            </a:r>
            <a:r>
              <a:rPr lang="en-US" dirty="0"/>
              <a:t> filter: exact update of the belief state for linear dynamical systems</a:t>
            </a:r>
          </a:p>
          <a:p>
            <a:r>
              <a:rPr lang="en-US" dirty="0"/>
              <a:t>Particle filter: approximate update for general systems</a:t>
            </a:r>
          </a:p>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52</a:t>
            </a:fld>
            <a:endParaRPr lang="en-US"/>
          </a:p>
        </p:txBody>
      </p:sp>
    </p:spTree>
    <p:extLst>
      <p:ext uri="{BB962C8B-B14F-4D97-AF65-F5344CB8AC3E}">
        <p14:creationId xmlns:p14="http://schemas.microsoft.com/office/powerpoint/2010/main" val="4021942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t>
            </a:r>
            <a:r>
              <a:rPr lang="en-US" baseline="0" dirty="0"/>
              <a:t> surprisingly, naively applying existing ML algorithms does not work well. The reason is two-fold. The first reason is that the dataset is quite sparse. Unlike image classification or movie recommendation, the amount of data we have is quite limited. Second, for the data we have, it is hard to determine their labels. If patrollers found poaching activities in an area, then we label the area as attacked without doubt. However, if the patrollers did not find any poaching activities, we are not sure if we should label it as not attacked, because the patroller may have missed the sign of poaching and the poached animals cannot report the instance by themselves.</a:t>
            </a:r>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57</a:t>
            </a:fld>
            <a:endParaRPr lang="en-US"/>
          </a:p>
        </p:txBody>
      </p:sp>
    </p:spTree>
    <p:extLst>
      <p:ext uri="{BB962C8B-B14F-4D97-AF65-F5344CB8AC3E}">
        <p14:creationId xmlns:p14="http://schemas.microsoft.com/office/powerpoint/2010/main" val="758217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17F1F-6505-40F0-B92A-0D136955C762}" type="slidenum">
              <a:rPr lang="en-US" smtClean="0"/>
              <a:t>62</a:t>
            </a:fld>
            <a:endParaRPr lang="en-US"/>
          </a:p>
        </p:txBody>
      </p:sp>
    </p:spTree>
    <p:extLst>
      <p:ext uri="{BB962C8B-B14F-4D97-AF65-F5344CB8AC3E}">
        <p14:creationId xmlns:p14="http://schemas.microsoft.com/office/powerpoint/2010/main" val="4146032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2</a:t>
            </a:fld>
            <a:endParaRPr lang="en-US"/>
          </a:p>
        </p:txBody>
      </p:sp>
    </p:spTree>
    <p:extLst>
      <p:ext uri="{BB962C8B-B14F-4D97-AF65-F5344CB8AC3E}">
        <p14:creationId xmlns:p14="http://schemas.microsoft.com/office/powerpoint/2010/main" val="4119494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17F1F-6505-40F0-B92A-0D136955C762}" type="slidenum">
              <a:rPr lang="en-US" smtClean="0"/>
              <a:t>3</a:t>
            </a:fld>
            <a:endParaRPr lang="en-US"/>
          </a:p>
        </p:txBody>
      </p:sp>
    </p:spTree>
    <p:extLst>
      <p:ext uri="{BB962C8B-B14F-4D97-AF65-F5344CB8AC3E}">
        <p14:creationId xmlns:p14="http://schemas.microsoft.com/office/powerpoint/2010/main" val="1213300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17F1F-6505-40F0-B92A-0D136955C762}" type="slidenum">
              <a:rPr lang="en-US" smtClean="0"/>
              <a:t>9</a:t>
            </a:fld>
            <a:endParaRPr lang="en-US"/>
          </a:p>
        </p:txBody>
      </p:sp>
    </p:spTree>
    <p:extLst>
      <p:ext uri="{BB962C8B-B14F-4D97-AF65-F5344CB8AC3E}">
        <p14:creationId xmlns:p14="http://schemas.microsoft.com/office/powerpoint/2010/main" val="2571700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17F1F-6505-40F0-B92A-0D136955C762}" type="slidenum">
              <a:rPr lang="en-US" smtClean="0"/>
              <a:t>38</a:t>
            </a:fld>
            <a:endParaRPr lang="en-US"/>
          </a:p>
        </p:txBody>
      </p:sp>
    </p:spTree>
    <p:extLst>
      <p:ext uri="{BB962C8B-B14F-4D97-AF65-F5344CB8AC3E}">
        <p14:creationId xmlns:p14="http://schemas.microsoft.com/office/powerpoint/2010/main" val="1262843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17F1F-6505-40F0-B92A-0D136955C762}" type="slidenum">
              <a:rPr lang="en-US" smtClean="0"/>
              <a:t>42</a:t>
            </a:fld>
            <a:endParaRPr lang="en-US"/>
          </a:p>
        </p:txBody>
      </p:sp>
    </p:spTree>
    <p:extLst>
      <p:ext uri="{BB962C8B-B14F-4D97-AF65-F5344CB8AC3E}">
        <p14:creationId xmlns:p14="http://schemas.microsoft.com/office/powerpoint/2010/main" val="307462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Kalman</a:t>
            </a:r>
            <a:r>
              <a:rPr lang="en-US" dirty="0"/>
              <a:t> filter: exact update of the belief state for linear dynamical systems</a:t>
            </a:r>
          </a:p>
          <a:p>
            <a:r>
              <a:rPr lang="en-US" dirty="0"/>
              <a:t>Particle filter: approximate update for general systems</a:t>
            </a:r>
          </a:p>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46</a:t>
            </a:fld>
            <a:endParaRPr lang="en-US"/>
          </a:p>
        </p:txBody>
      </p:sp>
    </p:spTree>
    <p:extLst>
      <p:ext uri="{BB962C8B-B14F-4D97-AF65-F5344CB8AC3E}">
        <p14:creationId xmlns:p14="http://schemas.microsoft.com/office/powerpoint/2010/main" val="1733292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Kalman</a:t>
            </a:r>
            <a:r>
              <a:rPr lang="en-US" dirty="0"/>
              <a:t> filter: exact update of the belief state for linear dynamical systems</a:t>
            </a:r>
          </a:p>
          <a:p>
            <a:r>
              <a:rPr lang="en-US" dirty="0"/>
              <a:t>Particle filter: approximate update for general systems</a:t>
            </a:r>
          </a:p>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47</a:t>
            </a:fld>
            <a:endParaRPr lang="en-US"/>
          </a:p>
        </p:txBody>
      </p:sp>
    </p:spTree>
    <p:extLst>
      <p:ext uri="{BB962C8B-B14F-4D97-AF65-F5344CB8AC3E}">
        <p14:creationId xmlns:p14="http://schemas.microsoft.com/office/powerpoint/2010/main" val="66297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Kalman</a:t>
            </a:r>
            <a:r>
              <a:rPr lang="en-US" dirty="0"/>
              <a:t> filter: exact update of the belief state for linear dynamical systems</a:t>
            </a:r>
          </a:p>
          <a:p>
            <a:r>
              <a:rPr lang="en-US" dirty="0"/>
              <a:t>Particle filter: approximate update for general systems</a:t>
            </a:r>
          </a:p>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48</a:t>
            </a:fld>
            <a:endParaRPr lang="en-US"/>
          </a:p>
        </p:txBody>
      </p:sp>
    </p:spTree>
    <p:extLst>
      <p:ext uri="{BB962C8B-B14F-4D97-AF65-F5344CB8AC3E}">
        <p14:creationId xmlns:p14="http://schemas.microsoft.com/office/powerpoint/2010/main" val="195857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858317" y="1216152"/>
            <a:ext cx="7585862" cy="990600"/>
          </a:xfrm>
        </p:spPr>
        <p:txBody>
          <a:bodyPr anchor="ctr" anchorCtr="0"/>
          <a:lstStyle>
            <a:lvl1pPr algn="ctr">
              <a:lnSpc>
                <a:spcPct val="150000"/>
              </a:lnSpc>
              <a:defRPr sz="3200" b="0">
                <a:solidFill>
                  <a:schemeClr val="accent1"/>
                </a:solidFill>
              </a:defRPr>
            </a:lvl1pPr>
          </a:lstStyle>
          <a:p>
            <a:r>
              <a:rPr kumimoji="0" lang="en-US" dirty="0"/>
              <a:t>Click to edit Master title style</a:t>
            </a:r>
          </a:p>
        </p:txBody>
      </p:sp>
      <p:sp>
        <p:nvSpPr>
          <p:cNvPr id="9" name="Subtitle 8"/>
          <p:cNvSpPr>
            <a:spLocks noGrp="1"/>
          </p:cNvSpPr>
          <p:nvPr>
            <p:ph type="subTitle" idx="1"/>
          </p:nvPr>
        </p:nvSpPr>
        <p:spPr>
          <a:xfrm>
            <a:off x="1259433" y="4176793"/>
            <a:ext cx="6806793" cy="1565329"/>
          </a:xfrm>
        </p:spPr>
        <p:txBody>
          <a:bodyPr anchor="ctr">
            <a:normAutofit/>
          </a:bodyPr>
          <a:lstStyle>
            <a:lvl1pPr marL="0" indent="0" algn="ctr">
              <a:buNone/>
              <a:defRPr sz="2400">
                <a:solidFill>
                  <a:schemeClr val="tx1"/>
                </a:solidFill>
                <a:latin typeface="+mn-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5" name="Shape 70"/>
          <p:cNvSpPr/>
          <p:nvPr userDrawn="1"/>
        </p:nvSpPr>
        <p:spPr>
          <a:xfrm>
            <a:off x="-9737" y="3309395"/>
            <a:ext cx="9154639" cy="53565"/>
          </a:xfrm>
          <a:prstGeom prst="rect">
            <a:avLst/>
          </a:prstGeom>
          <a:solidFill>
            <a:srgbClr val="FFC000"/>
          </a:solidFill>
          <a:ln w="12700">
            <a:miter lim="400000"/>
          </a:ln>
        </p:spPr>
        <p:txBody>
          <a:bodyPr lIns="0" tIns="0" rIns="0" bIns="0" anchor="ctr"/>
          <a:lstStyle/>
          <a:p>
            <a:pPr lvl="0">
              <a:defRPr sz="2400">
                <a:solidFill>
                  <a:srgbClr val="FFFFFF"/>
                </a:solidFill>
              </a:defRPr>
            </a:pPr>
            <a:endParaRPr sz="2646"/>
          </a:p>
        </p:txBody>
      </p:sp>
      <p:sp>
        <p:nvSpPr>
          <p:cNvPr id="6" name="Rectangle 5"/>
          <p:cNvSpPr>
            <a:spLocks noChangeArrowheads="1"/>
          </p:cNvSpPr>
          <p:nvPr userDrawn="1"/>
        </p:nvSpPr>
        <p:spPr bwMode="auto">
          <a:xfrm>
            <a:off x="0" y="3182111"/>
            <a:ext cx="9144903" cy="117330"/>
          </a:xfrm>
          <a:prstGeom prst="rect">
            <a:avLst/>
          </a:prstGeom>
          <a:solidFill>
            <a:schemeClr val="accent1"/>
          </a:solidFill>
          <a:ln w="12700">
            <a:solidFill>
              <a:schemeClr val="accent1"/>
            </a:solidFill>
            <a:miter lim="800000"/>
            <a:headEnd/>
            <a:tailEnd/>
          </a:ln>
          <a:effectLst/>
        </p:spPr>
        <p:txBody>
          <a:bodyPr wrap="none" lIns="91392" tIns="45696" rIns="91392" bIns="45696" anchor="ctr"/>
          <a:lstStyle/>
          <a:p>
            <a:endParaRPr lang="en-US" sz="2200">
              <a:solidFill>
                <a:schemeClr val="accent1"/>
              </a:solidFill>
            </a:endParaRPr>
          </a:p>
        </p:txBody>
      </p:sp>
    </p:spTree>
    <p:extLst>
      <p:ext uri="{BB962C8B-B14F-4D97-AF65-F5344CB8AC3E}">
        <p14:creationId xmlns:p14="http://schemas.microsoft.com/office/powerpoint/2010/main" val="1627629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Date Placeholder 9"/>
          <p:cNvSpPr>
            <a:spLocks noGrp="1"/>
          </p:cNvSpPr>
          <p:nvPr>
            <p:ph type="dt" sz="half" idx="10"/>
          </p:nvPr>
        </p:nvSpPr>
        <p:spPr/>
        <p:txBody>
          <a:bodyPr/>
          <a:lstStyle/>
          <a:p>
            <a:fld id="{25DF680D-2C67-4C95-A53E-F5B5FCCE787F}" type="datetime1">
              <a:rPr lang="en-US" smtClean="0"/>
              <a:t>1/3/2019</a:t>
            </a:fld>
            <a:endParaRPr lang="en-US" dirty="0"/>
          </a:p>
        </p:txBody>
      </p:sp>
      <p:sp>
        <p:nvSpPr>
          <p:cNvPr id="11" name="Footer Placeholder 10"/>
          <p:cNvSpPr>
            <a:spLocks noGrp="1"/>
          </p:cNvSpPr>
          <p:nvPr>
            <p:ph type="ftr" sz="quarter" idx="11"/>
          </p:nvPr>
        </p:nvSpPr>
        <p:spPr/>
        <p:txBody>
          <a:bodyPr/>
          <a:lstStyle/>
          <a:p>
            <a:r>
              <a:rPr lang="en-US"/>
              <a:t>Fei Fang</a:t>
            </a:r>
            <a:endParaRPr lang="en-US" dirty="0"/>
          </a:p>
        </p:txBody>
      </p:sp>
      <p:sp>
        <p:nvSpPr>
          <p:cNvPr id="12" name="Slide Number Placeholder 11"/>
          <p:cNvSpPr>
            <a:spLocks noGrp="1"/>
          </p:cNvSpPr>
          <p:nvPr>
            <p:ph type="sldNum" sz="quarter" idx="12"/>
          </p:nvPr>
        </p:nvSpPr>
        <p:spPr/>
        <p:txBody>
          <a:bodyPr/>
          <a:lstStyle/>
          <a:p>
            <a:fld id="{A3B20E47-2A4C-4221-B6B9-A2AC2F1C1077}" type="slidenum">
              <a:rPr lang="en-US" smtClean="0"/>
              <a:pPr/>
              <a:t>‹#›</a:t>
            </a:fld>
            <a:endParaRPr lang="en-US" dirty="0"/>
          </a:p>
        </p:txBody>
      </p:sp>
    </p:spTree>
    <p:extLst>
      <p:ext uri="{BB962C8B-B14F-4D97-AF65-F5344CB8AC3E}">
        <p14:creationId xmlns:p14="http://schemas.microsoft.com/office/powerpoint/2010/main" val="3840850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FIg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9" name="Date Placeholder 8"/>
          <p:cNvSpPr>
            <a:spLocks noGrp="1"/>
          </p:cNvSpPr>
          <p:nvPr>
            <p:ph type="dt" sz="half" idx="10"/>
          </p:nvPr>
        </p:nvSpPr>
        <p:spPr/>
        <p:txBody>
          <a:bodyPr/>
          <a:lstStyle/>
          <a:p>
            <a:fld id="{EB36123A-7BEE-45D6-98E4-96615EA46E29}" type="datetime1">
              <a:rPr lang="en-US" smtClean="0"/>
              <a:t>1/3/2019</a:t>
            </a:fld>
            <a:endParaRPr lang="en-US" dirty="0"/>
          </a:p>
        </p:txBody>
      </p:sp>
      <p:sp>
        <p:nvSpPr>
          <p:cNvPr id="10" name="Footer Placeholder 9"/>
          <p:cNvSpPr>
            <a:spLocks noGrp="1"/>
          </p:cNvSpPr>
          <p:nvPr>
            <p:ph type="ftr" sz="quarter" idx="11"/>
          </p:nvPr>
        </p:nvSpPr>
        <p:spPr/>
        <p:txBody>
          <a:bodyPr/>
          <a:lstStyle/>
          <a:p>
            <a:r>
              <a:rPr lang="en-US"/>
              <a:t>Fei Fang</a:t>
            </a:r>
            <a:endParaRPr lang="en-US" dirty="0"/>
          </a:p>
        </p:txBody>
      </p:sp>
      <p:sp>
        <p:nvSpPr>
          <p:cNvPr id="11" name="Slide Number Placeholder 10"/>
          <p:cNvSpPr>
            <a:spLocks noGrp="1"/>
          </p:cNvSpPr>
          <p:nvPr>
            <p:ph type="sldNum" sz="quarter" idx="12"/>
          </p:nvPr>
        </p:nvSpPr>
        <p:spPr/>
        <p:txBody>
          <a:bodyPr/>
          <a:lstStyle/>
          <a:p>
            <a:fld id="{A3B20E47-2A4C-4221-B6B9-A2AC2F1C1077}" type="slidenum">
              <a:rPr lang="en-US" smtClean="0"/>
              <a:pPr/>
              <a:t>‹#›</a:t>
            </a:fld>
            <a:endParaRPr lang="en-US" dirty="0"/>
          </a:p>
        </p:txBody>
      </p:sp>
    </p:spTree>
    <p:extLst>
      <p:ext uri="{BB962C8B-B14F-4D97-AF65-F5344CB8AC3E}">
        <p14:creationId xmlns:p14="http://schemas.microsoft.com/office/powerpoint/2010/main" val="987958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Shape 68"/>
          <p:cNvSpPr/>
          <p:nvPr userDrawn="1"/>
        </p:nvSpPr>
        <p:spPr>
          <a:xfrm>
            <a:off x="0" y="0"/>
            <a:ext cx="9144000" cy="1096492"/>
          </a:xfrm>
          <a:prstGeom prst="rect">
            <a:avLst/>
          </a:prstGeom>
          <a:solidFill>
            <a:schemeClr val="bg1">
              <a:lumMod val="85000"/>
            </a:schemeClr>
          </a:solidFill>
          <a:ln w="12700">
            <a:miter lim="400000"/>
          </a:ln>
        </p:spPr>
        <p:txBody>
          <a:bodyPr lIns="0" tIns="0" rIns="0" bIns="0" anchor="ctr"/>
          <a:lstStyle/>
          <a:p>
            <a:pPr lvl="0">
              <a:defRPr sz="2400">
                <a:solidFill>
                  <a:srgbClr val="FFFFFF"/>
                </a:solidFill>
              </a:defRPr>
            </a:pPr>
            <a:endParaRPr dirty="0"/>
          </a:p>
        </p:txBody>
      </p:sp>
      <p:sp>
        <p:nvSpPr>
          <p:cNvPr id="22" name="Title Placeholder 21"/>
          <p:cNvSpPr>
            <a:spLocks noGrp="1"/>
          </p:cNvSpPr>
          <p:nvPr>
            <p:ph type="title"/>
          </p:nvPr>
        </p:nvSpPr>
        <p:spPr>
          <a:xfrm>
            <a:off x="457200" y="152400"/>
            <a:ext cx="8229600" cy="766953"/>
          </a:xfrm>
          <a:prstGeom prst="rect">
            <a:avLst/>
          </a:prstGeom>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7343192" y="6356350"/>
            <a:ext cx="1346656" cy="365760"/>
          </a:xfrm>
          <a:prstGeom prst="rect">
            <a:avLst/>
          </a:prstGeom>
        </p:spPr>
        <p:txBody>
          <a:bodyPr vert="horz"/>
          <a:lstStyle>
            <a:lvl1pPr algn="r" eaLnBrk="1" latinLnBrk="0" hangingPunct="1">
              <a:defRPr kumimoji="0" sz="1400">
                <a:solidFill>
                  <a:schemeClr val="tx2"/>
                </a:solidFill>
              </a:defRPr>
            </a:lvl1pPr>
          </a:lstStyle>
          <a:p>
            <a:fld id="{3760176F-149E-43B7-B695-28E73B44851A}" type="datetime1">
              <a:rPr lang="en-US" smtClean="0"/>
              <a:t>1/3/2019</a:t>
            </a:fld>
            <a:endParaRPr lang="en-US" dirty="0"/>
          </a:p>
        </p:txBody>
      </p:sp>
      <p:sp>
        <p:nvSpPr>
          <p:cNvPr id="3" name="Footer Placeholder 2"/>
          <p:cNvSpPr>
            <a:spLocks noGrp="1"/>
          </p:cNvSpPr>
          <p:nvPr>
            <p:ph type="ftr" sz="quarter" idx="3"/>
          </p:nvPr>
        </p:nvSpPr>
        <p:spPr>
          <a:xfrm>
            <a:off x="1427584" y="6356350"/>
            <a:ext cx="5912560" cy="365760"/>
          </a:xfrm>
          <a:prstGeom prst="rect">
            <a:avLst/>
          </a:prstGeom>
        </p:spPr>
        <p:txBody>
          <a:bodyPr vert="horz"/>
          <a:lstStyle>
            <a:lvl1pPr algn="ctr" eaLnBrk="1" latinLnBrk="0" hangingPunct="1">
              <a:defRPr kumimoji="0" sz="1400">
                <a:solidFill>
                  <a:schemeClr val="tx2"/>
                </a:solidFill>
              </a:defRPr>
            </a:lvl1pPr>
          </a:lstStyle>
          <a:p>
            <a:r>
              <a:rPr lang="en-US"/>
              <a:t>Fei Fang</a:t>
            </a:r>
            <a:endParaRPr lang="en-US" dirty="0"/>
          </a:p>
        </p:txBody>
      </p:sp>
      <p:sp>
        <p:nvSpPr>
          <p:cNvPr id="23" name="Slide Number Placeholder 22"/>
          <p:cNvSpPr>
            <a:spLocks noGrp="1"/>
          </p:cNvSpPr>
          <p:nvPr>
            <p:ph type="sldNum" sz="quarter" idx="4"/>
          </p:nvPr>
        </p:nvSpPr>
        <p:spPr>
          <a:xfrm>
            <a:off x="612648" y="6356350"/>
            <a:ext cx="814936" cy="365760"/>
          </a:xfrm>
          <a:prstGeom prst="rect">
            <a:avLst/>
          </a:prstGeom>
        </p:spPr>
        <p:txBody>
          <a:bodyPr vert="horz"/>
          <a:lstStyle>
            <a:lvl1pPr algn="l" eaLnBrk="1" latinLnBrk="0" hangingPunct="1">
              <a:defRPr kumimoji="0" sz="1400">
                <a:solidFill>
                  <a:schemeClr val="tx2"/>
                </a:solidFill>
              </a:defRPr>
            </a:lvl1pPr>
          </a:lstStyle>
          <a:p>
            <a:fld id="{A3B20E47-2A4C-4221-B6B9-A2AC2F1C1077}" type="slidenum">
              <a:rPr lang="en-US" smtClean="0"/>
              <a:pPr/>
              <a:t>‹#›</a:t>
            </a:fld>
            <a:endParaRPr lang="en-US" dirty="0"/>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hape 70"/>
          <p:cNvSpPr/>
          <p:nvPr userDrawn="1"/>
        </p:nvSpPr>
        <p:spPr>
          <a:xfrm>
            <a:off x="0" y="1095009"/>
            <a:ext cx="9144000" cy="45719"/>
          </a:xfrm>
          <a:prstGeom prst="rect">
            <a:avLst/>
          </a:prstGeom>
          <a:solidFill>
            <a:srgbClr val="FFC000"/>
          </a:solidFill>
          <a:ln w="12700">
            <a:miter lim="400000"/>
          </a:ln>
        </p:spPr>
        <p:txBody>
          <a:bodyPr lIns="0" tIns="0" rIns="0" bIns="0" anchor="ctr"/>
          <a:lstStyle/>
          <a:p>
            <a:pPr lvl="0">
              <a:defRPr sz="2400">
                <a:solidFill>
                  <a:srgbClr val="FFFFFF"/>
                </a:solidFill>
              </a:defRPr>
            </a:pPr>
            <a:endParaRPr/>
          </a:p>
        </p:txBody>
      </p:sp>
    </p:spTree>
    <p:extLst>
      <p:ext uri="{BB962C8B-B14F-4D97-AF65-F5344CB8AC3E}">
        <p14:creationId xmlns:p14="http://schemas.microsoft.com/office/powerpoint/2010/main" val="75527267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Lst>
  <p:hf hdr="0"/>
  <p:txStyles>
    <p:titleStyle>
      <a:lvl1pPr algn="l" rtl="0" eaLnBrk="1" latinLnBrk="0" hangingPunct="1">
        <a:spcBef>
          <a:spcPct val="0"/>
        </a:spcBef>
        <a:buNone/>
        <a:defRPr kumimoji="0" sz="2800" kern="1200">
          <a:solidFill>
            <a:schemeClr val="accent1"/>
          </a:solidFill>
          <a:latin typeface="+mn-lt"/>
          <a:ea typeface="+mj-ea"/>
          <a:cs typeface="Arial" panose="020B0604020202020204" pitchFamily="34" charset="0"/>
        </a:defRPr>
      </a:lvl1pPr>
    </p:titleStyle>
    <p:bodyStyle>
      <a:lvl1pPr marL="274320" indent="-274320" algn="l" rtl="0" eaLnBrk="1" latinLnBrk="0" hangingPunct="1">
        <a:spcBef>
          <a:spcPts val="600"/>
        </a:spcBef>
        <a:buClr>
          <a:schemeClr val="accent1"/>
        </a:buClr>
        <a:buSzPct val="76000"/>
        <a:buFont typeface="Wingdings 3"/>
        <a:buChar char=""/>
        <a:defRPr kumimoji="0" sz="28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4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feifang@cmu.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emf"/><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emf"/><Relationship Id="rId7" Type="http://schemas.openxmlformats.org/officeDocument/2006/relationships/image" Target="../media/image29.png"/><Relationship Id="rId2"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2.xml"/><Relationship Id="rId11" Type="http://schemas.openxmlformats.org/officeDocument/2006/relationships/image" Target="../media/image37.png"/><Relationship Id="rId10" Type="http://schemas.openxmlformats.org/officeDocument/2006/relationships/image" Target="../media/image34.png"/><Relationship Id="rId4" Type="http://schemas.openxmlformats.org/officeDocument/2006/relationships/image" Target="../media/image3.emf"/><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1.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63.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41.png"/><Relationship Id="rId7"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471.png"/><Relationship Id="rId5" Type="http://schemas.openxmlformats.org/officeDocument/2006/relationships/image" Target="../media/image461.png"/><Relationship Id="rId4" Type="http://schemas.openxmlformats.org/officeDocument/2006/relationships/image" Target="../media/image451.png"/></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41.png"/><Relationship Id="rId7"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471.png"/><Relationship Id="rId5" Type="http://schemas.openxmlformats.org/officeDocument/2006/relationships/image" Target="../media/image461.png"/><Relationship Id="rId10" Type="http://schemas.openxmlformats.org/officeDocument/2006/relationships/image" Target="../media/image65.png"/><Relationship Id="rId4" Type="http://schemas.openxmlformats.org/officeDocument/2006/relationships/image" Target="../media/image451.png"/><Relationship Id="rId9"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image" Target="../media/image6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80.png"/><Relationship Id="rId4" Type="http://schemas.openxmlformats.org/officeDocument/2006/relationships/image" Target="../media/image170.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80.png"/><Relationship Id="rId4" Type="http://schemas.openxmlformats.org/officeDocument/2006/relationships/image" Target="../media/image170.png"/></Relationships>
</file>

<file path=ppt/slides/_rels/slide51.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7.png"/><Relationship Id="rId7" Type="http://schemas.openxmlformats.org/officeDocument/2006/relationships/image" Target="../media/image82.png"/><Relationship Id="rId12"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5.jpeg"/><Relationship Id="rId5" Type="http://schemas.openxmlformats.org/officeDocument/2006/relationships/image" Target="../media/image80.png"/><Relationship Id="rId10" Type="http://schemas.openxmlformats.org/officeDocument/2006/relationships/image" Target="../media/image84.png"/><Relationship Id="rId4" Type="http://schemas.openxmlformats.org/officeDocument/2006/relationships/image" Target="../media/image79.png"/><Relationship Id="rId9" Type="http://schemas.openxmlformats.org/officeDocument/2006/relationships/image" Target="../media/image8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20.png"/><Relationship Id="rId7" Type="http://schemas.openxmlformats.org/officeDocument/2006/relationships/image" Target="../media/image90.jpeg"/><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23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1.png"/></Relationships>
</file>

<file path=ppt/slides/_rels/slide6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7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7.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image" Target="../media/image790.png"/><Relationship Id="rId1" Type="http://schemas.openxmlformats.org/officeDocument/2006/relationships/slideLayout" Target="../slideLayouts/slideLayout2.xml"/><Relationship Id="rId4" Type="http://schemas.openxmlformats.org/officeDocument/2006/relationships/image" Target="../media/image810.png"/></Relationships>
</file>

<file path=ppt/slides/_rels/slide68.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image" Target="../media/image790.png"/><Relationship Id="rId1" Type="http://schemas.openxmlformats.org/officeDocument/2006/relationships/slideLayout" Target="../slideLayouts/slideLayout2.xml"/><Relationship Id="rId6" Type="http://schemas.openxmlformats.org/officeDocument/2006/relationships/image" Target="../media/image830.png"/><Relationship Id="rId5" Type="http://schemas.openxmlformats.org/officeDocument/2006/relationships/image" Target="../media/image820.png"/><Relationship Id="rId4" Type="http://schemas.openxmlformats.org/officeDocument/2006/relationships/image" Target="../media/image810.png"/></Relationships>
</file>

<file path=ppt/slides/_rels/slide6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5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2.xml"/><Relationship Id="rId5" Type="http://schemas.openxmlformats.org/officeDocument/2006/relationships/image" Target="../media/image370.png"/><Relationship Id="rId4" Type="http://schemas.openxmlformats.org/officeDocument/2006/relationships/image" Target="../media/image19.png"/></Relationships>
</file>

<file path=ppt/slides/_rels/slide71.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60.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90.png"/><Relationship Id="rId4" Type="http://schemas.openxmlformats.org/officeDocument/2006/relationships/image" Target="../media/image19.png"/></Relationships>
</file>

<file path=ppt/slides/_rels/slide72.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2.xml"/><Relationship Id="rId4" Type="http://schemas.openxmlformats.org/officeDocument/2006/relationships/image" Target="../media/image420.png"/></Relationships>
</file>

<file path=ppt/slides/_rels/slide73.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400.png"/><Relationship Id="rId1" Type="http://schemas.openxmlformats.org/officeDocument/2006/relationships/slideLayout" Target="../slideLayouts/slideLayout2.xml"/><Relationship Id="rId4" Type="http://schemas.openxmlformats.org/officeDocument/2006/relationships/image" Target="../media/image420.png"/></Relationships>
</file>

<file path=ppt/slides/_rels/slide74.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30.png"/><Relationship Id="rId1" Type="http://schemas.openxmlformats.org/officeDocument/2006/relationships/slideLayout" Target="../slideLayouts/slideLayout2.xml"/><Relationship Id="rId5" Type="http://schemas.openxmlformats.org/officeDocument/2006/relationships/image" Target="../media/image460.png"/><Relationship Id="rId4" Type="http://schemas.openxmlformats.org/officeDocument/2006/relationships/image" Target="../media/image450.png"/></Relationships>
</file>

<file path=ppt/slides/_rels/slide76.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image" Target="../media/image47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4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Autofit/>
          </a:bodyPr>
          <a:lstStyle/>
          <a:p>
            <a:r>
              <a:rPr lang="en-US" sz="2400" dirty="0"/>
              <a:t>Artificial Intelligence: Representation and Problem Solving</a:t>
            </a:r>
            <a:br>
              <a:rPr lang="en-US" sz="2400" dirty="0"/>
            </a:br>
            <a:r>
              <a:rPr lang="en-US" sz="2400" dirty="0"/>
              <a:t/>
            </a:r>
            <a:br>
              <a:rPr lang="en-US" sz="2400" dirty="0"/>
            </a:br>
            <a:r>
              <a:rPr lang="en-US" sz="2400" dirty="0"/>
              <a:t>Probabilistic Reasoning (4): Temporal Models</a:t>
            </a:r>
          </a:p>
        </p:txBody>
      </p:sp>
      <p:sp>
        <p:nvSpPr>
          <p:cNvPr id="8" name="Subtitle 7"/>
          <p:cNvSpPr>
            <a:spLocks noGrp="1"/>
          </p:cNvSpPr>
          <p:nvPr>
            <p:ph type="subTitle" idx="1"/>
          </p:nvPr>
        </p:nvSpPr>
        <p:spPr/>
        <p:txBody>
          <a:bodyPr>
            <a:normAutofit fontScale="92500" lnSpcReduction="10000"/>
          </a:bodyPr>
          <a:lstStyle/>
          <a:p>
            <a:r>
              <a:rPr lang="en-US" dirty="0"/>
              <a:t>15-381 / 681</a:t>
            </a:r>
          </a:p>
          <a:p>
            <a:r>
              <a:rPr lang="en-US" dirty="0"/>
              <a:t>Instructors: Fei Fang (This Lecture) and Dave </a:t>
            </a:r>
            <a:r>
              <a:rPr lang="en-US" dirty="0" err="1"/>
              <a:t>Touretzky</a:t>
            </a:r>
            <a:endParaRPr lang="en-US" dirty="0"/>
          </a:p>
          <a:p>
            <a:r>
              <a:rPr lang="en-US" dirty="0">
                <a:hlinkClick r:id="rId3"/>
              </a:rPr>
              <a:t>feifang@cmu.edu</a:t>
            </a:r>
            <a:endParaRPr lang="en-US" dirty="0"/>
          </a:p>
          <a:p>
            <a:r>
              <a:rPr lang="en-US" dirty="0"/>
              <a:t>Wean Hall 4126</a:t>
            </a:r>
          </a:p>
        </p:txBody>
      </p:sp>
      <p:sp>
        <p:nvSpPr>
          <p:cNvPr id="4" name="Date Placeholder 3"/>
          <p:cNvSpPr>
            <a:spLocks noGrp="1"/>
          </p:cNvSpPr>
          <p:nvPr>
            <p:ph type="dt" sz="half" idx="4294967295"/>
          </p:nvPr>
        </p:nvSpPr>
        <p:spPr>
          <a:xfrm>
            <a:off x="7797800" y="6356350"/>
            <a:ext cx="1346200" cy="365125"/>
          </a:xfrm>
        </p:spPr>
        <p:txBody>
          <a:bodyPr/>
          <a:lstStyle/>
          <a:p>
            <a:fld id="{25DF680D-2C67-4C95-A53E-F5B5FCCE787F}" type="datetime1">
              <a:rPr lang="en-US" smtClean="0"/>
              <a:t>1/3/2019</a:t>
            </a:fld>
            <a:endParaRPr lang="en-US" dirty="0"/>
          </a:p>
        </p:txBody>
      </p:sp>
      <p:sp>
        <p:nvSpPr>
          <p:cNvPr id="6" name="Slide Number Placeholder 5"/>
          <p:cNvSpPr>
            <a:spLocks noGrp="1"/>
          </p:cNvSpPr>
          <p:nvPr>
            <p:ph type="sldNum" sz="quarter" idx="4294967295"/>
          </p:nvPr>
        </p:nvSpPr>
        <p:spPr>
          <a:xfrm>
            <a:off x="0" y="6356350"/>
            <a:ext cx="814388" cy="365125"/>
          </a:xfrm>
        </p:spPr>
        <p:txBody>
          <a:bodyPr/>
          <a:lstStyle/>
          <a:p>
            <a:fld id="{A3B20E47-2A4C-4221-B6B9-A2AC2F1C1077}" type="slidenum">
              <a:rPr lang="en-US" smtClean="0"/>
              <a:pPr/>
              <a:t>1</a:t>
            </a:fld>
            <a:endParaRPr lang="en-US" dirty="0"/>
          </a:p>
        </p:txBody>
      </p:sp>
    </p:spTree>
    <p:extLst>
      <p:ext uri="{BB962C8B-B14F-4D97-AF65-F5344CB8AC3E}">
        <p14:creationId xmlns:p14="http://schemas.microsoft.com/office/powerpoint/2010/main" val="2412716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Hidden Markov Model</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dirty="0"/>
                  <a:t>HMM</a:t>
                </a:r>
              </a:p>
              <a:p>
                <a:pPr lvl="1"/>
                <a:r>
                  <a:rPr lang="en-US" dirty="0"/>
                  <a:t>A first-order Markov process that is stationary</a:t>
                </a:r>
              </a:p>
              <a:p>
                <a:pPr lvl="1"/>
                <a:r>
                  <a:rPr lang="en-US" dirty="0"/>
                  <a:t>Satisfy sensor Markov assumption</a:t>
                </a:r>
              </a:p>
              <a:p>
                <a:pPr lvl="1"/>
                <a:r>
                  <a:rPr lang="en-US" dirty="0"/>
                  <a:t>Single discrete random variable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sub>
                    </m:sSub>
                  </m:oMath>
                </a14:m>
                <a:r>
                  <a:rPr lang="en-US" dirty="0"/>
                  <a:t> to represent state (hidden)</a:t>
                </a:r>
              </a:p>
              <a:p>
                <a:pPr lvl="1"/>
                <a:r>
                  <a:rPr lang="en-US" dirty="0"/>
                  <a:t>Single evidence variables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𝑡</m:t>
                        </m:r>
                      </m:sub>
                    </m:sSub>
                  </m:oMath>
                </a14:m>
                <a:endParaRPr lang="en-US" dirty="0"/>
              </a:p>
              <a:p>
                <a:pPr lvl="1"/>
                <a:r>
                  <a:rPr lang="en-US" dirty="0"/>
                  <a:t>Specified by </a:t>
                </a:r>
                <a14:m>
                  <m:oMath xmlns:m="http://schemas.openxmlformats.org/officeDocument/2006/math">
                    <m:r>
                      <a:rPr lang="en-US" b="1">
                        <a:latin typeface="Cambria Math" panose="02040503050406030204" pitchFamily="18" charset="0"/>
                      </a:rPr>
                      <m:t>𝐏</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0</m:t>
                        </m:r>
                      </m:sub>
                    </m:sSub>
                    <m:r>
                      <a:rPr lang="en-US" i="1">
                        <a:latin typeface="Cambria Math" panose="02040503050406030204" pitchFamily="18" charset="0"/>
                      </a:rPr>
                      <m:t>)</m:t>
                    </m:r>
                  </m:oMath>
                </a14:m>
                <a:r>
                  <a:rPr lang="en-US" dirty="0"/>
                  <a:t>, </a:t>
                </a:r>
                <a14:m>
                  <m:oMath xmlns:m="http://schemas.openxmlformats.org/officeDocument/2006/math">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e>
                    </m:d>
                  </m:oMath>
                </a14:m>
                <a:r>
                  <a:rPr lang="en-US" dirty="0"/>
                  <a:t>, and </a:t>
                </a:r>
                <a14:m>
                  <m:oMath xmlns:m="http://schemas.openxmlformats.org/officeDocument/2006/math">
                    <m:r>
                      <a:rPr lang="en-US" b="1">
                        <a:latin typeface="Cambria Math" panose="02040503050406030204" pitchFamily="18" charset="0"/>
                      </a:rPr>
                      <m:t>𝐏</m:t>
                    </m:r>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𝐸</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𝑋</m:t>
                        </m:r>
                      </m:e>
                      <m:sub>
                        <m:r>
                          <a:rPr lang="en-US" i="1">
                            <a:latin typeface="Cambria Math" panose="02040503050406030204" pitchFamily="18" charset="0"/>
                          </a:rPr>
                          <m:t>𝑡</m:t>
                        </m:r>
                      </m:sub>
                    </m:sSub>
                    <m:r>
                      <a:rPr lang="en-US" i="1">
                        <a:latin typeface="Cambria Math" panose="02040503050406030204" pitchFamily="18" charset="0"/>
                      </a:rPr>
                      <m:t>)</m:t>
                    </m:r>
                  </m:oMath>
                </a14:m>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10</a:t>
            </a:fld>
            <a:endParaRPr lang="en-US" dirty="0"/>
          </a:p>
        </p:txBody>
      </p:sp>
    </p:spTree>
    <p:extLst>
      <p:ext uri="{BB962C8B-B14F-4D97-AF65-F5344CB8AC3E}">
        <p14:creationId xmlns:p14="http://schemas.microsoft.com/office/powerpoint/2010/main" val="677361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Umbrella</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219200"/>
                <a:ext cx="8229600" cy="2542572"/>
              </a:xfrm>
            </p:spPr>
            <p:txBody>
              <a:bodyPr>
                <a:normAutofit fontScale="92500" lnSpcReduction="10000"/>
              </a:bodyPr>
              <a:lstStyle/>
              <a:p>
                <a:r>
                  <a:rPr lang="en-US" dirty="0"/>
                  <a:t>Security guard in a underground installation</a:t>
                </a:r>
              </a:p>
              <a:p>
                <a:r>
                  <a:rPr lang="en-US" dirty="0"/>
                  <a:t>Want to infer whether it is raining based on whether your director bring a umbrella</a:t>
                </a:r>
              </a:p>
              <a:p>
                <a:r>
                  <a:rPr lang="en-US" dirty="0"/>
                  <a:t>Random Variables:</a:t>
                </a:r>
              </a:p>
              <a:p>
                <a:pPr lvl="1"/>
                <a:r>
                  <a:rPr lang="en-US" b="0" dirty="0"/>
                  <a:t>Hidden variable: </a:t>
                </a:r>
                <a14:m>
                  <m:oMath xmlns:m="http://schemas.openxmlformats.org/officeDocument/2006/math">
                    <m:r>
                      <a:rPr lang="en-US" b="0" i="1" smtClean="0">
                        <a:latin typeface="Cambria Math" panose="02040503050406030204" pitchFamily="18" charset="0"/>
                      </a:rPr>
                      <m:t>𝑅𝑎𝑖</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𝑡</m:t>
                        </m:r>
                      </m:sub>
                    </m:sSub>
                  </m:oMath>
                </a14:m>
                <a:r>
                  <a:rPr lang="en-US" dirty="0"/>
                  <a:t>, Domain=</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𝑡𝑟𝑢𝑒</m:t>
                        </m:r>
                        <m:r>
                          <a:rPr lang="en-US" b="0" i="1" smtClean="0">
                            <a:latin typeface="Cambria Math" panose="02040503050406030204" pitchFamily="18" charset="0"/>
                          </a:rPr>
                          <m:t>,</m:t>
                        </m:r>
                        <m:r>
                          <a:rPr lang="en-US" b="0" i="1" smtClean="0">
                            <a:latin typeface="Cambria Math" panose="02040503050406030204" pitchFamily="18" charset="0"/>
                          </a:rPr>
                          <m:t>𝑓𝑎𝑙𝑠𝑒</m:t>
                        </m:r>
                      </m:e>
                    </m:d>
                  </m:oMath>
                </a14:m>
                <a:endParaRPr lang="en-US" b="0" dirty="0"/>
              </a:p>
              <a:p>
                <a:pPr lvl="1"/>
                <a:r>
                  <a:rPr lang="en-US" dirty="0"/>
                  <a:t>Evidence variable: </a:t>
                </a:r>
                <a14:m>
                  <m:oMath xmlns:m="http://schemas.openxmlformats.org/officeDocument/2006/math">
                    <m:r>
                      <a:rPr lang="en-US" b="0" i="1" smtClean="0">
                        <a:latin typeface="Cambria Math" panose="02040503050406030204" pitchFamily="18" charset="0"/>
                      </a:rPr>
                      <m:t>𝑈𝑚𝑏𝑟𝑒𝑙𝑙</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𝑡</m:t>
                        </m:r>
                      </m:sub>
                    </m:sSub>
                  </m:oMath>
                </a14:m>
                <a:r>
                  <a:rPr lang="en-US" dirty="0"/>
                  <a:t>, Domain=</a:t>
                </a:r>
                <a14:m>
                  <m:oMath xmlns:m="http://schemas.openxmlformats.org/officeDocument/2006/math">
                    <m:d>
                      <m:dPr>
                        <m:begChr m:val="{"/>
                        <m:endChr m:val="}"/>
                        <m:ctrlPr>
                          <a:rPr lang="en-US" i="1">
                            <a:latin typeface="Cambria Math" panose="02040503050406030204" pitchFamily="18" charset="0"/>
                          </a:rPr>
                        </m:ctrlPr>
                      </m:dPr>
                      <m:e>
                        <m:r>
                          <a:rPr lang="en-US" b="0" i="1" smtClean="0">
                            <a:latin typeface="Cambria Math" panose="02040503050406030204" pitchFamily="18" charset="0"/>
                          </a:rPr>
                          <m:t>𝑡</m:t>
                        </m:r>
                        <m:r>
                          <a:rPr lang="en-US" i="1">
                            <a:latin typeface="Cambria Math" panose="02040503050406030204" pitchFamily="18" charset="0"/>
                          </a:rPr>
                          <m:t>𝑟𝑢𝑒</m:t>
                        </m:r>
                        <m:r>
                          <a:rPr lang="en-US" i="1">
                            <a:latin typeface="Cambria Math" panose="02040503050406030204" pitchFamily="18" charset="0"/>
                          </a:rPr>
                          <m:t>,</m:t>
                        </m:r>
                        <m:r>
                          <a:rPr lang="en-US" b="0" i="1" smtClean="0">
                            <a:latin typeface="Cambria Math" panose="02040503050406030204" pitchFamily="18" charset="0"/>
                          </a:rPr>
                          <m:t>𝑓</m:t>
                        </m:r>
                        <m:r>
                          <a:rPr lang="en-US" i="1">
                            <a:latin typeface="Cambria Math" panose="02040503050406030204" pitchFamily="18" charset="0"/>
                          </a:rPr>
                          <m:t>𝑎𝑙𝑠𝑒</m:t>
                        </m:r>
                      </m:e>
                    </m:d>
                  </m:oMath>
                </a14:m>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219200"/>
                <a:ext cx="8229600" cy="2542572"/>
              </a:xfrm>
              <a:blipFill rotWithShape="0">
                <a:blip r:embed="rId2"/>
                <a:stretch>
                  <a:fillRect l="-667" t="-3597"/>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11</a:t>
            </a:fld>
            <a:endParaRPr lang="en-US" dirty="0"/>
          </a:p>
        </p:txBody>
      </p:sp>
      <p:pic>
        <p:nvPicPr>
          <p:cNvPr id="7" name="Picture 6"/>
          <p:cNvPicPr>
            <a:picLocks noChangeAspect="1"/>
          </p:cNvPicPr>
          <p:nvPr/>
        </p:nvPicPr>
        <p:blipFill>
          <a:blip r:embed="rId3"/>
          <a:stretch>
            <a:fillRect/>
          </a:stretch>
        </p:blipFill>
        <p:spPr>
          <a:xfrm>
            <a:off x="1957145" y="3926939"/>
            <a:ext cx="5095454" cy="2334645"/>
          </a:xfrm>
          <a:prstGeom prst="rect">
            <a:avLst/>
          </a:prstGeom>
        </p:spPr>
      </p:pic>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ext uri="{D42A27DB-BD31-4B8C-83A1-F6EECF244321}">
                    <p14:modId xmlns:p14="http://schemas.microsoft.com/office/powerpoint/2010/main" val="452583305"/>
                  </p:ext>
                </p:extLst>
              </p:nvPr>
            </p:nvGraphicFramePr>
            <p:xfrm>
              <a:off x="555582" y="5162630"/>
              <a:ext cx="1111171" cy="671010"/>
            </p:xfrm>
            <a:graphic>
              <a:graphicData uri="http://schemas.openxmlformats.org/drawingml/2006/table">
                <a:tbl>
                  <a:tblPr firstRow="1" bandRow="1">
                    <a:tableStyleId>{5940675A-B579-460E-94D1-54222C63F5DA}</a:tableStyleId>
                  </a:tblPr>
                  <a:tblGrid>
                    <a:gridCol w="425187">
                      <a:extLst>
                        <a:ext uri="{9D8B030D-6E8A-4147-A177-3AD203B41FA5}">
                          <a16:colId xmlns="" xmlns:a16="http://schemas.microsoft.com/office/drawing/2014/main" val="20000"/>
                        </a:ext>
                      </a:extLst>
                    </a:gridCol>
                    <a:gridCol w="685984">
                      <a:extLst>
                        <a:ext uri="{9D8B030D-6E8A-4147-A177-3AD203B41FA5}">
                          <a16:colId xmlns="" xmlns:a16="http://schemas.microsoft.com/office/drawing/2014/main" val="20001"/>
                        </a:ext>
                      </a:extLst>
                    </a:gridCol>
                  </a:tblGrid>
                  <a:tr h="335505">
                    <a:tc>
                      <a:txBody>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0</m:t>
                                    </m:r>
                                  </m:sub>
                                </m:sSub>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𝑃</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0</m:t>
                                    </m:r>
                                  </m:sub>
                                </m:sSub>
                                <m:r>
                                  <a:rPr lang="en-US" sz="1400" b="0" i="1" smtClean="0">
                                    <a:latin typeface="Cambria Math" panose="02040503050406030204" pitchFamily="18" charset="0"/>
                                  </a:rPr>
                                  <m:t>)</m:t>
                                </m:r>
                              </m:oMath>
                            </m:oMathPara>
                          </a14:m>
                          <a:endParaRPr lang="en-US" sz="1400" dirty="0"/>
                        </a:p>
                      </a:txBody>
                      <a:tcPr/>
                    </a:tc>
                    <a:extLst>
                      <a:ext uri="{0D108BD9-81ED-4DB2-BD59-A6C34878D82A}">
                        <a16:rowId xmlns="" xmlns:a16="http://schemas.microsoft.com/office/drawing/2014/main" val="10000"/>
                      </a:ext>
                    </a:extLst>
                  </a:tr>
                  <a:tr h="335505">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𝑡</m:t>
                                </m:r>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0.5</m:t>
                                </m:r>
                              </m:oMath>
                            </m:oMathPara>
                          </a14:m>
                          <a:endParaRPr lang="en-US" sz="1400" dirty="0"/>
                        </a:p>
                      </a:txBody>
                      <a:tcPr/>
                    </a:tc>
                    <a:extLst>
                      <a:ext uri="{0D108BD9-81ED-4DB2-BD59-A6C34878D82A}">
                        <a16:rowId xmlns="" xmlns:a16="http://schemas.microsoft.com/office/drawing/2014/main" val="10001"/>
                      </a:ext>
                    </a:extLst>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452583305"/>
                  </p:ext>
                </p:extLst>
              </p:nvPr>
            </p:nvGraphicFramePr>
            <p:xfrm>
              <a:off x="555582" y="5162630"/>
              <a:ext cx="1111171" cy="671010"/>
            </p:xfrm>
            <a:graphic>
              <a:graphicData uri="http://schemas.openxmlformats.org/drawingml/2006/table">
                <a:tbl>
                  <a:tblPr firstRow="1" bandRow="1">
                    <a:tableStyleId>{5940675A-B579-460E-94D1-54222C63F5DA}</a:tableStyleId>
                  </a:tblPr>
                  <a:tblGrid>
                    <a:gridCol w="425187"/>
                    <a:gridCol w="685984"/>
                  </a:tblGrid>
                  <a:tr h="335505">
                    <a:tc>
                      <a:txBody>
                        <a:bodyPr/>
                        <a:lstStyle/>
                        <a:p>
                          <a:endParaRPr lang="en-US"/>
                        </a:p>
                      </a:txBody>
                      <a:tcPr>
                        <a:blipFill rotWithShape="0">
                          <a:blip r:embed="rId4"/>
                          <a:stretch>
                            <a:fillRect l="-1429" t="-1786" r="-164286" b="-103571"/>
                          </a:stretch>
                        </a:blipFill>
                      </a:tcPr>
                    </a:tc>
                    <a:tc>
                      <a:txBody>
                        <a:bodyPr/>
                        <a:lstStyle/>
                        <a:p>
                          <a:endParaRPr lang="en-US"/>
                        </a:p>
                      </a:txBody>
                      <a:tcPr>
                        <a:blipFill rotWithShape="0">
                          <a:blip r:embed="rId4"/>
                          <a:stretch>
                            <a:fillRect l="-62832" t="-1786" r="-1770" b="-103571"/>
                          </a:stretch>
                        </a:blipFill>
                      </a:tcPr>
                    </a:tc>
                  </a:tr>
                  <a:tr h="335505">
                    <a:tc>
                      <a:txBody>
                        <a:bodyPr/>
                        <a:lstStyle/>
                        <a:p>
                          <a:endParaRPr lang="en-US"/>
                        </a:p>
                      </a:txBody>
                      <a:tcPr>
                        <a:blipFill rotWithShape="0">
                          <a:blip r:embed="rId4"/>
                          <a:stretch>
                            <a:fillRect l="-1429" t="-103636" r="-164286" b="-5455"/>
                          </a:stretch>
                        </a:blipFill>
                      </a:tcPr>
                    </a:tc>
                    <a:tc>
                      <a:txBody>
                        <a:bodyPr/>
                        <a:lstStyle/>
                        <a:p>
                          <a:endParaRPr lang="en-US"/>
                        </a:p>
                      </a:txBody>
                      <a:tcPr>
                        <a:blipFill rotWithShape="0">
                          <a:blip r:embed="rId4"/>
                          <a:stretch>
                            <a:fillRect l="-62832" t="-103636" r="-1770" b="-5455"/>
                          </a:stretch>
                        </a:blipFill>
                      </a:tcPr>
                    </a:tc>
                  </a:tr>
                </a:tbl>
              </a:graphicData>
            </a:graphic>
          </p:graphicFrame>
        </mc:Fallback>
      </mc:AlternateContent>
    </p:spTree>
    <p:extLst>
      <p:ext uri="{BB962C8B-B14F-4D97-AF65-F5344CB8AC3E}">
        <p14:creationId xmlns:p14="http://schemas.microsoft.com/office/powerpoint/2010/main" val="1712100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Hidden Markov Model</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219200"/>
                <a:ext cx="8229600" cy="2399818"/>
              </a:xfrm>
            </p:spPr>
            <p:txBody>
              <a:bodyPr>
                <a:normAutofit fontScale="92500" lnSpcReduction="20000"/>
              </a:bodyPr>
              <a:lstStyle/>
              <a:p>
                <a:r>
                  <a:rPr lang="en-US" dirty="0"/>
                  <a:t>Matrix representation for </a:t>
                </a:r>
                <a14:m>
                  <m:oMath xmlns:m="http://schemas.openxmlformats.org/officeDocument/2006/math">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e>
                    </m:d>
                  </m:oMath>
                </a14:m>
                <a:r>
                  <a:rPr lang="en-US" b="1" dirty="0"/>
                  <a:t> </a:t>
                </a:r>
                <a:r>
                  <a:rPr lang="en-US" dirty="0"/>
                  <a:t>(time invariant)</a:t>
                </a:r>
              </a:p>
              <a:p>
                <a:pPr lvl="1"/>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𝐓</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𝑗</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𝑖</m:t>
                        </m:r>
                      </m:e>
                    </m:d>
                  </m:oMath>
                </a14:m>
                <a:endParaRPr lang="en-US" b="0" dirty="0"/>
              </a:p>
              <a:p>
                <a:pPr lvl="1"/>
                <a14:m>
                  <m:oMath xmlns:m="http://schemas.openxmlformats.org/officeDocument/2006/math">
                    <m:r>
                      <a:rPr lang="en-US" b="1" i="0" smtClean="0">
                        <a:latin typeface="Cambria Math" panose="02040503050406030204" pitchFamily="18" charset="0"/>
                      </a:rPr>
                      <m:t>𝐓</m:t>
                    </m:r>
                  </m:oMath>
                </a14:m>
                <a:r>
                  <a:rPr lang="en-US" b="1" i="0" dirty="0">
                    <a:latin typeface="Cambria Math" panose="02040503050406030204" pitchFamily="18" charset="0"/>
                  </a:rPr>
                  <a:t> </a:t>
                </a:r>
                <a:r>
                  <a:rPr lang="en-US" i="0" dirty="0"/>
                  <a:t>represents </a:t>
                </a:r>
                <a14:m>
                  <m:oMath xmlns:m="http://schemas.openxmlformats.org/officeDocument/2006/math">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e>
                    </m:d>
                  </m:oMath>
                </a14:m>
                <a:endParaRPr lang="en-US" dirty="0"/>
              </a:p>
              <a:p>
                <a:r>
                  <a:rPr lang="en-US" dirty="0"/>
                  <a:t>Matrix representation for </a:t>
                </a:r>
                <a14:m>
                  <m:oMath xmlns:m="http://schemas.openxmlformats.org/officeDocument/2006/math">
                    <m:r>
                      <a:rPr lang="en-US" b="1">
                        <a:latin typeface="Cambria Math" panose="02040503050406030204" pitchFamily="18" charset="0"/>
                      </a:rPr>
                      <m:t>𝐏</m:t>
                    </m:r>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𝑒</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𝑋</m:t>
                        </m:r>
                      </m:e>
                      <m:sub>
                        <m:r>
                          <a:rPr lang="en-US" i="1">
                            <a:latin typeface="Cambria Math" panose="02040503050406030204" pitchFamily="18" charset="0"/>
                          </a:rPr>
                          <m:t>𝑡</m:t>
                        </m:r>
                      </m:sub>
                    </m:sSub>
                    <m:r>
                      <a:rPr lang="en-US" i="1">
                        <a:latin typeface="Cambria Math" panose="02040503050406030204" pitchFamily="18" charset="0"/>
                      </a:rPr>
                      <m:t>)</m:t>
                    </m:r>
                  </m:oMath>
                </a14:m>
                <a:r>
                  <a:rPr lang="en-US" dirty="0"/>
                  <a:t> (depend on evidence)</a:t>
                </a:r>
              </a:p>
              <a:p>
                <a:pPr lvl="1"/>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𝐎</m:t>
                        </m:r>
                      </m:e>
                      <m:sub>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𝑖𝑖</m:t>
                        </m:r>
                        <m:r>
                          <a:rPr lang="en-US" b="0" i="1" smtClean="0">
                            <a:latin typeface="Cambria Math" panose="02040503050406030204" pitchFamily="18" charset="0"/>
                          </a:rPr>
                          <m:t> </m:t>
                        </m:r>
                      </m:sub>
                    </m:sSub>
                    <m:r>
                      <a:rPr lang="en-US" b="0" i="1" smtClean="0">
                        <a:latin typeface="Cambria Math" panose="02040503050406030204" pitchFamily="18" charset="0"/>
                      </a:rPr>
                      <m:t>=</m:t>
                    </m:r>
                    <m:r>
                      <a:rPr lang="en-US" i="1">
                        <a:latin typeface="Cambria Math" panose="02040503050406030204" pitchFamily="18" charset="0"/>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𝐸</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sub>
                        </m:sSub>
                        <m:r>
                          <a:rPr lang="en-US" i="1">
                            <a:latin typeface="Cambria Math" panose="02040503050406030204" pitchFamily="18" charset="0"/>
                          </a:rPr>
                          <m:t>=</m:t>
                        </m:r>
                        <m:r>
                          <a:rPr lang="en-US" i="1">
                            <a:latin typeface="Cambria Math" panose="02040503050406030204" pitchFamily="18" charset="0"/>
                          </a:rPr>
                          <m:t>𝑖</m:t>
                        </m:r>
                      </m:e>
                    </m:d>
                  </m:oMath>
                </a14:m>
                <a:r>
                  <a:rPr lang="en-US" b="0" i="1" dirty="0">
                    <a:latin typeface="Cambria Math" panose="02040503050406030204" pitchFamily="18" charset="0"/>
                  </a:rPr>
                  <a:t>,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𝐎</m:t>
                        </m:r>
                      </m:e>
                      <m:sub>
                        <m:r>
                          <a:rPr lang="en-US" b="0" i="1" smtClean="0">
                            <a:latin typeface="Cambria Math" panose="02040503050406030204" pitchFamily="18" charset="0"/>
                          </a:rPr>
                          <m:t>𝑡</m:t>
                        </m:r>
                        <m:r>
                          <a:rPr lang="en-US" b="0" i="1" smtClean="0">
                            <a:latin typeface="Cambria Math" panose="02040503050406030204" pitchFamily="18" charset="0"/>
                          </a:rPr>
                          <m:t>,</m:t>
                        </m:r>
                        <m:r>
                          <a:rPr lang="en-US" i="1">
                            <a:latin typeface="Cambria Math" panose="02040503050406030204" pitchFamily="18" charset="0"/>
                          </a:rPr>
                          <m:t>𝑖</m:t>
                        </m:r>
                        <m:r>
                          <a:rPr lang="en-US" b="0" i="1" smtClean="0">
                            <a:latin typeface="Cambria Math" panose="02040503050406030204" pitchFamily="18" charset="0"/>
                          </a:rPr>
                          <m:t>𝑗</m:t>
                        </m:r>
                      </m:sub>
                    </m:sSub>
                    <m:r>
                      <a:rPr lang="en-US" b="0" i="1" smtClean="0">
                        <a:latin typeface="Cambria Math" panose="02040503050406030204" pitchFamily="18" charset="0"/>
                      </a:rPr>
                      <m:t>=0,∀</m:t>
                    </m:r>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𝑗</m:t>
                    </m:r>
                  </m:oMath>
                </a14:m>
                <a:endParaRPr lang="en-US" b="0" i="1" dirty="0">
                  <a:latin typeface="Cambria Math" panose="02040503050406030204" pitchFamily="18" charset="0"/>
                </a:endParaRPr>
              </a:p>
              <a:p>
                <a:pPr lvl="1"/>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𝐎</m:t>
                        </m:r>
                      </m:e>
                      <m:sub>
                        <m:r>
                          <a:rPr lang="en-US" b="0" i="1" smtClean="0">
                            <a:latin typeface="Cambria Math" panose="02040503050406030204" pitchFamily="18" charset="0"/>
                          </a:rPr>
                          <m:t>𝑡</m:t>
                        </m:r>
                      </m:sub>
                    </m:sSub>
                  </m:oMath>
                </a14:m>
                <a:r>
                  <a:rPr lang="en-US" b="0" i="1" dirty="0">
                    <a:latin typeface="Cambria Math" panose="02040503050406030204" pitchFamily="18" charset="0"/>
                  </a:rPr>
                  <a:t> </a:t>
                </a:r>
                <a:r>
                  <a:rPr lang="en-US" b="1" dirty="0">
                    <a:latin typeface="Cambria Math" panose="02040503050406030204" pitchFamily="18" charset="0"/>
                  </a:rPr>
                  <a:t> </a:t>
                </a:r>
                <a:r>
                  <a:rPr lang="en-US" dirty="0"/>
                  <a:t>represents </a:t>
                </a:r>
                <a14:m>
                  <m:oMath xmlns:m="http://schemas.openxmlformats.org/officeDocument/2006/math">
                    <m:r>
                      <a:rPr lang="en-US" b="1">
                        <a:latin typeface="Cambria Math" panose="02040503050406030204" pitchFamily="18" charset="0"/>
                      </a:rPr>
                      <m:t>𝐏</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sub>
                    </m:sSub>
                    <m:r>
                      <a:rPr lang="en-US" i="1">
                        <a:latin typeface="Cambria Math" panose="02040503050406030204" pitchFamily="18" charset="0"/>
                      </a:rPr>
                      <m:t>)</m:t>
                    </m:r>
                  </m:oMath>
                </a14:m>
                <a:endParaRPr lang="en-US" dirty="0"/>
              </a:p>
              <a:p>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219200"/>
                <a:ext cx="8229600" cy="2399818"/>
              </a:xfrm>
              <a:blipFill rotWithShape="0">
                <a:blip r:embed="rId2"/>
                <a:stretch>
                  <a:fillRect l="-667" t="-5584" r="-222"/>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12</a:t>
            </a:fld>
            <a:endParaRPr lang="en-US" dirty="0"/>
          </a:p>
        </p:txBody>
      </p:sp>
      <p:pic>
        <p:nvPicPr>
          <p:cNvPr id="7" name="Picture 6"/>
          <p:cNvPicPr>
            <a:picLocks noChangeAspect="1"/>
          </p:cNvPicPr>
          <p:nvPr/>
        </p:nvPicPr>
        <p:blipFill>
          <a:blip r:embed="rId3"/>
          <a:stretch>
            <a:fillRect/>
          </a:stretch>
        </p:blipFill>
        <p:spPr>
          <a:xfrm>
            <a:off x="1957145" y="3926939"/>
            <a:ext cx="5095454" cy="2334645"/>
          </a:xfrm>
          <a:prstGeom prst="rect">
            <a:avLst/>
          </a:prstGeom>
        </p:spPr>
      </p:pic>
      <mc:AlternateContent xmlns:mc="http://schemas.openxmlformats.org/markup-compatibility/2006" xmlns:a14="http://schemas.microsoft.com/office/drawing/2010/main">
        <mc:Choice Requires="a14">
          <p:graphicFrame>
            <p:nvGraphicFramePr>
              <p:cNvPr id="8" name="Table 7"/>
              <p:cNvGraphicFramePr>
                <a:graphicFrameLocks noGrp="1"/>
              </p:cNvGraphicFramePr>
              <p:nvPr/>
            </p:nvGraphicFramePr>
            <p:xfrm>
              <a:off x="555582" y="5162630"/>
              <a:ext cx="1111171" cy="671010"/>
            </p:xfrm>
            <a:graphic>
              <a:graphicData uri="http://schemas.openxmlformats.org/drawingml/2006/table">
                <a:tbl>
                  <a:tblPr firstRow="1" bandRow="1">
                    <a:tableStyleId>{5940675A-B579-460E-94D1-54222C63F5DA}</a:tableStyleId>
                  </a:tblPr>
                  <a:tblGrid>
                    <a:gridCol w="425187">
                      <a:extLst>
                        <a:ext uri="{9D8B030D-6E8A-4147-A177-3AD203B41FA5}">
                          <a16:colId xmlns="" xmlns:a16="http://schemas.microsoft.com/office/drawing/2014/main" val="20000"/>
                        </a:ext>
                      </a:extLst>
                    </a:gridCol>
                    <a:gridCol w="685984">
                      <a:extLst>
                        <a:ext uri="{9D8B030D-6E8A-4147-A177-3AD203B41FA5}">
                          <a16:colId xmlns="" xmlns:a16="http://schemas.microsoft.com/office/drawing/2014/main" val="20001"/>
                        </a:ext>
                      </a:extLst>
                    </a:gridCol>
                  </a:tblGrid>
                  <a:tr h="335505">
                    <a:tc>
                      <a:txBody>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0</m:t>
                                    </m:r>
                                  </m:sub>
                                </m:sSub>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𝑃</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0</m:t>
                                    </m:r>
                                  </m:sub>
                                </m:sSub>
                                <m:r>
                                  <a:rPr lang="en-US" sz="1400" b="0" i="1" smtClean="0">
                                    <a:latin typeface="Cambria Math" panose="02040503050406030204" pitchFamily="18" charset="0"/>
                                  </a:rPr>
                                  <m:t>)</m:t>
                                </m:r>
                              </m:oMath>
                            </m:oMathPara>
                          </a14:m>
                          <a:endParaRPr lang="en-US" sz="1400" dirty="0"/>
                        </a:p>
                      </a:txBody>
                      <a:tcPr/>
                    </a:tc>
                    <a:extLst>
                      <a:ext uri="{0D108BD9-81ED-4DB2-BD59-A6C34878D82A}">
                        <a16:rowId xmlns="" xmlns:a16="http://schemas.microsoft.com/office/drawing/2014/main" val="10000"/>
                      </a:ext>
                    </a:extLst>
                  </a:tr>
                  <a:tr h="335505">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𝑡</m:t>
                                </m:r>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0.5</m:t>
                                </m:r>
                              </m:oMath>
                            </m:oMathPara>
                          </a14:m>
                          <a:endParaRPr lang="en-US" sz="1400" dirty="0"/>
                        </a:p>
                      </a:txBody>
                      <a:tcPr/>
                    </a:tc>
                    <a:extLst>
                      <a:ext uri="{0D108BD9-81ED-4DB2-BD59-A6C34878D82A}">
                        <a16:rowId xmlns="" xmlns:a16="http://schemas.microsoft.com/office/drawing/2014/main" val="10001"/>
                      </a:ext>
                    </a:extLst>
                  </a:tr>
                </a:tbl>
              </a:graphicData>
            </a:graphic>
          </p:graphicFrame>
        </mc:Choice>
        <mc:Fallback xmlns="">
          <p:graphicFrame>
            <p:nvGraphicFramePr>
              <p:cNvPr id="8" name="Table 7"/>
              <p:cNvGraphicFramePr>
                <a:graphicFrameLocks noGrp="1"/>
              </p:cNvGraphicFramePr>
              <p:nvPr/>
            </p:nvGraphicFramePr>
            <p:xfrm>
              <a:off x="555582" y="5162630"/>
              <a:ext cx="1111171" cy="671010"/>
            </p:xfrm>
            <a:graphic>
              <a:graphicData uri="http://schemas.openxmlformats.org/drawingml/2006/table">
                <a:tbl>
                  <a:tblPr firstRow="1" bandRow="1">
                    <a:tableStyleId>{5940675A-B579-460E-94D1-54222C63F5DA}</a:tableStyleId>
                  </a:tblPr>
                  <a:tblGrid>
                    <a:gridCol w="425187"/>
                    <a:gridCol w="685984"/>
                  </a:tblGrid>
                  <a:tr h="335505">
                    <a:tc>
                      <a:txBody>
                        <a:bodyPr/>
                        <a:lstStyle/>
                        <a:p>
                          <a:endParaRPr lang="en-US"/>
                        </a:p>
                      </a:txBody>
                      <a:tcPr>
                        <a:blipFill rotWithShape="0">
                          <a:blip r:embed="rId4"/>
                          <a:stretch>
                            <a:fillRect l="-1429" t="-1786" r="-164286" b="-103571"/>
                          </a:stretch>
                        </a:blipFill>
                      </a:tcPr>
                    </a:tc>
                    <a:tc>
                      <a:txBody>
                        <a:bodyPr/>
                        <a:lstStyle/>
                        <a:p>
                          <a:endParaRPr lang="en-US"/>
                        </a:p>
                      </a:txBody>
                      <a:tcPr>
                        <a:blipFill rotWithShape="0">
                          <a:blip r:embed="rId4"/>
                          <a:stretch>
                            <a:fillRect l="-62832" t="-1786" r="-1770" b="-103571"/>
                          </a:stretch>
                        </a:blipFill>
                      </a:tcPr>
                    </a:tc>
                  </a:tr>
                  <a:tr h="335505">
                    <a:tc>
                      <a:txBody>
                        <a:bodyPr/>
                        <a:lstStyle/>
                        <a:p>
                          <a:endParaRPr lang="en-US"/>
                        </a:p>
                      </a:txBody>
                      <a:tcPr>
                        <a:blipFill rotWithShape="0">
                          <a:blip r:embed="rId4"/>
                          <a:stretch>
                            <a:fillRect l="-1429" t="-103636" r="-164286" b="-5455"/>
                          </a:stretch>
                        </a:blipFill>
                      </a:tcPr>
                    </a:tc>
                    <a:tc>
                      <a:txBody>
                        <a:bodyPr/>
                        <a:lstStyle/>
                        <a:p>
                          <a:endParaRPr lang="en-US"/>
                        </a:p>
                      </a:txBody>
                      <a:tcPr>
                        <a:blipFill rotWithShape="0">
                          <a:blip r:embed="rId4"/>
                          <a:stretch>
                            <a:fillRect l="-62832" t="-103636" r="-1770" b="-5455"/>
                          </a:stretch>
                        </a:blipFill>
                      </a:tcPr>
                    </a:tc>
                  </a:tr>
                </a:tbl>
              </a:graphicData>
            </a:graphic>
          </p:graphicFrame>
        </mc:Fallback>
      </mc:AlternateContent>
      <mc:AlternateContent xmlns:mc="http://schemas.openxmlformats.org/markup-compatibility/2006" xmlns:a14="http://schemas.microsoft.com/office/drawing/2010/main">
        <mc:Choice Requires="a14">
          <p:sp>
            <p:nvSpPr>
              <p:cNvPr id="10" name="TextBox 9"/>
              <p:cNvSpPr txBox="1"/>
              <p:nvPr/>
            </p:nvSpPr>
            <p:spPr>
              <a:xfrm>
                <a:off x="4432247" y="3310475"/>
                <a:ext cx="2298899" cy="369332"/>
              </a:xfrm>
              <a:prstGeom prst="rect">
                <a:avLst/>
              </a:prstGeom>
              <a:noFill/>
            </p:spPr>
            <p:txBody>
              <a:bodyPr wrap="none" rtlCol="0">
                <a:spAutoFit/>
              </a:bodyPr>
              <a:lstStyle/>
              <a:p>
                <a:r>
                  <a:rPr lang="en-US" dirty="0">
                    <a:solidFill>
                      <a:srgbClr val="FF0000"/>
                    </a:solidFill>
                  </a:rPr>
                  <a:t>If </a:t>
                </a: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𝑈</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𝑡</m:t>
                    </m:r>
                  </m:oMath>
                </a14:m>
                <a:r>
                  <a:rPr lang="en-US" dirty="0">
                    <a:solidFill>
                      <a:srgbClr val="FF0000"/>
                    </a:solidFill>
                  </a:rPr>
                  <a:t>, </a:t>
                </a: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𝑈</m:t>
                        </m:r>
                      </m:e>
                      <m:sub>
                        <m:r>
                          <a:rPr lang="en-US" b="0" i="1" smtClean="0">
                            <a:solidFill>
                              <a:srgbClr val="FF0000"/>
                            </a:solidFill>
                            <a:latin typeface="Cambria Math" panose="02040503050406030204" pitchFamily="18" charset="0"/>
                          </a:rPr>
                          <m:t>3</m:t>
                        </m:r>
                      </m:sub>
                    </m:sSub>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𝑓</m:t>
                    </m:r>
                  </m:oMath>
                </a14:m>
                <a:r>
                  <a:rPr lang="en-US" dirty="0">
                    <a:solidFill>
                      <a:srgbClr val="FF0000"/>
                    </a:solidFill>
                  </a:rPr>
                  <a:t>, then</a:t>
                </a:r>
              </a:p>
            </p:txBody>
          </p:sp>
        </mc:Choice>
        <mc:Fallback xmlns="">
          <p:sp>
            <p:nvSpPr>
              <p:cNvPr id="10" name="TextBox 9"/>
              <p:cNvSpPr txBox="1">
                <a:spLocks noRot="1" noChangeAspect="1" noMove="1" noResize="1" noEditPoints="1" noAdjustHandles="1" noChangeArrowheads="1" noChangeShapeType="1" noTextEdit="1"/>
              </p:cNvSpPr>
              <p:nvPr/>
            </p:nvSpPr>
            <p:spPr>
              <a:xfrm>
                <a:off x="4432247" y="3310475"/>
                <a:ext cx="2298899" cy="369332"/>
              </a:xfrm>
              <a:prstGeom prst="rect">
                <a:avLst/>
              </a:prstGeom>
              <a:blipFill rotWithShape="0">
                <a:blip r:embed="rId5"/>
                <a:stretch>
                  <a:fillRect l="-2122" t="-8197" r="-1857" b="-24590"/>
                </a:stretch>
              </a:blipFill>
            </p:spPr>
            <p:txBody>
              <a:bodyPr/>
              <a:lstStyle/>
              <a:p>
                <a:r>
                  <a:rPr lang="en-US">
                    <a:noFill/>
                  </a:rPr>
                  <a:t> </a:t>
                </a:r>
              </a:p>
            </p:txBody>
          </p:sp>
        </mc:Fallback>
      </mc:AlternateContent>
    </p:spTree>
    <p:extLst>
      <p:ext uri="{BB962C8B-B14F-4D97-AF65-F5344CB8AC3E}">
        <p14:creationId xmlns:p14="http://schemas.microsoft.com/office/powerpoint/2010/main" val="1137365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Hidden Markov Model</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219200"/>
                <a:ext cx="8229600" cy="2399818"/>
              </a:xfrm>
            </p:spPr>
            <p:txBody>
              <a:bodyPr>
                <a:normAutofit fontScale="92500" lnSpcReduction="20000"/>
              </a:bodyPr>
              <a:lstStyle/>
              <a:p>
                <a:r>
                  <a:rPr lang="en-US" dirty="0"/>
                  <a:t>Matrix representation for </a:t>
                </a:r>
                <a14:m>
                  <m:oMath xmlns:m="http://schemas.openxmlformats.org/officeDocument/2006/math">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e>
                    </m:d>
                  </m:oMath>
                </a14:m>
                <a:r>
                  <a:rPr lang="en-US" b="1" dirty="0"/>
                  <a:t> </a:t>
                </a:r>
                <a:r>
                  <a:rPr lang="en-US" dirty="0"/>
                  <a:t>(time invariant)</a:t>
                </a:r>
              </a:p>
              <a:p>
                <a:pPr lvl="1"/>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𝐓</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𝑗</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𝑖</m:t>
                        </m:r>
                      </m:e>
                    </m:d>
                  </m:oMath>
                </a14:m>
                <a:endParaRPr lang="en-US" b="0" dirty="0"/>
              </a:p>
              <a:p>
                <a:pPr lvl="1"/>
                <a14:m>
                  <m:oMath xmlns:m="http://schemas.openxmlformats.org/officeDocument/2006/math">
                    <m:r>
                      <a:rPr lang="en-US" b="1">
                        <a:latin typeface="Cambria Math" panose="02040503050406030204" pitchFamily="18" charset="0"/>
                      </a:rPr>
                      <m:t>𝐓</m:t>
                    </m:r>
                    <m:r>
                      <m:rPr>
                        <m:nor/>
                      </m:rPr>
                      <a:rPr lang="en-US" b="1" dirty="0">
                        <a:latin typeface="Cambria Math" panose="02040503050406030204" pitchFamily="18" charset="0"/>
                      </a:rPr>
                      <m:t> </m:t>
                    </m:r>
                    <m:r>
                      <m:rPr>
                        <m:nor/>
                      </m:rPr>
                      <a:rPr lang="en-US" dirty="0"/>
                      <m:t>represents</m:t>
                    </m:r>
                    <m:r>
                      <m:rPr>
                        <m:nor/>
                      </m:rPr>
                      <a:rPr lang="en-US" dirty="0"/>
                      <m:t> </m:t>
                    </m:r>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e>
                    </m:d>
                  </m:oMath>
                </a14:m>
                <a:endParaRPr lang="en-US" dirty="0"/>
              </a:p>
              <a:p>
                <a:r>
                  <a:rPr lang="en-US" dirty="0"/>
                  <a:t>Matrix representation for </a:t>
                </a:r>
                <a14:m>
                  <m:oMath xmlns:m="http://schemas.openxmlformats.org/officeDocument/2006/math">
                    <m:r>
                      <a:rPr lang="en-US" b="1">
                        <a:latin typeface="Cambria Math" panose="02040503050406030204" pitchFamily="18" charset="0"/>
                      </a:rPr>
                      <m:t>𝐏</m:t>
                    </m:r>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𝑒</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𝑋</m:t>
                        </m:r>
                      </m:e>
                      <m:sub>
                        <m:r>
                          <a:rPr lang="en-US" i="1">
                            <a:latin typeface="Cambria Math" panose="02040503050406030204" pitchFamily="18" charset="0"/>
                          </a:rPr>
                          <m:t>𝑡</m:t>
                        </m:r>
                      </m:sub>
                    </m:sSub>
                    <m:r>
                      <a:rPr lang="en-US" i="1">
                        <a:latin typeface="Cambria Math" panose="02040503050406030204" pitchFamily="18" charset="0"/>
                      </a:rPr>
                      <m:t>)</m:t>
                    </m:r>
                  </m:oMath>
                </a14:m>
                <a:r>
                  <a:rPr lang="en-US" dirty="0"/>
                  <a:t> (depend on evidence)</a:t>
                </a:r>
              </a:p>
              <a:p>
                <a:pPr lvl="1"/>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𝐎</m:t>
                        </m:r>
                      </m:e>
                      <m:sub>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𝑖𝑖</m:t>
                        </m:r>
                        <m:r>
                          <a:rPr lang="en-US" b="0" i="1" smtClean="0">
                            <a:latin typeface="Cambria Math" panose="02040503050406030204" pitchFamily="18" charset="0"/>
                          </a:rPr>
                          <m:t> </m:t>
                        </m:r>
                      </m:sub>
                    </m:sSub>
                    <m:r>
                      <a:rPr lang="en-US" b="0" i="1" smtClean="0">
                        <a:latin typeface="Cambria Math" panose="02040503050406030204" pitchFamily="18" charset="0"/>
                      </a:rPr>
                      <m:t>=</m:t>
                    </m:r>
                    <m:r>
                      <a:rPr lang="en-US" i="1">
                        <a:latin typeface="Cambria Math" panose="02040503050406030204" pitchFamily="18" charset="0"/>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𝐸</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sub>
                        </m:sSub>
                        <m:r>
                          <a:rPr lang="en-US" i="1">
                            <a:latin typeface="Cambria Math" panose="02040503050406030204" pitchFamily="18" charset="0"/>
                          </a:rPr>
                          <m:t>=</m:t>
                        </m:r>
                        <m:r>
                          <a:rPr lang="en-US" i="1">
                            <a:latin typeface="Cambria Math" panose="02040503050406030204" pitchFamily="18" charset="0"/>
                          </a:rPr>
                          <m:t>𝑖</m:t>
                        </m:r>
                      </m:e>
                    </m:d>
                  </m:oMath>
                </a14:m>
                <a:r>
                  <a:rPr lang="en-US" b="0" i="1" dirty="0">
                    <a:latin typeface="Cambria Math" panose="02040503050406030204" pitchFamily="18" charset="0"/>
                  </a:rPr>
                  <a:t>,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𝐎</m:t>
                        </m:r>
                      </m:e>
                      <m:sub>
                        <m:r>
                          <a:rPr lang="en-US" b="0" i="1" smtClean="0">
                            <a:latin typeface="Cambria Math" panose="02040503050406030204" pitchFamily="18" charset="0"/>
                          </a:rPr>
                          <m:t>𝑡</m:t>
                        </m:r>
                        <m:r>
                          <a:rPr lang="en-US" b="0" i="1" smtClean="0">
                            <a:latin typeface="Cambria Math" panose="02040503050406030204" pitchFamily="18" charset="0"/>
                          </a:rPr>
                          <m:t>,</m:t>
                        </m:r>
                        <m:r>
                          <a:rPr lang="en-US" i="1">
                            <a:latin typeface="Cambria Math" panose="02040503050406030204" pitchFamily="18" charset="0"/>
                          </a:rPr>
                          <m:t>𝑖</m:t>
                        </m:r>
                        <m:r>
                          <a:rPr lang="en-US" b="0" i="1" smtClean="0">
                            <a:latin typeface="Cambria Math" panose="02040503050406030204" pitchFamily="18" charset="0"/>
                          </a:rPr>
                          <m:t>𝑗</m:t>
                        </m:r>
                      </m:sub>
                    </m:sSub>
                    <m:r>
                      <a:rPr lang="en-US" b="0" i="1" smtClean="0">
                        <a:latin typeface="Cambria Math" panose="02040503050406030204" pitchFamily="18" charset="0"/>
                      </a:rPr>
                      <m:t>=0,∀</m:t>
                    </m:r>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𝑗</m:t>
                    </m:r>
                  </m:oMath>
                </a14:m>
                <a:endParaRPr lang="en-US" b="0" i="1" dirty="0">
                  <a:latin typeface="Cambria Math" panose="02040503050406030204" pitchFamily="18" charset="0"/>
                </a:endParaRPr>
              </a:p>
              <a:p>
                <a:pPr lvl="1"/>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𝐎</m:t>
                        </m:r>
                      </m:e>
                      <m:sub>
                        <m:r>
                          <a:rPr lang="en-US" i="1">
                            <a:latin typeface="Cambria Math" panose="02040503050406030204" pitchFamily="18" charset="0"/>
                          </a:rPr>
                          <m:t>𝑡</m:t>
                        </m:r>
                      </m:sub>
                    </m:sSub>
                    <m:r>
                      <m:rPr>
                        <m:nor/>
                      </m:rPr>
                      <a:rPr lang="en-US" i="1" dirty="0">
                        <a:latin typeface="Cambria Math" panose="02040503050406030204" pitchFamily="18" charset="0"/>
                      </a:rPr>
                      <m:t> </m:t>
                    </m:r>
                    <m:r>
                      <m:rPr>
                        <m:nor/>
                      </m:rPr>
                      <a:rPr lang="en-US" b="1" dirty="0">
                        <a:latin typeface="Cambria Math" panose="02040503050406030204" pitchFamily="18" charset="0"/>
                      </a:rPr>
                      <m:t> </m:t>
                    </m:r>
                    <m:r>
                      <m:rPr>
                        <m:nor/>
                      </m:rPr>
                      <a:rPr lang="en-US" dirty="0"/>
                      <m:t>represents</m:t>
                    </m:r>
                    <m:r>
                      <m:rPr>
                        <m:nor/>
                      </m:rPr>
                      <a:rPr lang="en-US" dirty="0"/>
                      <m:t> </m:t>
                    </m:r>
                    <m:r>
                      <a:rPr lang="en-US" b="1">
                        <a:latin typeface="Cambria Math" panose="02040503050406030204" pitchFamily="18" charset="0"/>
                      </a:rPr>
                      <m:t>𝐏</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sub>
                    </m:sSub>
                    <m:r>
                      <a:rPr lang="en-US" i="1">
                        <a:latin typeface="Cambria Math" panose="02040503050406030204" pitchFamily="18" charset="0"/>
                      </a:rPr>
                      <m:t>)</m:t>
                    </m:r>
                  </m:oMath>
                </a14:m>
                <a:endParaRPr lang="en-US" dirty="0"/>
              </a:p>
              <a:p>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219200"/>
                <a:ext cx="8229600" cy="2399818"/>
              </a:xfrm>
              <a:blipFill rotWithShape="0">
                <a:blip r:embed="rId2"/>
                <a:stretch>
                  <a:fillRect l="-667" t="-5584" r="-222" b="-228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13</a:t>
            </a:fld>
            <a:endParaRPr lang="en-US" dirty="0"/>
          </a:p>
        </p:txBody>
      </p:sp>
      <p:pic>
        <p:nvPicPr>
          <p:cNvPr id="7" name="Picture 6"/>
          <p:cNvPicPr>
            <a:picLocks noChangeAspect="1"/>
          </p:cNvPicPr>
          <p:nvPr/>
        </p:nvPicPr>
        <p:blipFill>
          <a:blip r:embed="rId3"/>
          <a:stretch>
            <a:fillRect/>
          </a:stretch>
        </p:blipFill>
        <p:spPr>
          <a:xfrm>
            <a:off x="1957145" y="3926939"/>
            <a:ext cx="5095454" cy="2334645"/>
          </a:xfrm>
          <a:prstGeom prst="rect">
            <a:avLst/>
          </a:prstGeom>
        </p:spPr>
      </p:pic>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ext uri="{D42A27DB-BD31-4B8C-83A1-F6EECF244321}">
                    <p14:modId xmlns:p14="http://schemas.microsoft.com/office/powerpoint/2010/main" val="1659693785"/>
                  </p:ext>
                </p:extLst>
              </p:nvPr>
            </p:nvGraphicFramePr>
            <p:xfrm>
              <a:off x="555582" y="5162630"/>
              <a:ext cx="1111171" cy="671010"/>
            </p:xfrm>
            <a:graphic>
              <a:graphicData uri="http://schemas.openxmlformats.org/drawingml/2006/table">
                <a:tbl>
                  <a:tblPr firstRow="1" bandRow="1">
                    <a:tableStyleId>{5940675A-B579-460E-94D1-54222C63F5DA}</a:tableStyleId>
                  </a:tblPr>
                  <a:tblGrid>
                    <a:gridCol w="425187">
                      <a:extLst>
                        <a:ext uri="{9D8B030D-6E8A-4147-A177-3AD203B41FA5}">
                          <a16:colId xmlns="" xmlns:a16="http://schemas.microsoft.com/office/drawing/2014/main" val="20000"/>
                        </a:ext>
                      </a:extLst>
                    </a:gridCol>
                    <a:gridCol w="685984">
                      <a:extLst>
                        <a:ext uri="{9D8B030D-6E8A-4147-A177-3AD203B41FA5}">
                          <a16:colId xmlns="" xmlns:a16="http://schemas.microsoft.com/office/drawing/2014/main" val="20001"/>
                        </a:ext>
                      </a:extLst>
                    </a:gridCol>
                  </a:tblGrid>
                  <a:tr h="335505">
                    <a:tc>
                      <a:txBody>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0</m:t>
                                    </m:r>
                                  </m:sub>
                                </m:sSub>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𝑃</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0</m:t>
                                    </m:r>
                                  </m:sub>
                                </m:sSub>
                                <m:r>
                                  <a:rPr lang="en-US" sz="1400" b="0" i="1" smtClean="0">
                                    <a:latin typeface="Cambria Math" panose="02040503050406030204" pitchFamily="18" charset="0"/>
                                  </a:rPr>
                                  <m:t>)</m:t>
                                </m:r>
                              </m:oMath>
                            </m:oMathPara>
                          </a14:m>
                          <a:endParaRPr lang="en-US" sz="1400" dirty="0"/>
                        </a:p>
                      </a:txBody>
                      <a:tcPr/>
                    </a:tc>
                    <a:extLst>
                      <a:ext uri="{0D108BD9-81ED-4DB2-BD59-A6C34878D82A}">
                        <a16:rowId xmlns="" xmlns:a16="http://schemas.microsoft.com/office/drawing/2014/main" val="10000"/>
                      </a:ext>
                    </a:extLst>
                  </a:tr>
                  <a:tr h="335505">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𝑡</m:t>
                                </m:r>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0.5</m:t>
                                </m:r>
                              </m:oMath>
                            </m:oMathPara>
                          </a14:m>
                          <a:endParaRPr lang="en-US" sz="1400" dirty="0"/>
                        </a:p>
                      </a:txBody>
                      <a:tcPr/>
                    </a:tc>
                    <a:extLst>
                      <a:ext uri="{0D108BD9-81ED-4DB2-BD59-A6C34878D82A}">
                        <a16:rowId xmlns="" xmlns:a16="http://schemas.microsoft.com/office/drawing/2014/main" val="10001"/>
                      </a:ext>
                    </a:extLst>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1659693785"/>
                  </p:ext>
                </p:extLst>
              </p:nvPr>
            </p:nvGraphicFramePr>
            <p:xfrm>
              <a:off x="555582" y="5162630"/>
              <a:ext cx="1111171" cy="671010"/>
            </p:xfrm>
            <a:graphic>
              <a:graphicData uri="http://schemas.openxmlformats.org/drawingml/2006/table">
                <a:tbl>
                  <a:tblPr firstRow="1" bandRow="1">
                    <a:tableStyleId>{5940675A-B579-460E-94D1-54222C63F5DA}</a:tableStyleId>
                  </a:tblPr>
                  <a:tblGrid>
                    <a:gridCol w="425187"/>
                    <a:gridCol w="685984"/>
                  </a:tblGrid>
                  <a:tr h="335505">
                    <a:tc>
                      <a:txBody>
                        <a:bodyPr/>
                        <a:lstStyle/>
                        <a:p>
                          <a:endParaRPr lang="en-US"/>
                        </a:p>
                      </a:txBody>
                      <a:tcPr>
                        <a:blipFill rotWithShape="0">
                          <a:blip r:embed="rId4"/>
                          <a:stretch>
                            <a:fillRect l="-1429" t="-1786" r="-164286" b="-103571"/>
                          </a:stretch>
                        </a:blipFill>
                      </a:tcPr>
                    </a:tc>
                    <a:tc>
                      <a:txBody>
                        <a:bodyPr/>
                        <a:lstStyle/>
                        <a:p>
                          <a:endParaRPr lang="en-US"/>
                        </a:p>
                      </a:txBody>
                      <a:tcPr>
                        <a:blipFill rotWithShape="0">
                          <a:blip r:embed="rId4"/>
                          <a:stretch>
                            <a:fillRect l="-62832" t="-1786" r="-1770" b="-103571"/>
                          </a:stretch>
                        </a:blipFill>
                      </a:tcPr>
                    </a:tc>
                  </a:tr>
                  <a:tr h="335505">
                    <a:tc>
                      <a:txBody>
                        <a:bodyPr/>
                        <a:lstStyle/>
                        <a:p>
                          <a:endParaRPr lang="en-US"/>
                        </a:p>
                      </a:txBody>
                      <a:tcPr>
                        <a:blipFill rotWithShape="0">
                          <a:blip r:embed="rId4"/>
                          <a:stretch>
                            <a:fillRect l="-1429" t="-103636" r="-164286" b="-5455"/>
                          </a:stretch>
                        </a:blipFill>
                      </a:tcPr>
                    </a:tc>
                    <a:tc>
                      <a:txBody>
                        <a:bodyPr/>
                        <a:lstStyle/>
                        <a:p>
                          <a:endParaRPr lang="en-US"/>
                        </a:p>
                      </a:txBody>
                      <a:tcPr>
                        <a:blipFill rotWithShape="0">
                          <a:blip r:embed="rId4"/>
                          <a:stretch>
                            <a:fillRect l="-62832" t="-103636" r="-1770" b="-5455"/>
                          </a:stretch>
                        </a:blipFill>
                      </a:tcPr>
                    </a:tc>
                  </a:tr>
                </a:tbl>
              </a:graphicData>
            </a:graphic>
          </p:graphicFrame>
        </mc:Fallback>
      </mc:AlternateContent>
      <mc:AlternateContent xmlns:mc="http://schemas.openxmlformats.org/markup-compatibility/2006" xmlns:a14="http://schemas.microsoft.com/office/drawing/2010/main">
        <mc:Choice Requires="a14">
          <p:sp>
            <p:nvSpPr>
              <p:cNvPr id="9" name="TextBox 8"/>
              <p:cNvSpPr txBox="1"/>
              <p:nvPr/>
            </p:nvSpPr>
            <p:spPr>
              <a:xfrm>
                <a:off x="4572000" y="1729585"/>
                <a:ext cx="1759392" cy="5524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0" smtClean="0">
                          <a:solidFill>
                            <a:srgbClr val="FF0000"/>
                          </a:solidFill>
                          <a:latin typeface="Cambria Math" panose="02040503050406030204" pitchFamily="18" charset="0"/>
                        </a:rPr>
                        <m:t>𝐓</m:t>
                      </m:r>
                      <m:r>
                        <a:rPr lang="en-US" b="0" i="1" smtClean="0">
                          <a:solidFill>
                            <a:srgbClr val="FF0000"/>
                          </a:solidFill>
                          <a:latin typeface="Cambria Math" panose="02040503050406030204" pitchFamily="18" charset="0"/>
                        </a:rPr>
                        <m:t>=</m:t>
                      </m:r>
                      <m:d>
                        <m:dPr>
                          <m:ctrlPr>
                            <a:rPr lang="en-US" b="0" i="1" smtClean="0">
                              <a:solidFill>
                                <a:srgbClr val="FF0000"/>
                              </a:solidFill>
                              <a:latin typeface="Cambria Math" panose="02040503050406030204" pitchFamily="18" charset="0"/>
                            </a:rPr>
                          </m:ctrlPr>
                        </m:dPr>
                        <m:e>
                          <m:m>
                            <m:mPr>
                              <m:mcs>
                                <m:mc>
                                  <m:mcPr>
                                    <m:count m:val="2"/>
                                    <m:mcJc m:val="center"/>
                                  </m:mcPr>
                                </m:mc>
                              </m:mcs>
                              <m:ctrlPr>
                                <a:rPr lang="en-US" b="0" i="1" smtClean="0">
                                  <a:solidFill>
                                    <a:srgbClr val="FF0000"/>
                                  </a:solidFill>
                                  <a:latin typeface="Cambria Math" panose="02040503050406030204" pitchFamily="18" charset="0"/>
                                </a:rPr>
                              </m:ctrlPr>
                            </m:mPr>
                            <m:mr>
                              <m:e>
                                <m:r>
                                  <m:rPr>
                                    <m:brk m:alnAt="7"/>
                                  </m:rPr>
                                  <a:rPr lang="en-US" b="0" i="1" smtClean="0">
                                    <a:solidFill>
                                      <a:srgbClr val="FF0000"/>
                                    </a:solidFill>
                                    <a:latin typeface="Cambria Math" panose="02040503050406030204" pitchFamily="18" charset="0"/>
                                  </a:rPr>
                                  <m:t>0</m:t>
                                </m:r>
                                <m:r>
                                  <a:rPr lang="en-US" b="0" i="1" smtClean="0">
                                    <a:solidFill>
                                      <a:srgbClr val="FF0000"/>
                                    </a:solidFill>
                                    <a:latin typeface="Cambria Math" panose="02040503050406030204" pitchFamily="18" charset="0"/>
                                  </a:rPr>
                                  <m:t>.7</m:t>
                                </m:r>
                              </m:e>
                              <m:e>
                                <m:r>
                                  <a:rPr lang="en-US" b="0" i="1" smtClean="0">
                                    <a:solidFill>
                                      <a:srgbClr val="FF0000"/>
                                    </a:solidFill>
                                    <a:latin typeface="Cambria Math" panose="02040503050406030204" pitchFamily="18" charset="0"/>
                                  </a:rPr>
                                  <m:t>0.3</m:t>
                                </m:r>
                              </m:e>
                            </m:mr>
                            <m:mr>
                              <m:e>
                                <m:r>
                                  <a:rPr lang="en-US" b="0" i="1" smtClean="0">
                                    <a:solidFill>
                                      <a:srgbClr val="FF0000"/>
                                    </a:solidFill>
                                    <a:latin typeface="Cambria Math" panose="02040503050406030204" pitchFamily="18" charset="0"/>
                                  </a:rPr>
                                  <m:t>0.3</m:t>
                                </m:r>
                              </m:e>
                              <m:e>
                                <m:r>
                                  <a:rPr lang="en-US" b="0" i="1" smtClean="0">
                                    <a:solidFill>
                                      <a:srgbClr val="FF0000"/>
                                    </a:solidFill>
                                    <a:latin typeface="Cambria Math" panose="02040503050406030204" pitchFamily="18" charset="0"/>
                                  </a:rPr>
                                  <m:t>0.7</m:t>
                                </m:r>
                              </m:e>
                            </m:mr>
                          </m:m>
                        </m:e>
                      </m:d>
                    </m:oMath>
                  </m:oMathPara>
                </a14:m>
                <a:endParaRPr lang="en-US" dirty="0">
                  <a:solidFill>
                    <a:srgbClr val="FF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572000" y="1729585"/>
                <a:ext cx="1759392" cy="552459"/>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4432247" y="3310475"/>
                <a:ext cx="2298899" cy="369332"/>
              </a:xfrm>
              <a:prstGeom prst="rect">
                <a:avLst/>
              </a:prstGeom>
              <a:noFill/>
            </p:spPr>
            <p:txBody>
              <a:bodyPr wrap="none" rtlCol="0">
                <a:spAutoFit/>
              </a:bodyPr>
              <a:lstStyle/>
              <a:p>
                <a:r>
                  <a:rPr lang="en-US" dirty="0">
                    <a:solidFill>
                      <a:srgbClr val="FF0000"/>
                    </a:solidFill>
                  </a:rPr>
                  <a:t>If </a:t>
                </a: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𝑈</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𝑡</m:t>
                    </m:r>
                  </m:oMath>
                </a14:m>
                <a:r>
                  <a:rPr lang="en-US" dirty="0">
                    <a:solidFill>
                      <a:srgbClr val="FF0000"/>
                    </a:solidFill>
                  </a:rPr>
                  <a:t>, </a:t>
                </a: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𝑈</m:t>
                        </m:r>
                      </m:e>
                      <m:sub>
                        <m:r>
                          <a:rPr lang="en-US" b="0" i="1" smtClean="0">
                            <a:solidFill>
                              <a:srgbClr val="FF0000"/>
                            </a:solidFill>
                            <a:latin typeface="Cambria Math" panose="02040503050406030204" pitchFamily="18" charset="0"/>
                          </a:rPr>
                          <m:t>3</m:t>
                        </m:r>
                      </m:sub>
                    </m:sSub>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𝑓</m:t>
                    </m:r>
                  </m:oMath>
                </a14:m>
                <a:r>
                  <a:rPr lang="en-US" dirty="0">
                    <a:solidFill>
                      <a:srgbClr val="FF0000"/>
                    </a:solidFill>
                  </a:rPr>
                  <a:t>, then</a:t>
                </a:r>
              </a:p>
            </p:txBody>
          </p:sp>
        </mc:Choice>
        <mc:Fallback xmlns="">
          <p:sp>
            <p:nvSpPr>
              <p:cNvPr id="10" name="TextBox 9"/>
              <p:cNvSpPr txBox="1">
                <a:spLocks noRot="1" noChangeAspect="1" noMove="1" noResize="1" noEditPoints="1" noAdjustHandles="1" noChangeArrowheads="1" noChangeShapeType="1" noTextEdit="1"/>
              </p:cNvSpPr>
              <p:nvPr/>
            </p:nvSpPr>
            <p:spPr>
              <a:xfrm>
                <a:off x="4432247" y="3310475"/>
                <a:ext cx="2298899" cy="369332"/>
              </a:xfrm>
              <a:prstGeom prst="rect">
                <a:avLst/>
              </a:prstGeom>
              <a:blipFill rotWithShape="0">
                <a:blip r:embed="rId6"/>
                <a:stretch>
                  <a:fillRect l="-2122" t="-8197" r="-185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387296" y="3237287"/>
                <a:ext cx="2355448" cy="101617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panose="02040503050406030204" pitchFamily="18" charset="0"/>
                            </a:rPr>
                          </m:ctrlPr>
                        </m:sSubPr>
                        <m:e>
                          <m:r>
                            <a:rPr lang="en-US" b="1">
                              <a:solidFill>
                                <a:srgbClr val="FF0000"/>
                              </a:solidFill>
                              <a:latin typeface="Cambria Math" panose="02040503050406030204" pitchFamily="18" charset="0"/>
                            </a:rPr>
                            <m:t>𝐎</m:t>
                          </m:r>
                        </m:e>
                        <m:sub>
                          <m:r>
                            <a:rPr lang="en-US" i="1">
                              <a:solidFill>
                                <a:srgbClr val="FF0000"/>
                              </a:solidFill>
                              <a:latin typeface="Cambria Math" panose="02040503050406030204" pitchFamily="18" charset="0"/>
                            </a:rPr>
                            <m:t>1</m:t>
                          </m:r>
                        </m:sub>
                      </m:sSub>
                      <m:r>
                        <a:rPr lang="en-US" i="1">
                          <a:solidFill>
                            <a:srgbClr val="FF0000"/>
                          </a:solidFill>
                          <a:latin typeface="Cambria Math" panose="02040503050406030204" pitchFamily="18" charset="0"/>
                        </a:rPr>
                        <m:t>=</m:t>
                      </m:r>
                      <m:d>
                        <m:dPr>
                          <m:ctrlPr>
                            <a:rPr lang="en-US" i="1">
                              <a:solidFill>
                                <a:srgbClr val="FF0000"/>
                              </a:solidFill>
                              <a:latin typeface="Cambria Math" panose="02040503050406030204" pitchFamily="18" charset="0"/>
                            </a:rPr>
                          </m:ctrlPr>
                        </m:dPr>
                        <m:e>
                          <m:m>
                            <m:mPr>
                              <m:mcs>
                                <m:mc>
                                  <m:mcPr>
                                    <m:count m:val="2"/>
                                    <m:mcJc m:val="center"/>
                                  </m:mcPr>
                                </m:mc>
                              </m:mcs>
                              <m:ctrlPr>
                                <a:rPr lang="en-US" i="1">
                                  <a:solidFill>
                                    <a:srgbClr val="FF0000"/>
                                  </a:solidFill>
                                  <a:latin typeface="Cambria Math" panose="02040503050406030204" pitchFamily="18" charset="0"/>
                                </a:rPr>
                              </m:ctrlPr>
                            </m:mPr>
                            <m:mr>
                              <m:e>
                                <m:r>
                                  <m:rPr>
                                    <m:brk m:alnAt="7"/>
                                  </m:rPr>
                                  <a:rPr lang="en-US" i="1">
                                    <a:solidFill>
                                      <a:srgbClr val="FF0000"/>
                                    </a:solidFill>
                                    <a:latin typeface="Cambria Math" panose="02040503050406030204" pitchFamily="18" charset="0"/>
                                  </a:rPr>
                                  <m:t>0</m:t>
                                </m:r>
                                <m:r>
                                  <a:rPr lang="en-US" i="1">
                                    <a:solidFill>
                                      <a:srgbClr val="FF0000"/>
                                    </a:solidFill>
                                    <a:latin typeface="Cambria Math" panose="02040503050406030204" pitchFamily="18" charset="0"/>
                                  </a:rPr>
                                  <m:t>.9</m:t>
                                </m:r>
                              </m:e>
                              <m:e>
                                <m:r>
                                  <a:rPr lang="en-US" i="1">
                                    <a:solidFill>
                                      <a:srgbClr val="FF0000"/>
                                    </a:solidFill>
                                    <a:latin typeface="Cambria Math" panose="02040503050406030204" pitchFamily="18" charset="0"/>
                                  </a:rPr>
                                  <m:t>0</m:t>
                                </m:r>
                              </m:e>
                            </m:mr>
                            <m:mr>
                              <m:e>
                                <m:r>
                                  <a:rPr lang="en-US" i="1">
                                    <a:solidFill>
                                      <a:srgbClr val="FF0000"/>
                                    </a:solidFill>
                                    <a:latin typeface="Cambria Math" panose="02040503050406030204" pitchFamily="18" charset="0"/>
                                  </a:rPr>
                                  <m:t>0</m:t>
                                </m:r>
                              </m:e>
                              <m:e>
                                <m:r>
                                  <a:rPr lang="en-US" i="1">
                                    <a:solidFill>
                                      <a:srgbClr val="FF0000"/>
                                    </a:solidFill>
                                    <a:latin typeface="Cambria Math" panose="02040503050406030204" pitchFamily="18" charset="0"/>
                                  </a:rPr>
                                  <m:t>0.2</m:t>
                                </m:r>
                              </m:e>
                            </m:mr>
                          </m:m>
                        </m:e>
                      </m:d>
                    </m:oMath>
                  </m:oMathPara>
                </a14:m>
                <a:endParaRPr lang="en-US" dirty="0">
                  <a:solidFill>
                    <a:srgbClr val="FF0000"/>
                  </a:solidFill>
                </a:endParaRPr>
              </a:p>
              <a:p>
                <a:pP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panose="02040503050406030204" pitchFamily="18" charset="0"/>
                            </a:rPr>
                          </m:ctrlPr>
                        </m:sSubPr>
                        <m:e>
                          <m:r>
                            <a:rPr lang="en-US" b="1">
                              <a:solidFill>
                                <a:srgbClr val="FF0000"/>
                              </a:solidFill>
                              <a:latin typeface="Cambria Math" panose="02040503050406030204" pitchFamily="18" charset="0"/>
                            </a:rPr>
                            <m:t>𝐎</m:t>
                          </m:r>
                        </m:e>
                        <m:sub>
                          <m:r>
                            <a:rPr lang="en-US" i="1">
                              <a:solidFill>
                                <a:srgbClr val="FF0000"/>
                              </a:solidFill>
                              <a:latin typeface="Cambria Math" panose="02040503050406030204" pitchFamily="18" charset="0"/>
                            </a:rPr>
                            <m:t>3</m:t>
                          </m:r>
                        </m:sub>
                      </m:sSub>
                      <m:r>
                        <a:rPr lang="en-US" i="1">
                          <a:solidFill>
                            <a:srgbClr val="FF0000"/>
                          </a:solidFill>
                          <a:latin typeface="Cambria Math" panose="02040503050406030204" pitchFamily="18" charset="0"/>
                        </a:rPr>
                        <m:t>=</m:t>
                      </m:r>
                      <m:d>
                        <m:dPr>
                          <m:ctrlPr>
                            <a:rPr lang="en-US" i="1">
                              <a:solidFill>
                                <a:srgbClr val="FF0000"/>
                              </a:solidFill>
                              <a:latin typeface="Cambria Math" panose="02040503050406030204" pitchFamily="18" charset="0"/>
                            </a:rPr>
                          </m:ctrlPr>
                        </m:dPr>
                        <m:e>
                          <m:m>
                            <m:mPr>
                              <m:mcs>
                                <m:mc>
                                  <m:mcPr>
                                    <m:count m:val="2"/>
                                    <m:mcJc m:val="center"/>
                                  </m:mcPr>
                                </m:mc>
                              </m:mcs>
                              <m:ctrlPr>
                                <a:rPr lang="en-US" i="1">
                                  <a:solidFill>
                                    <a:srgbClr val="FF0000"/>
                                  </a:solidFill>
                                  <a:latin typeface="Cambria Math" panose="02040503050406030204" pitchFamily="18" charset="0"/>
                                </a:rPr>
                              </m:ctrlPr>
                            </m:mPr>
                            <m:mr>
                              <m:e>
                                <m:r>
                                  <a:rPr lang="en-US" i="1">
                                    <a:solidFill>
                                      <a:srgbClr val="FF0000"/>
                                    </a:solidFill>
                                    <a:latin typeface="Cambria Math" panose="02040503050406030204" pitchFamily="18" charset="0"/>
                                  </a:rPr>
                                  <m:t>0.1</m:t>
                                </m:r>
                              </m:e>
                              <m:e>
                                <m:r>
                                  <a:rPr lang="en-US" i="1">
                                    <a:solidFill>
                                      <a:srgbClr val="FF0000"/>
                                    </a:solidFill>
                                    <a:latin typeface="Cambria Math" panose="02040503050406030204" pitchFamily="18" charset="0"/>
                                  </a:rPr>
                                  <m:t>0</m:t>
                                </m:r>
                              </m:e>
                            </m:mr>
                            <m:mr>
                              <m:e>
                                <m:r>
                                  <a:rPr lang="en-US" i="1">
                                    <a:solidFill>
                                      <a:srgbClr val="FF0000"/>
                                    </a:solidFill>
                                    <a:latin typeface="Cambria Math" panose="02040503050406030204" pitchFamily="18" charset="0"/>
                                  </a:rPr>
                                  <m:t>0</m:t>
                                </m:r>
                              </m:e>
                              <m:e>
                                <m:r>
                                  <a:rPr lang="en-US" i="1">
                                    <a:solidFill>
                                      <a:srgbClr val="FF0000"/>
                                    </a:solidFill>
                                    <a:latin typeface="Cambria Math" panose="02040503050406030204" pitchFamily="18" charset="0"/>
                                  </a:rPr>
                                  <m:t>0.8</m:t>
                                </m:r>
                              </m:e>
                            </m:mr>
                          </m:m>
                        </m:e>
                      </m:d>
                    </m:oMath>
                  </m:oMathPara>
                </a14:m>
                <a:endParaRPr lang="en-US" dirty="0">
                  <a:solidFill>
                    <a:srgbClr val="FF0000"/>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6387296" y="3237287"/>
                <a:ext cx="2355448" cy="1016176"/>
              </a:xfrm>
              <a:prstGeom prst="rect">
                <a:avLst/>
              </a:prstGeom>
              <a:blipFill rotWithShape="0">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8829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Inference in HMM: Filtering</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219200"/>
                <a:ext cx="8229600" cy="2654461"/>
              </a:xfrm>
            </p:spPr>
            <p:txBody>
              <a:bodyPr>
                <a:normAutofit/>
              </a:bodyPr>
              <a:lstStyle/>
              <a:p>
                <a:r>
                  <a:rPr lang="en-US" dirty="0"/>
                  <a:t>Filtering / State estimation: Posterior distribution over current state given all evidence so far, </a:t>
                </a:r>
                <a14:m>
                  <m:oMath xmlns:m="http://schemas.openxmlformats.org/officeDocument/2006/math">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b="0" i="1">
                                <a:latin typeface="Cambria Math" panose="02040503050406030204" pitchFamily="18" charset="0"/>
                              </a:rPr>
                              <m:t>𝑋</m:t>
                            </m:r>
                          </m:e>
                          <m:sub>
                            <m:r>
                              <a:rPr lang="en-US" i="1">
                                <a:latin typeface="Cambria Math" panose="02040503050406030204" pitchFamily="18" charset="0"/>
                              </a:rPr>
                              <m:t>𝑡</m:t>
                            </m:r>
                          </m:sub>
                        </m:sSub>
                      </m:e>
                      <m:e>
                        <m:sSub>
                          <m:sSubPr>
                            <m:ctrlPr>
                              <a:rPr lang="en-US" i="1" dirty="0">
                                <a:latin typeface="Cambria Math" panose="02040503050406030204" pitchFamily="18" charset="0"/>
                              </a:rPr>
                            </m:ctrlPr>
                          </m:sSubPr>
                          <m:e>
                            <m:r>
                              <a:rPr lang="en-US" b="0"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e>
                    </m:d>
                  </m:oMath>
                </a14:m>
                <a:endParaRPr lang="en-US" dirty="0"/>
              </a:p>
              <a:p>
                <a:pPr lvl="1"/>
                <a14:m>
                  <m:oMath xmlns:m="http://schemas.openxmlformats.org/officeDocument/2006/math">
                    <m:r>
                      <a:rPr lang="en-US" b="1">
                        <a:latin typeface="Cambria Math" panose="02040503050406030204" pitchFamily="18" charset="0"/>
                      </a:rPr>
                      <m:t>𝐏</m:t>
                    </m:r>
                    <m:r>
                      <a:rPr lang="en-US">
                        <a:latin typeface="Cambria Math" panose="02040503050406030204" pitchFamily="18" charset="0"/>
                      </a:rPr>
                      <m:t>(</m:t>
                    </m:r>
                    <m:r>
                      <a:rPr lang="en-US" i="1">
                        <a:latin typeface="Cambria Math" panose="02040503050406030204" pitchFamily="18" charset="0"/>
                      </a:rPr>
                      <m:t>𝑅𝑎𝑖</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𝑡</m:t>
                        </m:r>
                      </m:sub>
                    </m:sSub>
                    <m:r>
                      <a:rPr lang="en-US" i="1">
                        <a:latin typeface="Cambria Math" panose="02040503050406030204" pitchFamily="18" charset="0"/>
                      </a:rPr>
                      <m:t>|</m:t>
                    </m:r>
                    <m:r>
                      <a:rPr lang="en-US" i="1">
                        <a:latin typeface="Cambria Math" panose="02040503050406030204" pitchFamily="18" charset="0"/>
                      </a:rPr>
                      <m:t>𝑢𝑚𝑏𝑟𝑒𝑙𝑙</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𝑢𝑚𝑏𝑟𝑒𝑙𝑙</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sub>
                    </m:sSub>
                    <m:r>
                      <a:rPr lang="en-US" i="1">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219200"/>
                <a:ext cx="8229600" cy="2654461"/>
              </a:xfrm>
              <a:blipFill rotWithShape="0">
                <a:blip r:embed="rId2"/>
                <a:stretch>
                  <a:fillRect l="-741" t="-2299"/>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14</a:t>
            </a:fld>
            <a:endParaRPr lang="en-US" dirty="0"/>
          </a:p>
        </p:txBody>
      </p:sp>
      <p:pic>
        <p:nvPicPr>
          <p:cNvPr id="7" name="Picture 6"/>
          <p:cNvPicPr>
            <a:picLocks noChangeAspect="1"/>
          </p:cNvPicPr>
          <p:nvPr/>
        </p:nvPicPr>
        <p:blipFill>
          <a:blip r:embed="rId3"/>
          <a:stretch>
            <a:fillRect/>
          </a:stretch>
        </p:blipFill>
        <p:spPr>
          <a:xfrm>
            <a:off x="1957145" y="3926939"/>
            <a:ext cx="5095454" cy="2334645"/>
          </a:xfrm>
          <a:prstGeom prst="rect">
            <a:avLst/>
          </a:prstGeom>
        </p:spPr>
      </p:pic>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ext uri="{D42A27DB-BD31-4B8C-83A1-F6EECF244321}">
                    <p14:modId xmlns:p14="http://schemas.microsoft.com/office/powerpoint/2010/main" val="3851189498"/>
                  </p:ext>
                </p:extLst>
              </p:nvPr>
            </p:nvGraphicFramePr>
            <p:xfrm>
              <a:off x="555582" y="5162630"/>
              <a:ext cx="1111171" cy="671010"/>
            </p:xfrm>
            <a:graphic>
              <a:graphicData uri="http://schemas.openxmlformats.org/drawingml/2006/table">
                <a:tbl>
                  <a:tblPr firstRow="1" bandRow="1">
                    <a:tableStyleId>{5940675A-B579-460E-94D1-54222C63F5DA}</a:tableStyleId>
                  </a:tblPr>
                  <a:tblGrid>
                    <a:gridCol w="425187">
                      <a:extLst>
                        <a:ext uri="{9D8B030D-6E8A-4147-A177-3AD203B41FA5}">
                          <a16:colId xmlns="" xmlns:a16="http://schemas.microsoft.com/office/drawing/2014/main" val="20000"/>
                        </a:ext>
                      </a:extLst>
                    </a:gridCol>
                    <a:gridCol w="685984">
                      <a:extLst>
                        <a:ext uri="{9D8B030D-6E8A-4147-A177-3AD203B41FA5}">
                          <a16:colId xmlns="" xmlns:a16="http://schemas.microsoft.com/office/drawing/2014/main" val="20001"/>
                        </a:ext>
                      </a:extLst>
                    </a:gridCol>
                  </a:tblGrid>
                  <a:tr h="335505">
                    <a:tc>
                      <a:txBody>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0</m:t>
                                    </m:r>
                                  </m:sub>
                                </m:sSub>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𝑃</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0</m:t>
                                    </m:r>
                                  </m:sub>
                                </m:sSub>
                                <m:r>
                                  <a:rPr lang="en-US" sz="1400" b="0" i="1" smtClean="0">
                                    <a:latin typeface="Cambria Math" panose="02040503050406030204" pitchFamily="18" charset="0"/>
                                  </a:rPr>
                                  <m:t>)</m:t>
                                </m:r>
                              </m:oMath>
                            </m:oMathPara>
                          </a14:m>
                          <a:endParaRPr lang="en-US" sz="1400" dirty="0"/>
                        </a:p>
                      </a:txBody>
                      <a:tcPr/>
                    </a:tc>
                    <a:extLst>
                      <a:ext uri="{0D108BD9-81ED-4DB2-BD59-A6C34878D82A}">
                        <a16:rowId xmlns="" xmlns:a16="http://schemas.microsoft.com/office/drawing/2014/main" val="10000"/>
                      </a:ext>
                    </a:extLst>
                  </a:tr>
                  <a:tr h="335505">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𝑡</m:t>
                                </m:r>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0.5</m:t>
                                </m:r>
                              </m:oMath>
                            </m:oMathPara>
                          </a14:m>
                          <a:endParaRPr lang="en-US" sz="1400" dirty="0"/>
                        </a:p>
                      </a:txBody>
                      <a:tcPr/>
                    </a:tc>
                    <a:extLst>
                      <a:ext uri="{0D108BD9-81ED-4DB2-BD59-A6C34878D82A}">
                        <a16:rowId xmlns="" xmlns:a16="http://schemas.microsoft.com/office/drawing/2014/main" val="10001"/>
                      </a:ext>
                    </a:extLst>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3851189498"/>
                  </p:ext>
                </p:extLst>
              </p:nvPr>
            </p:nvGraphicFramePr>
            <p:xfrm>
              <a:off x="555582" y="5162630"/>
              <a:ext cx="1111171" cy="671010"/>
            </p:xfrm>
            <a:graphic>
              <a:graphicData uri="http://schemas.openxmlformats.org/drawingml/2006/table">
                <a:tbl>
                  <a:tblPr firstRow="1" bandRow="1">
                    <a:tableStyleId>{5940675A-B579-460E-94D1-54222C63F5DA}</a:tableStyleId>
                  </a:tblPr>
                  <a:tblGrid>
                    <a:gridCol w="425187"/>
                    <a:gridCol w="685984"/>
                  </a:tblGrid>
                  <a:tr h="335505">
                    <a:tc>
                      <a:txBody>
                        <a:bodyPr/>
                        <a:lstStyle/>
                        <a:p>
                          <a:endParaRPr lang="en-US"/>
                        </a:p>
                      </a:txBody>
                      <a:tcPr>
                        <a:blipFill rotWithShape="0">
                          <a:blip r:embed="rId4"/>
                          <a:stretch>
                            <a:fillRect l="-1429" t="-1786" r="-164286" b="-103571"/>
                          </a:stretch>
                        </a:blipFill>
                      </a:tcPr>
                    </a:tc>
                    <a:tc>
                      <a:txBody>
                        <a:bodyPr/>
                        <a:lstStyle/>
                        <a:p>
                          <a:endParaRPr lang="en-US"/>
                        </a:p>
                      </a:txBody>
                      <a:tcPr>
                        <a:blipFill rotWithShape="0">
                          <a:blip r:embed="rId4"/>
                          <a:stretch>
                            <a:fillRect l="-62832" t="-1786" r="-1770" b="-103571"/>
                          </a:stretch>
                        </a:blipFill>
                      </a:tcPr>
                    </a:tc>
                  </a:tr>
                  <a:tr h="335505">
                    <a:tc>
                      <a:txBody>
                        <a:bodyPr/>
                        <a:lstStyle/>
                        <a:p>
                          <a:endParaRPr lang="en-US"/>
                        </a:p>
                      </a:txBody>
                      <a:tcPr>
                        <a:blipFill rotWithShape="0">
                          <a:blip r:embed="rId4"/>
                          <a:stretch>
                            <a:fillRect l="-1429" t="-103636" r="-164286" b="-5455"/>
                          </a:stretch>
                        </a:blipFill>
                      </a:tcPr>
                    </a:tc>
                    <a:tc>
                      <a:txBody>
                        <a:bodyPr/>
                        <a:lstStyle/>
                        <a:p>
                          <a:endParaRPr lang="en-US"/>
                        </a:p>
                      </a:txBody>
                      <a:tcPr>
                        <a:blipFill rotWithShape="0">
                          <a:blip r:embed="rId4"/>
                          <a:stretch>
                            <a:fillRect l="-62832" t="-103636" r="-1770" b="-5455"/>
                          </a:stretch>
                        </a:blipFill>
                      </a:tcPr>
                    </a:tc>
                  </a:tr>
                </a:tbl>
              </a:graphicData>
            </a:graphic>
          </p:graphicFrame>
        </mc:Fallback>
      </mc:AlternateContent>
    </p:spTree>
    <p:extLst>
      <p:ext uri="{BB962C8B-B14F-4D97-AF65-F5344CB8AC3E}">
        <p14:creationId xmlns:p14="http://schemas.microsoft.com/office/powerpoint/2010/main" val="4291284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Inference in HMM: Filtering</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a:t>Filtering / State estimation: Posterior distribution over current state given all evidence so far, </a:t>
                </a:r>
                <a14:m>
                  <m:oMath xmlns:m="http://schemas.openxmlformats.org/officeDocument/2006/math">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e>
                    </m:d>
                  </m:oMath>
                </a14:m>
                <a:endParaRPr lang="en-US" b="1" i="1" dirty="0">
                  <a:latin typeface="Cambria Math" panose="02040503050406030204" pitchFamily="18" charset="0"/>
                </a:endParaRPr>
              </a:p>
              <a:p>
                <a14:m>
                  <m:oMath xmlns:m="http://schemas.openxmlformats.org/officeDocument/2006/math">
                    <m:r>
                      <a:rPr lang="en-US" b="1" i="0" smtClean="0">
                        <a:latin typeface="Cambria Math" panose="02040503050406030204" pitchFamily="18" charset="0"/>
                      </a:rPr>
                      <m:t>𝐏</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0</m:t>
                        </m:r>
                      </m:sub>
                    </m:sSub>
                    <m:r>
                      <a:rPr lang="en-US" b="0" i="1" smtClean="0">
                        <a:latin typeface="Cambria Math" panose="02040503050406030204" pitchFamily="18" charset="0"/>
                      </a:rPr>
                      <m:t>)</m:t>
                    </m:r>
                  </m:oMath>
                </a14:m>
                <a:r>
                  <a:rPr lang="en-US" dirty="0"/>
                  <a:t> is given</a:t>
                </a:r>
              </a:p>
              <a:p>
                <a14:m>
                  <m:oMath xmlns:m="http://schemas.openxmlformats.org/officeDocument/2006/math">
                    <m:r>
                      <a:rPr lang="en-US" b="1" i="0" smtClean="0">
                        <a:latin typeface="Cambria Math" panose="02040503050406030204" pitchFamily="18" charset="0"/>
                      </a:rPr>
                      <m:t>𝐏</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1</m:t>
                            </m:r>
                          </m:sub>
                        </m:sSub>
                      </m:e>
                    </m:d>
                  </m:oMath>
                </a14:m>
                <a:r>
                  <a:rPr lang="en-US" b="0" dirty="0"/>
                  <a:t>?</a:t>
                </a:r>
              </a:p>
              <a:p>
                <a:endParaRPr lang="en-US" dirty="0"/>
              </a:p>
              <a:p>
                <a:endParaRPr lang="en-US" b="0" dirty="0"/>
              </a:p>
              <a:p>
                <a:endParaRPr lang="en-US" dirty="0"/>
              </a:p>
              <a:p>
                <a:endParaRPr lang="en-US" b="1" dirty="0">
                  <a:latin typeface="Cambria Math" panose="02040503050406030204" pitchFamily="18" charset="0"/>
                </a:endParaRPr>
              </a:p>
              <a:p>
                <a14:m>
                  <m:oMath xmlns:m="http://schemas.openxmlformats.org/officeDocument/2006/math">
                    <m:r>
                      <a:rPr lang="en-US" b="1">
                        <a:latin typeface="Cambria Math" panose="02040503050406030204" pitchFamily="18" charset="0"/>
                      </a:rPr>
                      <m:t>𝐏</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2</m:t>
                            </m:r>
                          </m:sub>
                        </m:sSub>
                      </m:e>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1</m:t>
                            </m:r>
                            <m:r>
                              <a:rPr lang="en-US" b="0" i="1" smtClean="0">
                                <a:latin typeface="Cambria Math" panose="02040503050406030204" pitchFamily="18" charset="0"/>
                              </a:rPr>
                              <m:t>:2</m:t>
                            </m:r>
                          </m:sub>
                        </m:sSub>
                      </m:e>
                    </m:d>
                  </m:oMath>
                </a14:m>
                <a:r>
                  <a:rPr lang="en-US" dirty="0"/>
                  <a:t>?</a:t>
                </a:r>
              </a:p>
              <a:p>
                <a:endParaRPr lang="en-US" b="0"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15</a:t>
            </a:fld>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5216566" y="2250608"/>
                <a:ext cx="3788538" cy="1094659"/>
              </a:xfrm>
              <a:prstGeom prst="rect">
                <a:avLst/>
              </a:prstGeom>
              <a:noFill/>
            </p:spPr>
            <p:txBody>
              <a:bodyPr wrap="none" rtlCol="0">
                <a:spAutoFit/>
              </a:bodyPr>
              <a:lstStyle/>
              <a:p>
                <a:r>
                  <a:rPr lang="en-US" dirty="0">
                    <a:solidFill>
                      <a:srgbClr val="FF0000"/>
                    </a:solidFill>
                  </a:rPr>
                  <a:t>Bayes’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𝑏</m:t>
                        </m:r>
                      </m:e>
                      <m:e>
                        <m:r>
                          <a:rPr lang="en-US" i="1">
                            <a:solidFill>
                              <a:srgbClr val="FF0000"/>
                            </a:solidFill>
                            <a:latin typeface="Cambria Math" panose="02040503050406030204" pitchFamily="18" charset="0"/>
                          </a:rPr>
                          <m:t>𝑎</m:t>
                        </m:r>
                      </m:e>
                    </m:d>
                    <m:r>
                      <a:rPr lang="en-US" i="1">
                        <a:solidFill>
                          <a:srgbClr val="FF0000"/>
                        </a:solidFill>
                        <a:latin typeface="Cambria Math" panose="02040503050406030204" pitchFamily="18" charset="0"/>
                      </a:rPr>
                      <m:t>=</m:t>
                    </m:r>
                    <m:f>
                      <m:fPr>
                        <m:ctrlPr>
                          <a:rPr lang="en-US"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𝑃</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r>
                          <a:rPr lang="en-US" i="1">
                            <a:solidFill>
                              <a:srgbClr val="FF0000"/>
                            </a:solidFill>
                            <a:latin typeface="Cambria Math" panose="02040503050406030204" pitchFamily="18" charset="0"/>
                          </a:rPr>
                          <m:t>)</m:t>
                        </m:r>
                      </m:num>
                      <m:den>
                        <m:r>
                          <a:rPr lang="en-US" i="1">
                            <a:solidFill>
                              <a:srgbClr val="FF0000"/>
                            </a:solidFill>
                            <a:latin typeface="Cambria Math" panose="02040503050406030204" pitchFamily="18" charset="0"/>
                          </a:rPr>
                          <m:t>𝑃</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den>
                    </m:f>
                  </m:oMath>
                </a14:m>
                <a:endParaRPr lang="en-US" dirty="0">
                  <a:solidFill>
                    <a:srgbClr val="FF0000"/>
                  </a:solidFill>
                </a:endParaRPr>
              </a:p>
              <a:p>
                <a:r>
                  <a:rPr lang="en-US" dirty="0">
                    <a:solidFill>
                      <a:srgbClr val="FF0000"/>
                    </a:solidFill>
                  </a:rPr>
                  <a:t>Product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e>
                      <m:e>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𝑏</m:t>
                        </m:r>
                      </m:e>
                    </m:d>
                  </m:oMath>
                </a14:m>
                <a:endParaRPr lang="en-US" dirty="0">
                  <a:solidFill>
                    <a:srgbClr val="FF0000"/>
                  </a:solidFill>
                </a:endParaRPr>
              </a:p>
              <a:p>
                <a:r>
                  <a:rPr lang="en-US" dirty="0">
                    <a:solidFill>
                      <a:srgbClr val="FF0000"/>
                    </a:solidFill>
                  </a:rPr>
                  <a:t>Sum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e>
                    </m:d>
                    <m:r>
                      <a:rPr lang="en-US" i="1">
                        <a:solidFill>
                          <a:srgbClr val="FF0000"/>
                        </a:solidFill>
                        <a:latin typeface="Cambria Math" panose="02040503050406030204" pitchFamily="18" charset="0"/>
                      </a:rPr>
                      <m:t>=</m:t>
                    </m:r>
                    <m:nary>
                      <m:naryPr>
                        <m:chr m:val="∑"/>
                        <m:supHide m:val="on"/>
                        <m:ctrlPr>
                          <a:rPr lang="en-US" i="1">
                            <a:solidFill>
                              <a:srgbClr val="FF0000"/>
                            </a:solidFill>
                            <a:latin typeface="Cambria Math" panose="02040503050406030204" pitchFamily="18" charset="0"/>
                          </a:rPr>
                        </m:ctrlPr>
                      </m:naryPr>
                      <m:sub>
                        <m:r>
                          <a:rPr lang="en-US" i="1">
                            <a:solidFill>
                              <a:srgbClr val="FF0000"/>
                            </a:solidFill>
                            <a:latin typeface="Cambria Math" panose="02040503050406030204" pitchFamily="18" charset="0"/>
                          </a:rPr>
                          <m:t>𝑘</m:t>
                        </m:r>
                      </m:sub>
                      <m:sup/>
                      <m:e>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𝑏</m:t>
                                </m:r>
                              </m:e>
                              <m:sub>
                                <m:r>
                                  <a:rPr lang="en-US" i="1">
                                    <a:solidFill>
                                      <a:srgbClr val="FF0000"/>
                                    </a:solidFill>
                                    <a:latin typeface="Cambria Math" panose="02040503050406030204" pitchFamily="18" charset="0"/>
                                  </a:rPr>
                                  <m:t>𝑘</m:t>
                                </m:r>
                              </m:sub>
                            </m:sSub>
                          </m:e>
                        </m:d>
                      </m:e>
                    </m:nary>
                  </m:oMath>
                </a14:m>
                <a:endParaRPr lang="en-US" dirty="0">
                  <a:solidFill>
                    <a:srgbClr val="FF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216566" y="2250608"/>
                <a:ext cx="3788538" cy="1094659"/>
              </a:xfrm>
              <a:prstGeom prst="rect">
                <a:avLst/>
              </a:prstGeom>
              <a:blipFill rotWithShape="0">
                <a:blip r:embed="rId3"/>
                <a:stretch>
                  <a:fillRect l="-1449" b="-62222"/>
                </a:stretch>
              </a:blipFill>
            </p:spPr>
            <p:txBody>
              <a:bodyPr/>
              <a:lstStyle/>
              <a:p>
                <a:r>
                  <a:rPr lang="en-US">
                    <a:noFill/>
                  </a:rPr>
                  <a:t> </a:t>
                </a:r>
              </a:p>
            </p:txBody>
          </p:sp>
        </mc:Fallback>
      </mc:AlternateContent>
    </p:spTree>
    <p:extLst>
      <p:ext uri="{BB962C8B-B14F-4D97-AF65-F5344CB8AC3E}">
        <p14:creationId xmlns:p14="http://schemas.microsoft.com/office/powerpoint/2010/main" val="1898136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Inference in HMM: Filtering</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a:t>Filtering / State estimation: Posterior distribution over current state given all evidence so far, </a:t>
                </a:r>
                <a14:m>
                  <m:oMath xmlns:m="http://schemas.openxmlformats.org/officeDocument/2006/math">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e>
                    </m:d>
                  </m:oMath>
                </a14:m>
                <a:endParaRPr lang="en-US" b="1" i="1" dirty="0">
                  <a:latin typeface="Cambria Math" panose="02040503050406030204" pitchFamily="18" charset="0"/>
                </a:endParaRPr>
              </a:p>
              <a:p>
                <a14:m>
                  <m:oMath xmlns:m="http://schemas.openxmlformats.org/officeDocument/2006/math">
                    <m:r>
                      <a:rPr lang="en-US" b="1" i="0" smtClean="0">
                        <a:latin typeface="Cambria Math" panose="02040503050406030204" pitchFamily="18" charset="0"/>
                      </a:rPr>
                      <m:t>𝐏</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0</m:t>
                        </m:r>
                      </m:sub>
                    </m:sSub>
                    <m:r>
                      <a:rPr lang="en-US" b="0" i="1" smtClean="0">
                        <a:latin typeface="Cambria Math" panose="02040503050406030204" pitchFamily="18" charset="0"/>
                      </a:rPr>
                      <m:t>)</m:t>
                    </m:r>
                  </m:oMath>
                </a14:m>
                <a:r>
                  <a:rPr lang="en-US" dirty="0"/>
                  <a:t> is given</a:t>
                </a:r>
              </a:p>
              <a:p>
                <a14:m>
                  <m:oMath xmlns:m="http://schemas.openxmlformats.org/officeDocument/2006/math">
                    <m:r>
                      <a:rPr lang="en-US" b="1" i="0" smtClean="0">
                        <a:latin typeface="Cambria Math" panose="02040503050406030204" pitchFamily="18" charset="0"/>
                      </a:rPr>
                      <m:t>𝐏</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1</m:t>
                            </m:r>
                          </m:sub>
                        </m:sSub>
                      </m:e>
                    </m:d>
                  </m:oMath>
                </a14:m>
                <a:r>
                  <a:rPr lang="en-US" b="0" dirty="0"/>
                  <a:t>?</a:t>
                </a:r>
              </a:p>
              <a:p>
                <a:endParaRPr lang="en-US" dirty="0"/>
              </a:p>
              <a:p>
                <a:endParaRPr lang="en-US" b="0" dirty="0"/>
              </a:p>
              <a:p>
                <a:endParaRPr lang="en-US" dirty="0"/>
              </a:p>
              <a:p>
                <a:endParaRPr lang="en-US" b="1" dirty="0">
                  <a:latin typeface="Cambria Math" panose="02040503050406030204" pitchFamily="18" charset="0"/>
                </a:endParaRPr>
              </a:p>
              <a:p>
                <a14:m>
                  <m:oMath xmlns:m="http://schemas.openxmlformats.org/officeDocument/2006/math">
                    <m:r>
                      <a:rPr lang="en-US" b="1">
                        <a:latin typeface="Cambria Math" panose="02040503050406030204" pitchFamily="18" charset="0"/>
                      </a:rPr>
                      <m:t>𝐏</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2</m:t>
                            </m:r>
                          </m:sub>
                        </m:sSub>
                      </m:e>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1</m:t>
                            </m:r>
                            <m:r>
                              <a:rPr lang="en-US" b="0" i="1" smtClean="0">
                                <a:latin typeface="Cambria Math" panose="02040503050406030204" pitchFamily="18" charset="0"/>
                              </a:rPr>
                              <m:t>:2</m:t>
                            </m:r>
                          </m:sub>
                        </m:sSub>
                      </m:e>
                    </m:d>
                  </m:oMath>
                </a14:m>
                <a:r>
                  <a:rPr lang="en-US" dirty="0"/>
                  <a:t>?</a:t>
                </a:r>
              </a:p>
              <a:p>
                <a:endParaRPr lang="en-US" b="0"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16</a:t>
            </a:fld>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5216566" y="2250608"/>
                <a:ext cx="3788538" cy="1094659"/>
              </a:xfrm>
              <a:prstGeom prst="rect">
                <a:avLst/>
              </a:prstGeom>
              <a:noFill/>
            </p:spPr>
            <p:txBody>
              <a:bodyPr wrap="none" rtlCol="0">
                <a:spAutoFit/>
              </a:bodyPr>
              <a:lstStyle/>
              <a:p>
                <a:r>
                  <a:rPr lang="en-US" dirty="0">
                    <a:solidFill>
                      <a:srgbClr val="FF0000"/>
                    </a:solidFill>
                  </a:rPr>
                  <a:t>Bayes’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𝑏</m:t>
                        </m:r>
                      </m:e>
                      <m:e>
                        <m:r>
                          <a:rPr lang="en-US" i="1">
                            <a:solidFill>
                              <a:srgbClr val="FF0000"/>
                            </a:solidFill>
                            <a:latin typeface="Cambria Math" panose="02040503050406030204" pitchFamily="18" charset="0"/>
                          </a:rPr>
                          <m:t>𝑎</m:t>
                        </m:r>
                      </m:e>
                    </m:d>
                    <m:r>
                      <a:rPr lang="en-US" i="1">
                        <a:solidFill>
                          <a:srgbClr val="FF0000"/>
                        </a:solidFill>
                        <a:latin typeface="Cambria Math" panose="02040503050406030204" pitchFamily="18" charset="0"/>
                      </a:rPr>
                      <m:t>=</m:t>
                    </m:r>
                    <m:f>
                      <m:fPr>
                        <m:ctrlPr>
                          <a:rPr lang="en-US"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𝑃</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r>
                          <a:rPr lang="en-US" i="1">
                            <a:solidFill>
                              <a:srgbClr val="FF0000"/>
                            </a:solidFill>
                            <a:latin typeface="Cambria Math" panose="02040503050406030204" pitchFamily="18" charset="0"/>
                          </a:rPr>
                          <m:t>)</m:t>
                        </m:r>
                      </m:num>
                      <m:den>
                        <m:r>
                          <a:rPr lang="en-US" i="1">
                            <a:solidFill>
                              <a:srgbClr val="FF0000"/>
                            </a:solidFill>
                            <a:latin typeface="Cambria Math" panose="02040503050406030204" pitchFamily="18" charset="0"/>
                          </a:rPr>
                          <m:t>𝑃</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den>
                    </m:f>
                  </m:oMath>
                </a14:m>
                <a:endParaRPr lang="en-US" dirty="0">
                  <a:solidFill>
                    <a:srgbClr val="FF0000"/>
                  </a:solidFill>
                </a:endParaRPr>
              </a:p>
              <a:p>
                <a:r>
                  <a:rPr lang="en-US" dirty="0">
                    <a:solidFill>
                      <a:srgbClr val="FF0000"/>
                    </a:solidFill>
                  </a:rPr>
                  <a:t>Product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e>
                      <m:e>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𝑏</m:t>
                        </m:r>
                      </m:e>
                    </m:d>
                  </m:oMath>
                </a14:m>
                <a:endParaRPr lang="en-US" dirty="0">
                  <a:solidFill>
                    <a:srgbClr val="FF0000"/>
                  </a:solidFill>
                </a:endParaRPr>
              </a:p>
              <a:p>
                <a:r>
                  <a:rPr lang="en-US" dirty="0">
                    <a:solidFill>
                      <a:srgbClr val="FF0000"/>
                    </a:solidFill>
                  </a:rPr>
                  <a:t>Sum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e>
                    </m:d>
                    <m:r>
                      <a:rPr lang="en-US" i="1">
                        <a:solidFill>
                          <a:srgbClr val="FF0000"/>
                        </a:solidFill>
                        <a:latin typeface="Cambria Math" panose="02040503050406030204" pitchFamily="18" charset="0"/>
                      </a:rPr>
                      <m:t>=</m:t>
                    </m:r>
                    <m:nary>
                      <m:naryPr>
                        <m:chr m:val="∑"/>
                        <m:supHide m:val="on"/>
                        <m:ctrlPr>
                          <a:rPr lang="en-US" i="1">
                            <a:solidFill>
                              <a:srgbClr val="FF0000"/>
                            </a:solidFill>
                            <a:latin typeface="Cambria Math" panose="02040503050406030204" pitchFamily="18" charset="0"/>
                          </a:rPr>
                        </m:ctrlPr>
                      </m:naryPr>
                      <m:sub>
                        <m:r>
                          <a:rPr lang="en-US" i="1">
                            <a:solidFill>
                              <a:srgbClr val="FF0000"/>
                            </a:solidFill>
                            <a:latin typeface="Cambria Math" panose="02040503050406030204" pitchFamily="18" charset="0"/>
                          </a:rPr>
                          <m:t>𝑘</m:t>
                        </m:r>
                      </m:sub>
                      <m:sup/>
                      <m:e>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𝑏</m:t>
                                </m:r>
                              </m:e>
                              <m:sub>
                                <m:r>
                                  <a:rPr lang="en-US" i="1">
                                    <a:solidFill>
                                      <a:srgbClr val="FF0000"/>
                                    </a:solidFill>
                                    <a:latin typeface="Cambria Math" panose="02040503050406030204" pitchFamily="18" charset="0"/>
                                  </a:rPr>
                                  <m:t>𝑘</m:t>
                                </m:r>
                              </m:sub>
                            </m:sSub>
                          </m:e>
                        </m:d>
                      </m:e>
                    </m:nary>
                  </m:oMath>
                </a14:m>
                <a:endParaRPr lang="en-US" dirty="0">
                  <a:solidFill>
                    <a:srgbClr val="FF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216566" y="2250608"/>
                <a:ext cx="3788538" cy="1094659"/>
              </a:xfrm>
              <a:prstGeom prst="rect">
                <a:avLst/>
              </a:prstGeom>
              <a:blipFill rotWithShape="0">
                <a:blip r:embed="rId3"/>
                <a:stretch>
                  <a:fillRect l="-1449" b="-6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38311" y="3544657"/>
                <a:ext cx="6172524" cy="973985"/>
              </a:xfrm>
              <a:prstGeom prst="rect">
                <a:avLst/>
              </a:prstGeom>
            </p:spPr>
            <p:txBody>
              <a:bodyPr wrap="none">
                <a:spAutoFit/>
              </a:bodyPr>
              <a:lstStyle/>
              <a:p>
                <a14:m>
                  <m:oMath xmlns:m="http://schemas.openxmlformats.org/officeDocument/2006/math">
                    <m:r>
                      <a:rPr lang="en-US" b="1">
                        <a:latin typeface="Cambria Math" panose="02040503050406030204" pitchFamily="18" charset="0"/>
                      </a:rPr>
                      <m:t>𝐏</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1</m:t>
                            </m:r>
                          </m:sub>
                        </m:sSub>
                      </m:e>
                    </m:d>
                    <m:r>
                      <a:rPr lang="en-US" b="1" i="0" smtClean="0">
                        <a:latin typeface="Cambria Math" panose="02040503050406030204" pitchFamily="18" charset="0"/>
                      </a:rPr>
                      <m:t>=</m:t>
                    </m:r>
                    <m:r>
                      <a:rPr lang="en-US" b="0" i="1" dirty="0" smtClean="0">
                        <a:latin typeface="Cambria Math" panose="02040503050406030204" pitchFamily="18" charset="0"/>
                      </a:rPr>
                      <m:t>𝛼</m:t>
                    </m:r>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1</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e>
                    </m:d>
                    <m:r>
                      <a:rPr lang="en-US" b="1">
                        <a:latin typeface="Cambria Math" panose="02040503050406030204" pitchFamily="18" charset="0"/>
                      </a:rPr>
                      <m:t>𝐏</m:t>
                    </m:r>
                    <m:r>
                      <a:rPr lang="en-US" b="1"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r>
                      <a:rPr lang="en-US" b="1" i="1" smtClean="0">
                        <a:latin typeface="Cambria Math" panose="02040503050406030204" pitchFamily="18" charset="0"/>
                      </a:rPr>
                      <m:t>)</m:t>
                    </m:r>
                  </m:oMath>
                </a14:m>
                <a:r>
                  <a:rPr lang="en-US" dirty="0"/>
                  <a:t> 	(Bayes Rule)</a:t>
                </a:r>
              </a:p>
              <a:p>
                <a14:m>
                  <m:oMath xmlns:m="http://schemas.openxmlformats.org/officeDocument/2006/math">
                    <m:r>
                      <a:rPr lang="en-US" b="0" i="1" smtClean="0">
                        <a:latin typeface="Cambria Math" panose="02040503050406030204" pitchFamily="18" charset="0"/>
                      </a:rPr>
                      <m:t>=</m:t>
                    </m:r>
                    <m:r>
                      <a:rPr lang="en-US" i="1" dirty="0">
                        <a:latin typeface="Cambria Math" panose="02040503050406030204" pitchFamily="18" charset="0"/>
                      </a:rPr>
                      <m:t>𝛼</m:t>
                    </m:r>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1</m:t>
                            </m:r>
                          </m:sub>
                        </m:sSub>
                      </m:e>
                    </m:d>
                    <m:nary>
                      <m:naryPr>
                        <m:chr m:val="∑"/>
                        <m:supHide m:val="on"/>
                        <m:ctrlPr>
                          <a:rPr lang="en-US" b="1" i="1" smtClean="0">
                            <a:latin typeface="Cambria Math" panose="02040503050406030204" pitchFamily="18" charset="0"/>
                          </a:rPr>
                        </m:ctrlPr>
                      </m:naryPr>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sub>
                      <m:sup/>
                      <m:e>
                        <m:r>
                          <a:rPr lang="en-US" b="1">
                            <a:latin typeface="Cambria Math" panose="02040503050406030204" pitchFamily="18" charset="0"/>
                          </a:rPr>
                          <m:t>𝐏</m:t>
                        </m:r>
                        <m:r>
                          <a:rPr lang="en-US" b="1"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r>
                          <a:rPr lang="en-US" b="1" i="1" smtClean="0">
                            <a:latin typeface="Cambria Math" panose="02040503050406030204" pitchFamily="18" charset="0"/>
                          </a:rPr>
                          <m:t>)</m:t>
                        </m:r>
                      </m:e>
                    </m:nary>
                  </m:oMath>
                </a14:m>
                <a:r>
                  <a:rPr lang="en-US" dirty="0"/>
                  <a:t>	(Sum Rule)</a:t>
                </a:r>
              </a:p>
              <a:p>
                <a14:m>
                  <m:oMath xmlns:m="http://schemas.openxmlformats.org/officeDocument/2006/math">
                    <m:r>
                      <a:rPr lang="en-US" i="1">
                        <a:latin typeface="Cambria Math" panose="02040503050406030204" pitchFamily="18" charset="0"/>
                      </a:rPr>
                      <m:t>=</m:t>
                    </m:r>
                    <m:r>
                      <a:rPr lang="en-US" i="1" dirty="0">
                        <a:latin typeface="Cambria Math" panose="02040503050406030204" pitchFamily="18" charset="0"/>
                      </a:rPr>
                      <m:t>𝛼</m:t>
                    </m:r>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1</m:t>
                            </m:r>
                          </m:sub>
                        </m:sSub>
                      </m:e>
                    </m:d>
                    <m:nary>
                      <m:naryPr>
                        <m:chr m:val="∑"/>
                        <m:supHide m:val="on"/>
                        <m:ctrlPr>
                          <a:rPr lang="en-US" b="1"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sub>
                      <m:sup/>
                      <m:e>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e>
                        </m:d>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e>
                    </m:nary>
                  </m:oMath>
                </a14:m>
                <a:r>
                  <a:rPr lang="en-US" dirty="0"/>
                  <a:t> 	(Product Rule)</a:t>
                </a:r>
              </a:p>
            </p:txBody>
          </p:sp>
        </mc:Choice>
        <mc:Fallback xmlns="">
          <p:sp>
            <p:nvSpPr>
              <p:cNvPr id="9" name="Rectangle 8"/>
              <p:cNvSpPr>
                <a:spLocks noRot="1" noChangeAspect="1" noMove="1" noResize="1" noEditPoints="1" noAdjustHandles="1" noChangeArrowheads="1" noChangeShapeType="1" noTextEdit="1"/>
              </p:cNvSpPr>
              <p:nvPr/>
            </p:nvSpPr>
            <p:spPr>
              <a:xfrm>
                <a:off x="938311" y="3544657"/>
                <a:ext cx="6172524" cy="973985"/>
              </a:xfrm>
              <a:prstGeom prst="rect">
                <a:avLst/>
              </a:prstGeom>
              <a:blipFill rotWithShape="0">
                <a:blip r:embed="rId4"/>
                <a:stretch>
                  <a:fillRect t="-16875" b="-67500"/>
                </a:stretch>
              </a:blipFill>
            </p:spPr>
            <p:txBody>
              <a:bodyPr/>
              <a:lstStyle/>
              <a:p>
                <a:r>
                  <a:rPr lang="en-US">
                    <a:noFill/>
                  </a:rPr>
                  <a:t> </a:t>
                </a:r>
              </a:p>
            </p:txBody>
          </p:sp>
        </mc:Fallback>
      </mc:AlternateContent>
    </p:spTree>
    <p:extLst>
      <p:ext uri="{BB962C8B-B14F-4D97-AF65-F5344CB8AC3E}">
        <p14:creationId xmlns:p14="http://schemas.microsoft.com/office/powerpoint/2010/main" val="841602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Inference in HMM: Filtering</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14:m>
                  <m:oMath xmlns:m="http://schemas.openxmlformats.org/officeDocument/2006/math">
                    <m:r>
                      <a:rPr lang="en-US" b="1" smtClean="0">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r>
                              <a:rPr lang="en-US" b="0" i="1" dirty="0" smtClean="0">
                                <a:latin typeface="Cambria Math" panose="02040503050406030204" pitchFamily="18" charset="0"/>
                              </a:rPr>
                              <m:t>+1</m:t>
                            </m:r>
                          </m:sub>
                        </m:sSub>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17</a:t>
            </a:fld>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5355462" y="1161327"/>
                <a:ext cx="3788538" cy="1094659"/>
              </a:xfrm>
              <a:prstGeom prst="rect">
                <a:avLst/>
              </a:prstGeom>
              <a:noFill/>
            </p:spPr>
            <p:txBody>
              <a:bodyPr wrap="none" rtlCol="0">
                <a:spAutoFit/>
              </a:bodyPr>
              <a:lstStyle/>
              <a:p>
                <a:r>
                  <a:rPr lang="en-US" dirty="0">
                    <a:solidFill>
                      <a:srgbClr val="FF0000"/>
                    </a:solidFill>
                  </a:rPr>
                  <a:t>Bayes’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𝑏</m:t>
                        </m:r>
                      </m:e>
                      <m:e>
                        <m:r>
                          <a:rPr lang="en-US" i="1">
                            <a:solidFill>
                              <a:srgbClr val="FF0000"/>
                            </a:solidFill>
                            <a:latin typeface="Cambria Math" panose="02040503050406030204" pitchFamily="18" charset="0"/>
                          </a:rPr>
                          <m:t>𝑎</m:t>
                        </m:r>
                      </m:e>
                    </m:d>
                    <m:r>
                      <a:rPr lang="en-US" i="1">
                        <a:solidFill>
                          <a:srgbClr val="FF0000"/>
                        </a:solidFill>
                        <a:latin typeface="Cambria Math" panose="02040503050406030204" pitchFamily="18" charset="0"/>
                      </a:rPr>
                      <m:t>=</m:t>
                    </m:r>
                    <m:f>
                      <m:fPr>
                        <m:ctrlPr>
                          <a:rPr lang="en-US"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𝑃</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r>
                          <a:rPr lang="en-US" i="1">
                            <a:solidFill>
                              <a:srgbClr val="FF0000"/>
                            </a:solidFill>
                            <a:latin typeface="Cambria Math" panose="02040503050406030204" pitchFamily="18" charset="0"/>
                          </a:rPr>
                          <m:t>)</m:t>
                        </m:r>
                      </m:num>
                      <m:den>
                        <m:r>
                          <a:rPr lang="en-US" i="1">
                            <a:solidFill>
                              <a:srgbClr val="FF0000"/>
                            </a:solidFill>
                            <a:latin typeface="Cambria Math" panose="02040503050406030204" pitchFamily="18" charset="0"/>
                          </a:rPr>
                          <m:t>𝑃</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den>
                    </m:f>
                  </m:oMath>
                </a14:m>
                <a:endParaRPr lang="en-US" dirty="0">
                  <a:solidFill>
                    <a:srgbClr val="FF0000"/>
                  </a:solidFill>
                </a:endParaRPr>
              </a:p>
              <a:p>
                <a:r>
                  <a:rPr lang="en-US" dirty="0">
                    <a:solidFill>
                      <a:srgbClr val="FF0000"/>
                    </a:solidFill>
                  </a:rPr>
                  <a:t>Product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e>
                      <m:e>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𝑏</m:t>
                        </m:r>
                      </m:e>
                    </m:d>
                  </m:oMath>
                </a14:m>
                <a:endParaRPr lang="en-US" dirty="0">
                  <a:solidFill>
                    <a:srgbClr val="FF0000"/>
                  </a:solidFill>
                </a:endParaRPr>
              </a:p>
              <a:p>
                <a:r>
                  <a:rPr lang="en-US" dirty="0">
                    <a:solidFill>
                      <a:srgbClr val="FF0000"/>
                    </a:solidFill>
                  </a:rPr>
                  <a:t>Sum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e>
                    </m:d>
                    <m:r>
                      <a:rPr lang="en-US" i="1">
                        <a:solidFill>
                          <a:srgbClr val="FF0000"/>
                        </a:solidFill>
                        <a:latin typeface="Cambria Math" panose="02040503050406030204" pitchFamily="18" charset="0"/>
                      </a:rPr>
                      <m:t>=</m:t>
                    </m:r>
                    <m:nary>
                      <m:naryPr>
                        <m:chr m:val="∑"/>
                        <m:supHide m:val="on"/>
                        <m:ctrlPr>
                          <a:rPr lang="en-US" i="1">
                            <a:solidFill>
                              <a:srgbClr val="FF0000"/>
                            </a:solidFill>
                            <a:latin typeface="Cambria Math" panose="02040503050406030204" pitchFamily="18" charset="0"/>
                          </a:rPr>
                        </m:ctrlPr>
                      </m:naryPr>
                      <m:sub>
                        <m:r>
                          <a:rPr lang="en-US" i="1">
                            <a:solidFill>
                              <a:srgbClr val="FF0000"/>
                            </a:solidFill>
                            <a:latin typeface="Cambria Math" panose="02040503050406030204" pitchFamily="18" charset="0"/>
                          </a:rPr>
                          <m:t>𝑘</m:t>
                        </m:r>
                      </m:sub>
                      <m:sup/>
                      <m:e>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𝑏</m:t>
                                </m:r>
                              </m:e>
                              <m:sub>
                                <m:r>
                                  <a:rPr lang="en-US" i="1">
                                    <a:solidFill>
                                      <a:srgbClr val="FF0000"/>
                                    </a:solidFill>
                                    <a:latin typeface="Cambria Math" panose="02040503050406030204" pitchFamily="18" charset="0"/>
                                  </a:rPr>
                                  <m:t>𝑘</m:t>
                                </m:r>
                              </m:sub>
                            </m:sSub>
                          </m:e>
                        </m:d>
                      </m:e>
                    </m:nary>
                  </m:oMath>
                </a14:m>
                <a:endParaRPr lang="en-US" dirty="0">
                  <a:solidFill>
                    <a:srgbClr val="FF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355462" y="1161327"/>
                <a:ext cx="3788538" cy="1094659"/>
              </a:xfrm>
              <a:prstGeom prst="rect">
                <a:avLst/>
              </a:prstGeom>
              <a:blipFill rotWithShape="0">
                <a:blip r:embed="rId3"/>
                <a:stretch>
                  <a:fillRect l="-1449" b="-63128"/>
                </a:stretch>
              </a:blipFill>
            </p:spPr>
            <p:txBody>
              <a:bodyPr/>
              <a:lstStyle/>
              <a:p>
                <a:r>
                  <a:rPr lang="en-US">
                    <a:noFill/>
                  </a:rPr>
                  <a:t> </a:t>
                </a:r>
              </a:p>
            </p:txBody>
          </p:sp>
        </mc:Fallback>
      </mc:AlternateContent>
    </p:spTree>
    <p:extLst>
      <p:ext uri="{BB962C8B-B14F-4D97-AF65-F5344CB8AC3E}">
        <p14:creationId xmlns:p14="http://schemas.microsoft.com/office/powerpoint/2010/main" val="4238832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Inference in HMM: Filtering</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14:m>
                  <m:oMath xmlns:m="http://schemas.openxmlformats.org/officeDocument/2006/math">
                    <m:r>
                      <a:rPr lang="en-US" b="1" smtClean="0">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r>
                              <a:rPr lang="en-US" b="0" i="1" dirty="0" smtClean="0">
                                <a:latin typeface="Cambria Math" panose="02040503050406030204" pitchFamily="18" charset="0"/>
                              </a:rPr>
                              <m:t>+1</m:t>
                            </m:r>
                          </m:sub>
                        </m:sSub>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18</a:t>
            </a:fld>
            <a:endParaRPr lang="en-US" dirty="0"/>
          </a:p>
        </p:txBody>
      </p:sp>
      <mc:AlternateContent xmlns:mc="http://schemas.openxmlformats.org/markup-compatibility/2006" xmlns:a14="http://schemas.microsoft.com/office/drawing/2010/main">
        <mc:Choice Requires="a14">
          <p:sp>
            <p:nvSpPr>
              <p:cNvPr id="7" name="Rectangle 6"/>
              <p:cNvSpPr/>
              <p:nvPr/>
            </p:nvSpPr>
            <p:spPr>
              <a:xfrm>
                <a:off x="1065370" y="2846937"/>
                <a:ext cx="6767109" cy="1829925"/>
              </a:xfrm>
              <a:prstGeom prst="rect">
                <a:avLst/>
              </a:prstGeom>
            </p:spPr>
            <p:txBody>
              <a:bodyPr wrap="none">
                <a:spAutoFit/>
              </a:bodyPr>
              <a:lstStyle/>
              <a:p>
                <a14:m>
                  <m:oMath xmlns:m="http://schemas.openxmlformats.org/officeDocument/2006/math">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r>
                              <a:rPr lang="en-US" i="1" dirty="0">
                                <a:latin typeface="Cambria Math" panose="02040503050406030204" pitchFamily="18" charset="0"/>
                              </a:rPr>
                              <m:t>+1</m:t>
                            </m:r>
                          </m:sub>
                        </m:sSub>
                      </m:e>
                    </m:d>
                    <m:r>
                      <a:rPr lang="en-US" b="1" i="0" smtClean="0">
                        <a:latin typeface="Cambria Math" panose="02040503050406030204" pitchFamily="18" charset="0"/>
                      </a:rPr>
                      <m:t>=</m:t>
                    </m:r>
                    <m:r>
                      <a:rPr lang="en-US" b="1" smtClean="0">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r>
                          <a:rPr lang="en-US" b="0" i="0"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𝑒</m:t>
                            </m:r>
                          </m:e>
                          <m:sub>
                            <m:r>
                              <a:rPr lang="en-US" b="0" i="1" dirty="0" smtClean="0">
                                <a:latin typeface="Cambria Math" panose="02040503050406030204" pitchFamily="18" charset="0"/>
                              </a:rPr>
                              <m:t>𝑡</m:t>
                            </m:r>
                            <m:r>
                              <a:rPr lang="en-US" b="0" i="1" dirty="0" smtClean="0">
                                <a:latin typeface="Cambria Math" panose="02040503050406030204" pitchFamily="18" charset="0"/>
                              </a:rPr>
                              <m:t>+1</m:t>
                            </m:r>
                          </m:sub>
                        </m:sSub>
                      </m:e>
                    </m:d>
                  </m:oMath>
                </a14:m>
                <a:r>
                  <a:rPr lang="en-US" b="1" i="1" dirty="0">
                    <a:latin typeface="Cambria Math" panose="02040503050406030204" pitchFamily="18" charset="0"/>
                  </a:rPr>
                  <a:t> </a:t>
                </a:r>
                <a:r>
                  <a:rPr lang="en-US" dirty="0"/>
                  <a:t>	(divide up evidence)</a:t>
                </a:r>
              </a:p>
              <a:p>
                <a14:m>
                  <m:oMath xmlns:m="http://schemas.openxmlformats.org/officeDocument/2006/math">
                    <m:r>
                      <a:rPr lang="en-US" i="1" dirty="0">
                        <a:latin typeface="Cambria Math" panose="02040503050406030204" pitchFamily="18" charset="0"/>
                      </a:rPr>
                      <m:t>=</m:t>
                    </m:r>
                    <m:r>
                      <a:rPr lang="en-US" b="0" i="1" dirty="0" smtClean="0">
                        <a:latin typeface="Cambria Math" panose="02040503050406030204" pitchFamily="18" charset="0"/>
                      </a:rPr>
                      <m:t>𝛼</m:t>
                    </m:r>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e>
                    </m:d>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e>
                    </m:d>
                  </m:oMath>
                </a14:m>
                <a:r>
                  <a:rPr lang="en-US" dirty="0"/>
                  <a:t> 	(Bayes Rule)</a:t>
                </a:r>
              </a:p>
              <a:p>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𝛼</m:t>
                    </m:r>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e>
                    </m:d>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e>
                    </m:d>
                  </m:oMath>
                </a14:m>
                <a:r>
                  <a:rPr lang="en-US" dirty="0"/>
                  <a:t> 	(sensor Markov assumption)</a:t>
                </a:r>
              </a:p>
              <a:p>
                <a14:m>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𝛼</m:t>
                    </m:r>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e>
                    </m:d>
                    <m:nary>
                      <m:naryPr>
                        <m:chr m:val="∑"/>
                        <m:supHide m:val="on"/>
                        <m:ctrlPr>
                          <a:rPr lang="en-US" b="1" i="1" smtClean="0">
                            <a:latin typeface="Cambria Math" panose="02040503050406030204" pitchFamily="18" charset="0"/>
                          </a:rPr>
                        </m:ctrlPr>
                      </m:naryPr>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sub>
                      <m:sup/>
                      <m:e>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e>
                        </m:d>
                      </m:e>
                    </m:nary>
                  </m:oMath>
                </a14:m>
                <a:r>
                  <a:rPr lang="en-US" dirty="0"/>
                  <a:t>	(Sum Rule)</a:t>
                </a:r>
              </a:p>
              <a:p>
                <a14:m>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𝛼</m:t>
                    </m:r>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e>
                    </m:d>
                    <m:nary>
                      <m:naryPr>
                        <m:chr m:val="∑"/>
                        <m:supHide m:val="on"/>
                        <m:ctrlPr>
                          <a:rPr lang="en-US" b="1"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sub>
                      <m:sup/>
                      <m:e>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e>
                        </m:d>
                        <m:r>
                          <a:rPr lang="en-US" i="1" dirty="0">
                            <a:latin typeface="Cambria Math" panose="02040503050406030204" pitchFamily="18" charset="0"/>
                          </a:rPr>
                          <m:t>𝑃</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𝑡</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r>
                          <a:rPr lang="en-US" i="1" dirty="0">
                            <a:latin typeface="Cambria Math" panose="02040503050406030204" pitchFamily="18" charset="0"/>
                          </a:rPr>
                          <m:t>)</m:t>
                        </m:r>
                      </m:e>
                    </m:nary>
                  </m:oMath>
                </a14:m>
                <a:r>
                  <a:rPr lang="en-US" dirty="0"/>
                  <a:t>	(Product Rule)</a:t>
                </a:r>
              </a:p>
              <a:p>
                <a14:m>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𝛼</m:t>
                    </m:r>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e>
                    </m:d>
                    <m:nary>
                      <m:naryPr>
                        <m:chr m:val="∑"/>
                        <m:supHide m:val="on"/>
                        <m:ctrlPr>
                          <a:rPr lang="en-US" b="1"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sub>
                      <m:sup/>
                      <m:e>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e>
                        </m:d>
                        <m:r>
                          <a:rPr lang="en-US" i="1" dirty="0">
                            <a:latin typeface="Cambria Math" panose="02040503050406030204" pitchFamily="18" charset="0"/>
                          </a:rPr>
                          <m:t>𝑃</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𝑡</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r>
                          <a:rPr lang="en-US" i="1" dirty="0">
                            <a:latin typeface="Cambria Math" panose="02040503050406030204" pitchFamily="18" charset="0"/>
                          </a:rPr>
                          <m:t>)</m:t>
                        </m:r>
                      </m:e>
                    </m:nary>
                  </m:oMath>
                </a14:m>
                <a:r>
                  <a:rPr lang="en-US" dirty="0"/>
                  <a:t>	(Markov assumption)</a:t>
                </a:r>
              </a:p>
            </p:txBody>
          </p:sp>
        </mc:Choice>
        <mc:Fallback xmlns="">
          <p:sp>
            <p:nvSpPr>
              <p:cNvPr id="7" name="Rectangle 6"/>
              <p:cNvSpPr>
                <a:spLocks noRot="1" noChangeAspect="1" noMove="1" noResize="1" noEditPoints="1" noAdjustHandles="1" noChangeArrowheads="1" noChangeShapeType="1" noTextEdit="1"/>
              </p:cNvSpPr>
              <p:nvPr/>
            </p:nvSpPr>
            <p:spPr>
              <a:xfrm>
                <a:off x="1065370" y="2846937"/>
                <a:ext cx="6767109" cy="1829925"/>
              </a:xfrm>
              <a:prstGeom prst="rect">
                <a:avLst/>
              </a:prstGeom>
              <a:blipFill rotWithShape="0">
                <a:blip r:embed="rId3"/>
                <a:stretch>
                  <a:fillRect t="-1667" b="-35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355462" y="1161327"/>
                <a:ext cx="3788538" cy="1094659"/>
              </a:xfrm>
              <a:prstGeom prst="rect">
                <a:avLst/>
              </a:prstGeom>
              <a:noFill/>
            </p:spPr>
            <p:txBody>
              <a:bodyPr wrap="none" rtlCol="0">
                <a:spAutoFit/>
              </a:bodyPr>
              <a:lstStyle/>
              <a:p>
                <a:r>
                  <a:rPr lang="en-US" dirty="0">
                    <a:solidFill>
                      <a:srgbClr val="FF0000"/>
                    </a:solidFill>
                  </a:rPr>
                  <a:t>Bayes’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𝑏</m:t>
                        </m:r>
                      </m:e>
                      <m:e>
                        <m:r>
                          <a:rPr lang="en-US" i="1">
                            <a:solidFill>
                              <a:srgbClr val="FF0000"/>
                            </a:solidFill>
                            <a:latin typeface="Cambria Math" panose="02040503050406030204" pitchFamily="18" charset="0"/>
                          </a:rPr>
                          <m:t>𝑎</m:t>
                        </m:r>
                      </m:e>
                    </m:d>
                    <m:r>
                      <a:rPr lang="en-US" i="1">
                        <a:solidFill>
                          <a:srgbClr val="FF0000"/>
                        </a:solidFill>
                        <a:latin typeface="Cambria Math" panose="02040503050406030204" pitchFamily="18" charset="0"/>
                      </a:rPr>
                      <m:t>=</m:t>
                    </m:r>
                    <m:f>
                      <m:fPr>
                        <m:ctrlPr>
                          <a:rPr lang="en-US"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𝑃</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r>
                          <a:rPr lang="en-US" i="1">
                            <a:solidFill>
                              <a:srgbClr val="FF0000"/>
                            </a:solidFill>
                            <a:latin typeface="Cambria Math" panose="02040503050406030204" pitchFamily="18" charset="0"/>
                          </a:rPr>
                          <m:t>)</m:t>
                        </m:r>
                      </m:num>
                      <m:den>
                        <m:r>
                          <a:rPr lang="en-US" i="1">
                            <a:solidFill>
                              <a:srgbClr val="FF0000"/>
                            </a:solidFill>
                            <a:latin typeface="Cambria Math" panose="02040503050406030204" pitchFamily="18" charset="0"/>
                          </a:rPr>
                          <m:t>𝑃</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den>
                    </m:f>
                  </m:oMath>
                </a14:m>
                <a:endParaRPr lang="en-US" dirty="0">
                  <a:solidFill>
                    <a:srgbClr val="FF0000"/>
                  </a:solidFill>
                </a:endParaRPr>
              </a:p>
              <a:p>
                <a:r>
                  <a:rPr lang="en-US" dirty="0">
                    <a:solidFill>
                      <a:srgbClr val="FF0000"/>
                    </a:solidFill>
                  </a:rPr>
                  <a:t>Product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e>
                      <m:e>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𝑏</m:t>
                        </m:r>
                      </m:e>
                    </m:d>
                  </m:oMath>
                </a14:m>
                <a:endParaRPr lang="en-US" dirty="0">
                  <a:solidFill>
                    <a:srgbClr val="FF0000"/>
                  </a:solidFill>
                </a:endParaRPr>
              </a:p>
              <a:p>
                <a:r>
                  <a:rPr lang="en-US" dirty="0">
                    <a:solidFill>
                      <a:srgbClr val="FF0000"/>
                    </a:solidFill>
                  </a:rPr>
                  <a:t>Sum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e>
                    </m:d>
                    <m:r>
                      <a:rPr lang="en-US" i="1">
                        <a:solidFill>
                          <a:srgbClr val="FF0000"/>
                        </a:solidFill>
                        <a:latin typeface="Cambria Math" panose="02040503050406030204" pitchFamily="18" charset="0"/>
                      </a:rPr>
                      <m:t>=</m:t>
                    </m:r>
                    <m:nary>
                      <m:naryPr>
                        <m:chr m:val="∑"/>
                        <m:supHide m:val="on"/>
                        <m:ctrlPr>
                          <a:rPr lang="en-US" i="1">
                            <a:solidFill>
                              <a:srgbClr val="FF0000"/>
                            </a:solidFill>
                            <a:latin typeface="Cambria Math" panose="02040503050406030204" pitchFamily="18" charset="0"/>
                          </a:rPr>
                        </m:ctrlPr>
                      </m:naryPr>
                      <m:sub>
                        <m:r>
                          <a:rPr lang="en-US" i="1">
                            <a:solidFill>
                              <a:srgbClr val="FF0000"/>
                            </a:solidFill>
                            <a:latin typeface="Cambria Math" panose="02040503050406030204" pitchFamily="18" charset="0"/>
                          </a:rPr>
                          <m:t>𝑘</m:t>
                        </m:r>
                      </m:sub>
                      <m:sup/>
                      <m:e>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𝑏</m:t>
                                </m:r>
                              </m:e>
                              <m:sub>
                                <m:r>
                                  <a:rPr lang="en-US" i="1">
                                    <a:solidFill>
                                      <a:srgbClr val="FF0000"/>
                                    </a:solidFill>
                                    <a:latin typeface="Cambria Math" panose="02040503050406030204" pitchFamily="18" charset="0"/>
                                  </a:rPr>
                                  <m:t>𝑘</m:t>
                                </m:r>
                              </m:sub>
                            </m:sSub>
                          </m:e>
                        </m:d>
                      </m:e>
                    </m:nary>
                  </m:oMath>
                </a14:m>
                <a:endParaRPr lang="en-US" dirty="0">
                  <a:solidFill>
                    <a:srgbClr val="FF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355462" y="1161327"/>
                <a:ext cx="3788538" cy="1094659"/>
              </a:xfrm>
              <a:prstGeom prst="rect">
                <a:avLst/>
              </a:prstGeom>
              <a:blipFill rotWithShape="0">
                <a:blip r:embed="rId4"/>
                <a:stretch>
                  <a:fillRect l="-1449" b="-63128"/>
                </a:stretch>
              </a:blipFill>
            </p:spPr>
            <p:txBody>
              <a:bodyPr/>
              <a:lstStyle/>
              <a:p>
                <a:r>
                  <a:rPr lang="en-US">
                    <a:noFill/>
                  </a:rPr>
                  <a:t> </a:t>
                </a:r>
              </a:p>
            </p:txBody>
          </p:sp>
        </mc:Fallback>
      </mc:AlternateContent>
    </p:spTree>
    <p:extLst>
      <p:ext uri="{BB962C8B-B14F-4D97-AF65-F5344CB8AC3E}">
        <p14:creationId xmlns:p14="http://schemas.microsoft.com/office/powerpoint/2010/main" val="1775323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Inference in HMM: Filtering</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219200"/>
                <a:ext cx="8229600" cy="4616043"/>
              </a:xfrm>
            </p:spPr>
            <p:txBody>
              <a:bodyPr>
                <a:normAutofit fontScale="85000" lnSpcReduction="20000"/>
              </a:bodyPr>
              <a:lstStyle/>
              <a:p>
                <a:r>
                  <a:rPr lang="en-US" dirty="0"/>
                  <a:t>So given </a:t>
                </a:r>
                <a14:m>
                  <m:oMath xmlns:m="http://schemas.openxmlformats.org/officeDocument/2006/math">
                    <m:r>
                      <a:rPr lang="en-US" i="1" dirty="0" smtClean="0">
                        <a:latin typeface="Cambria Math" panose="02040503050406030204" pitchFamily="18" charset="0"/>
                      </a:rPr>
                      <m:t>𝐏</m:t>
                    </m:r>
                    <m:d>
                      <m:dPr>
                        <m:ctrlPr>
                          <a:rPr lang="en-US" i="1" dirty="0" smtClean="0">
                            <a:latin typeface="Cambria Math" panose="02040503050406030204" pitchFamily="18" charset="0"/>
                          </a:rPr>
                        </m:ctrlPr>
                      </m:dPr>
                      <m:e>
                        <m:sSub>
                          <m:sSubPr>
                            <m:ctrlPr>
                              <a:rPr lang="en-US" i="1" dirty="0" smtClean="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𝑡</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e>
                    </m:d>
                  </m:oMath>
                </a14:m>
                <a:r>
                  <a:rPr lang="en-US" dirty="0"/>
                  <a:t>, we can compute </a:t>
                </a:r>
                <a14:m>
                  <m:oMath xmlns:m="http://schemas.openxmlformats.org/officeDocument/2006/math">
                    <m:r>
                      <a:rPr lang="en-US" i="1" dirty="0" smtClean="0">
                        <a:latin typeface="Cambria Math" panose="02040503050406030204" pitchFamily="18" charset="0"/>
                      </a:rPr>
                      <m:t>𝐏</m:t>
                    </m:r>
                    <m:d>
                      <m:dPr>
                        <m:ctrlPr>
                          <a:rPr lang="en-US" i="1" dirty="0" smtClean="0">
                            <a:latin typeface="Cambria Math" panose="02040503050406030204" pitchFamily="18" charset="0"/>
                          </a:rPr>
                        </m:ctrlPr>
                      </m:dPr>
                      <m:e>
                        <m:sSub>
                          <m:sSubPr>
                            <m:ctrlPr>
                              <a:rPr lang="en-US" i="1" dirty="0" smtClean="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𝑡</m:t>
                            </m:r>
                            <m:r>
                              <a:rPr lang="en-US" i="1" dirty="0">
                                <a:latin typeface="Cambria Math" panose="02040503050406030204" pitchFamily="18" charset="0"/>
                              </a:rPr>
                              <m:t>+1</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r>
                              <a:rPr lang="en-US" i="1" dirty="0">
                                <a:latin typeface="Cambria Math" panose="02040503050406030204" pitchFamily="18" charset="0"/>
                              </a:rPr>
                              <m:t>+1</m:t>
                            </m:r>
                          </m:sub>
                        </m:sSub>
                      </m:e>
                    </m:d>
                  </m:oMath>
                </a14:m>
                <a:r>
                  <a:rPr lang="en-US" dirty="0"/>
                  <a:t> according to</a:t>
                </a:r>
              </a:p>
              <a:p>
                <a:pPr lvl="1"/>
                <a:endParaRPr lang="en-US" dirty="0"/>
              </a:p>
              <a:p>
                <a:pPr lvl="1"/>
                <a:endParaRPr lang="en-US" dirty="0"/>
              </a:p>
              <a:p>
                <a:pPr lvl="1"/>
                <a:endParaRPr lang="en-US" dirty="0"/>
              </a:p>
              <a:p>
                <a:r>
                  <a:rPr lang="en-US" dirty="0"/>
                  <a:t>Denote </a:t>
                </a:r>
                <a14:m>
                  <m:oMath xmlns:m="http://schemas.openxmlformats.org/officeDocument/2006/math">
                    <m:r>
                      <a:rPr lang="en-US" b="1" dirty="0">
                        <a:latin typeface="Cambria Math" panose="02040503050406030204" pitchFamily="18" charset="0"/>
                      </a:rPr>
                      <m:t>𝐏</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𝑡</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r>
                      <a:rPr lang="en-US" i="1" dirty="0">
                        <a:latin typeface="Cambria Math" panose="02040503050406030204" pitchFamily="18" charset="0"/>
                      </a:rPr>
                      <m:t>)</m:t>
                    </m:r>
                  </m:oMath>
                </a14:m>
                <a:r>
                  <a:rPr lang="en-US" dirty="0"/>
                  <a:t> by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𝑡</m:t>
                        </m:r>
                      </m:sub>
                    </m:sSub>
                  </m:oMath>
                </a14:m>
                <a:r>
                  <a:rPr lang="en-US" dirty="0"/>
                  <a:t>. Since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sub>
                    </m:sSub>
                  </m:oMath>
                </a14:m>
                <a:r>
                  <a:rPr lang="en-US" dirty="0"/>
                  <a:t> is discrete valued,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𝑡</m:t>
                        </m:r>
                      </m:sub>
                    </m:sSub>
                  </m:oMath>
                </a14:m>
                <a:r>
                  <a:rPr lang="en-US" dirty="0"/>
                  <a:t> can be viewed as a vector. The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𝑗</m:t>
                        </m:r>
                      </m:e>
                      <m:sup>
                        <m:r>
                          <a:rPr lang="en-US" b="0" i="1" smtClean="0">
                            <a:latin typeface="Cambria Math" panose="02040503050406030204" pitchFamily="18" charset="0"/>
                          </a:rPr>
                          <m:t>𝑡h</m:t>
                        </m:r>
                      </m:sup>
                    </m:sSup>
                  </m:oMath>
                </a14:m>
                <a:r>
                  <a:rPr lang="en-US" dirty="0"/>
                  <a:t> element of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𝑡</m:t>
                        </m:r>
                        <m:r>
                          <a:rPr lang="en-US" b="0" i="1" smtClean="0">
                            <a:latin typeface="Cambria Math" panose="02040503050406030204" pitchFamily="18" charset="0"/>
                          </a:rPr>
                          <m:t>+1</m:t>
                        </m:r>
                      </m:sub>
                    </m:sSub>
                  </m:oMath>
                </a14:m>
                <a:r>
                  <a:rPr lang="en-US" dirty="0"/>
                  <a:t> is </a:t>
                </a:r>
              </a:p>
              <a:p>
                <a:pPr lvl="1"/>
                <a:endParaRPr lang="en-US" dirty="0"/>
              </a:p>
              <a:p>
                <a:pPr lvl="1"/>
                <a:endParaRPr lang="en-US" dirty="0"/>
              </a:p>
              <a:p>
                <a:pPr lvl="1"/>
                <a:endParaRPr lang="en-US" dirty="0"/>
              </a:p>
              <a:p>
                <a:pPr lvl="1"/>
                <a:endParaRPr lang="en-US" dirty="0"/>
              </a:p>
              <a:p>
                <a:pPr lvl="1"/>
                <a:endParaRPr lang="en-US" dirty="0"/>
              </a:p>
              <a:p>
                <a:endParaRPr lang="en-US" dirty="0"/>
              </a:p>
              <a:p>
                <a:r>
                  <a:rPr lang="en-US" dirty="0"/>
                  <a:t>So using the matrix representation for HMM, we have </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219200"/>
                <a:ext cx="8229600" cy="4616043"/>
              </a:xfrm>
              <a:blipFill rotWithShape="0">
                <a:blip r:embed="rId2"/>
                <a:stretch>
                  <a:fillRect l="-519" t="-2642" r="-1778" b="-1453"/>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19</a:t>
            </a:fld>
            <a:endParaRPr lang="en-US" dirty="0"/>
          </a:p>
        </p:txBody>
      </p:sp>
      <p:sp>
        <p:nvSpPr>
          <p:cNvPr id="8" name="TextBox 7"/>
          <p:cNvSpPr txBox="1"/>
          <p:nvPr/>
        </p:nvSpPr>
        <p:spPr>
          <a:xfrm>
            <a:off x="2990798" y="1605023"/>
            <a:ext cx="3162404" cy="369332"/>
          </a:xfrm>
          <a:prstGeom prst="rect">
            <a:avLst/>
          </a:prstGeom>
          <a:noFill/>
        </p:spPr>
        <p:txBody>
          <a:bodyPr wrap="none" rtlCol="0">
            <a:spAutoFit/>
          </a:bodyPr>
          <a:lstStyle/>
          <a:p>
            <a:r>
              <a:rPr lang="en-US" dirty="0">
                <a:solidFill>
                  <a:srgbClr val="FF0000"/>
                </a:solidFill>
              </a:rPr>
              <a:t>This is not matrix multiplication</a:t>
            </a:r>
          </a:p>
        </p:txBody>
      </p:sp>
      <p:sp>
        <p:nvSpPr>
          <p:cNvPr id="9" name="TextBox 8"/>
          <p:cNvSpPr txBox="1"/>
          <p:nvPr/>
        </p:nvSpPr>
        <p:spPr>
          <a:xfrm>
            <a:off x="5838065" y="5835243"/>
            <a:ext cx="2779287" cy="369332"/>
          </a:xfrm>
          <a:prstGeom prst="rect">
            <a:avLst/>
          </a:prstGeom>
          <a:noFill/>
        </p:spPr>
        <p:txBody>
          <a:bodyPr wrap="none" rtlCol="0">
            <a:spAutoFit/>
          </a:bodyPr>
          <a:lstStyle/>
          <a:p>
            <a:r>
              <a:rPr lang="en-US" dirty="0">
                <a:solidFill>
                  <a:srgbClr val="FF0000"/>
                </a:solidFill>
              </a:rPr>
              <a:t>This is matrix multiplication</a:t>
            </a:r>
          </a:p>
        </p:txBody>
      </p:sp>
      <p:sp>
        <p:nvSpPr>
          <p:cNvPr id="12" name="TextBox 11"/>
          <p:cNvSpPr txBox="1"/>
          <p:nvPr/>
        </p:nvSpPr>
        <p:spPr>
          <a:xfrm>
            <a:off x="2770208" y="2495462"/>
            <a:ext cx="1863139" cy="369332"/>
          </a:xfrm>
          <a:prstGeom prst="rect">
            <a:avLst/>
          </a:prstGeom>
          <a:noFill/>
        </p:spPr>
        <p:txBody>
          <a:bodyPr wrap="none" rtlCol="0">
            <a:spAutoFit/>
          </a:bodyPr>
          <a:lstStyle/>
          <a:p>
            <a:r>
              <a:rPr lang="en-US" dirty="0">
                <a:solidFill>
                  <a:srgbClr val="FF0000"/>
                </a:solidFill>
              </a:rPr>
              <a:t>(</a:t>
            </a:r>
            <a:r>
              <a:rPr lang="en-US" i="1" dirty="0">
                <a:solidFill>
                  <a:srgbClr val="FF0000"/>
                </a:solidFill>
              </a:rPr>
              <a:t>Forward</a:t>
            </a:r>
            <a:r>
              <a:rPr lang="en-US" dirty="0">
                <a:solidFill>
                  <a:srgbClr val="FF0000"/>
                </a:solidFill>
              </a:rPr>
              <a:t> message)</a:t>
            </a:r>
          </a:p>
        </p:txBody>
      </p:sp>
      <mc:AlternateContent xmlns:mc="http://schemas.openxmlformats.org/markup-compatibility/2006" xmlns:a14="http://schemas.microsoft.com/office/drawing/2010/main">
        <mc:Choice Requires="a14">
          <p:sp>
            <p:nvSpPr>
              <p:cNvPr id="13" name="Rectangle 12"/>
              <p:cNvSpPr/>
              <p:nvPr/>
            </p:nvSpPr>
            <p:spPr>
              <a:xfrm>
                <a:off x="1523999" y="1817857"/>
                <a:ext cx="5835570" cy="79874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r>
                                <a:rPr lang="en-US" i="1" dirty="0">
                                  <a:latin typeface="Cambria Math" panose="02040503050406030204" pitchFamily="18" charset="0"/>
                                </a:rPr>
                                <m:t>+1</m:t>
                              </m:r>
                            </m:sub>
                          </m:sSub>
                        </m:e>
                      </m:d>
                      <m:r>
                        <a:rPr lang="en-US" dirty="0">
                          <a:latin typeface="Cambria Math" panose="02040503050406030204" pitchFamily="18" charset="0"/>
                        </a:rPr>
                        <m:t>=</m:t>
                      </m:r>
                      <m:r>
                        <a:rPr lang="en-US" i="1">
                          <a:latin typeface="Cambria Math" panose="02040503050406030204" pitchFamily="18" charset="0"/>
                        </a:rPr>
                        <m:t>𝛼</m:t>
                      </m:r>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e>
                      </m:d>
                      <m:nary>
                        <m:naryPr>
                          <m:chr m:val="∑"/>
                          <m:supHide m:val="on"/>
                          <m:ctrlPr>
                            <a:rPr lang="en-US" b="1"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sub>
                        <m:sup/>
                        <m:e>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e>
                          </m:d>
                          <m:r>
                            <a:rPr lang="en-US" i="1" dirty="0">
                              <a:latin typeface="Cambria Math" panose="02040503050406030204" pitchFamily="18" charset="0"/>
                            </a:rPr>
                            <m:t>𝑃</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𝑡</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r>
                            <a:rPr lang="en-US" i="1" dirty="0">
                              <a:latin typeface="Cambria Math" panose="02040503050406030204" pitchFamily="18" charset="0"/>
                            </a:rPr>
                            <m:t>)</m:t>
                          </m:r>
                        </m:e>
                      </m:nary>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1523999" y="1817857"/>
                <a:ext cx="5835570" cy="798745"/>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03006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a:t>
            </a:r>
          </a:p>
        </p:txBody>
      </p:sp>
      <p:sp>
        <p:nvSpPr>
          <p:cNvPr id="3" name="Content Placeholder 2"/>
          <p:cNvSpPr>
            <a:spLocks noGrp="1"/>
          </p:cNvSpPr>
          <p:nvPr>
            <p:ph sz="quarter" idx="1"/>
          </p:nvPr>
        </p:nvSpPr>
        <p:spPr/>
        <p:txBody>
          <a:bodyPr>
            <a:normAutofit/>
          </a:bodyPr>
          <a:lstStyle/>
          <a:p>
            <a:r>
              <a:rPr lang="en-US" dirty="0"/>
              <a:t>Probability Models and Probabilistic Inference</a:t>
            </a:r>
          </a:p>
          <a:p>
            <a:endParaRPr lang="en-US" dirty="0"/>
          </a:p>
          <a:p>
            <a:r>
              <a:rPr lang="en-US" dirty="0"/>
              <a:t>Bayes’ Net</a:t>
            </a:r>
          </a:p>
          <a:p>
            <a:pPr lvl="1"/>
            <a:r>
              <a:rPr lang="en-US" dirty="0"/>
              <a:t>Exact Inference</a:t>
            </a:r>
          </a:p>
          <a:p>
            <a:pPr lvl="1"/>
            <a:r>
              <a:rPr lang="en-US" dirty="0"/>
              <a:t>Approximate inference: sampling</a:t>
            </a:r>
          </a:p>
          <a:p>
            <a:endParaRPr lang="en-US" dirty="0"/>
          </a:p>
          <a:p>
            <a:r>
              <a:rPr lang="en-US" dirty="0"/>
              <a:t>Today: Probabilistic reasoning over time</a:t>
            </a:r>
          </a:p>
        </p:txBody>
      </p:sp>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a:t>
            </a:fld>
            <a:endParaRPr lang="en-US" dirty="0"/>
          </a:p>
        </p:txBody>
      </p:sp>
    </p:spTree>
    <p:extLst>
      <p:ext uri="{BB962C8B-B14F-4D97-AF65-F5344CB8AC3E}">
        <p14:creationId xmlns:p14="http://schemas.microsoft.com/office/powerpoint/2010/main" val="473845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Inference in HMM: Filtering</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219200"/>
                <a:ext cx="8229600" cy="4616043"/>
              </a:xfrm>
            </p:spPr>
            <p:txBody>
              <a:bodyPr>
                <a:normAutofit fontScale="85000" lnSpcReduction="20000"/>
              </a:bodyPr>
              <a:lstStyle/>
              <a:p>
                <a:r>
                  <a:rPr lang="en-US" dirty="0"/>
                  <a:t>So given </a:t>
                </a:r>
                <a14:m>
                  <m:oMath xmlns:m="http://schemas.openxmlformats.org/officeDocument/2006/math">
                    <m:r>
                      <a:rPr lang="en-US" i="1" dirty="0" smtClean="0">
                        <a:latin typeface="Cambria Math" panose="02040503050406030204" pitchFamily="18" charset="0"/>
                      </a:rPr>
                      <m:t>𝐏</m:t>
                    </m:r>
                    <m:d>
                      <m:dPr>
                        <m:ctrlPr>
                          <a:rPr lang="en-US" i="1" dirty="0" smtClean="0">
                            <a:latin typeface="Cambria Math" panose="02040503050406030204" pitchFamily="18" charset="0"/>
                          </a:rPr>
                        </m:ctrlPr>
                      </m:dPr>
                      <m:e>
                        <m:sSub>
                          <m:sSubPr>
                            <m:ctrlPr>
                              <a:rPr lang="en-US" i="1" dirty="0" smtClean="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𝑡</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e>
                    </m:d>
                  </m:oMath>
                </a14:m>
                <a:r>
                  <a:rPr lang="en-US" dirty="0"/>
                  <a:t>, we can compute </a:t>
                </a:r>
                <a14:m>
                  <m:oMath xmlns:m="http://schemas.openxmlformats.org/officeDocument/2006/math">
                    <m:r>
                      <a:rPr lang="en-US" i="1" dirty="0" smtClean="0">
                        <a:latin typeface="Cambria Math" panose="02040503050406030204" pitchFamily="18" charset="0"/>
                      </a:rPr>
                      <m:t>𝐏</m:t>
                    </m:r>
                    <m:d>
                      <m:dPr>
                        <m:ctrlPr>
                          <a:rPr lang="en-US" i="1" dirty="0" smtClean="0">
                            <a:latin typeface="Cambria Math" panose="02040503050406030204" pitchFamily="18" charset="0"/>
                          </a:rPr>
                        </m:ctrlPr>
                      </m:dPr>
                      <m:e>
                        <m:sSub>
                          <m:sSubPr>
                            <m:ctrlPr>
                              <a:rPr lang="en-US" i="1" dirty="0" smtClean="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𝑡</m:t>
                            </m:r>
                            <m:r>
                              <a:rPr lang="en-US" i="1" dirty="0">
                                <a:latin typeface="Cambria Math" panose="02040503050406030204" pitchFamily="18" charset="0"/>
                              </a:rPr>
                              <m:t>+1</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r>
                              <a:rPr lang="en-US" i="1" dirty="0">
                                <a:latin typeface="Cambria Math" panose="02040503050406030204" pitchFamily="18" charset="0"/>
                              </a:rPr>
                              <m:t>+1</m:t>
                            </m:r>
                          </m:sub>
                        </m:sSub>
                      </m:e>
                    </m:d>
                  </m:oMath>
                </a14:m>
                <a:r>
                  <a:rPr lang="en-US" dirty="0"/>
                  <a:t> according to</a:t>
                </a:r>
              </a:p>
              <a:p>
                <a:pPr lvl="1"/>
                <a:endParaRPr lang="en-US" dirty="0"/>
              </a:p>
              <a:p>
                <a:pPr lvl="1"/>
                <a:endParaRPr lang="en-US" dirty="0"/>
              </a:p>
              <a:p>
                <a:pPr lvl="1"/>
                <a:endParaRPr lang="en-US" dirty="0"/>
              </a:p>
              <a:p>
                <a:r>
                  <a:rPr lang="en-US" dirty="0"/>
                  <a:t>Denote </a:t>
                </a:r>
                <a14:m>
                  <m:oMath xmlns:m="http://schemas.openxmlformats.org/officeDocument/2006/math">
                    <m:r>
                      <a:rPr lang="en-US" b="1" dirty="0">
                        <a:latin typeface="Cambria Math" panose="02040503050406030204" pitchFamily="18" charset="0"/>
                      </a:rPr>
                      <m:t>𝐏</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𝑡</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r>
                      <a:rPr lang="en-US" i="1" dirty="0">
                        <a:latin typeface="Cambria Math" panose="02040503050406030204" pitchFamily="18" charset="0"/>
                      </a:rPr>
                      <m:t>)</m:t>
                    </m:r>
                  </m:oMath>
                </a14:m>
                <a:r>
                  <a:rPr lang="en-US" dirty="0"/>
                  <a:t> by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𝑡</m:t>
                        </m:r>
                      </m:sub>
                    </m:sSub>
                  </m:oMath>
                </a14:m>
                <a:r>
                  <a:rPr lang="en-US" dirty="0"/>
                  <a:t>. Since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sub>
                    </m:sSub>
                  </m:oMath>
                </a14:m>
                <a:r>
                  <a:rPr lang="en-US" dirty="0"/>
                  <a:t> is discrete valued,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𝑡</m:t>
                        </m:r>
                      </m:sub>
                    </m:sSub>
                  </m:oMath>
                </a14:m>
                <a:r>
                  <a:rPr lang="en-US" dirty="0"/>
                  <a:t> can be viewed as a vector. The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𝑗</m:t>
                        </m:r>
                      </m:e>
                      <m:sup>
                        <m:r>
                          <a:rPr lang="en-US" b="0" i="1" smtClean="0">
                            <a:latin typeface="Cambria Math" panose="02040503050406030204" pitchFamily="18" charset="0"/>
                          </a:rPr>
                          <m:t>𝑡h</m:t>
                        </m:r>
                      </m:sup>
                    </m:sSup>
                  </m:oMath>
                </a14:m>
                <a:r>
                  <a:rPr lang="en-US" dirty="0"/>
                  <a:t> element of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𝑡</m:t>
                        </m:r>
                        <m:r>
                          <a:rPr lang="en-US" b="0" i="1" smtClean="0">
                            <a:latin typeface="Cambria Math" panose="02040503050406030204" pitchFamily="18" charset="0"/>
                          </a:rPr>
                          <m:t>+1</m:t>
                        </m:r>
                      </m:sub>
                    </m:sSub>
                  </m:oMath>
                </a14:m>
                <a:r>
                  <a:rPr lang="en-US" dirty="0"/>
                  <a:t> is </a:t>
                </a:r>
              </a:p>
              <a:p>
                <a:pPr lvl="1"/>
                <a:endParaRPr lang="en-US" dirty="0"/>
              </a:p>
              <a:p>
                <a:pPr lvl="1"/>
                <a:endParaRPr lang="en-US" dirty="0"/>
              </a:p>
              <a:p>
                <a:pPr lvl="1"/>
                <a:endParaRPr lang="en-US" dirty="0"/>
              </a:p>
              <a:p>
                <a:pPr lvl="1"/>
                <a:endParaRPr lang="en-US" dirty="0"/>
              </a:p>
              <a:p>
                <a:pPr lvl="1"/>
                <a:endParaRPr lang="en-US" dirty="0"/>
              </a:p>
              <a:p>
                <a:endParaRPr lang="en-US" dirty="0"/>
              </a:p>
              <a:p>
                <a:r>
                  <a:rPr lang="en-US" dirty="0"/>
                  <a:t>So using the matrix representation for HMM, we have </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219200"/>
                <a:ext cx="8229600" cy="4616043"/>
              </a:xfrm>
              <a:blipFill rotWithShape="0">
                <a:blip r:embed="rId2"/>
                <a:stretch>
                  <a:fillRect l="-519" t="-2642" r="-1778" b="-1453"/>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20</a:t>
            </a:fld>
            <a:endParaRPr lang="en-US" dirty="0"/>
          </a:p>
        </p:txBody>
      </p:sp>
      <mc:AlternateContent xmlns:mc="http://schemas.openxmlformats.org/markup-compatibility/2006" xmlns:a14="http://schemas.microsoft.com/office/drawing/2010/main">
        <mc:Choice Requires="a14">
          <p:sp>
            <p:nvSpPr>
              <p:cNvPr id="7" name="Rectangle 6"/>
              <p:cNvSpPr/>
              <p:nvPr/>
            </p:nvSpPr>
            <p:spPr>
              <a:xfrm>
                <a:off x="1523999" y="1817857"/>
                <a:ext cx="5835570" cy="79874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r>
                                <a:rPr lang="en-US" i="1" dirty="0">
                                  <a:latin typeface="Cambria Math" panose="02040503050406030204" pitchFamily="18" charset="0"/>
                                </a:rPr>
                                <m:t>+1</m:t>
                              </m:r>
                            </m:sub>
                          </m:sSub>
                        </m:e>
                      </m:d>
                      <m:r>
                        <a:rPr lang="en-US" dirty="0">
                          <a:latin typeface="Cambria Math" panose="02040503050406030204" pitchFamily="18" charset="0"/>
                        </a:rPr>
                        <m:t>=</m:t>
                      </m:r>
                      <m:r>
                        <a:rPr lang="en-US" i="1">
                          <a:latin typeface="Cambria Math" panose="02040503050406030204" pitchFamily="18" charset="0"/>
                        </a:rPr>
                        <m:t>𝛼</m:t>
                      </m:r>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e>
                      </m:d>
                      <m:nary>
                        <m:naryPr>
                          <m:chr m:val="∑"/>
                          <m:supHide m:val="on"/>
                          <m:ctrlPr>
                            <a:rPr lang="en-US" b="1"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sub>
                        <m:sup/>
                        <m:e>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e>
                          </m:d>
                          <m:r>
                            <a:rPr lang="en-US" i="1" dirty="0">
                              <a:latin typeface="Cambria Math" panose="02040503050406030204" pitchFamily="18" charset="0"/>
                            </a:rPr>
                            <m:t>𝑃</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𝑡</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r>
                            <a:rPr lang="en-US" i="1" dirty="0">
                              <a:latin typeface="Cambria Math" panose="02040503050406030204" pitchFamily="18" charset="0"/>
                            </a:rPr>
                            <m:t>)</m:t>
                          </m:r>
                        </m:e>
                      </m:nary>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1523999" y="1817857"/>
                <a:ext cx="5835570" cy="798745"/>
              </a:xfrm>
              <a:prstGeom prst="rect">
                <a:avLst/>
              </a:prstGeom>
              <a:blipFill rotWithShape="0">
                <a:blip r:embed="rId3"/>
                <a:stretch>
                  <a:fillRect/>
                </a:stretch>
              </a:blipFill>
            </p:spPr>
            <p:txBody>
              <a:bodyPr/>
              <a:lstStyle/>
              <a:p>
                <a:r>
                  <a:rPr lang="en-US">
                    <a:noFill/>
                  </a:rPr>
                  <a:t> </a:t>
                </a:r>
              </a:p>
            </p:txBody>
          </p:sp>
        </mc:Fallback>
      </mc:AlternateContent>
      <p:sp>
        <p:nvSpPr>
          <p:cNvPr id="8" name="TextBox 7"/>
          <p:cNvSpPr txBox="1"/>
          <p:nvPr/>
        </p:nvSpPr>
        <p:spPr>
          <a:xfrm>
            <a:off x="2990798" y="1605023"/>
            <a:ext cx="3162404" cy="369332"/>
          </a:xfrm>
          <a:prstGeom prst="rect">
            <a:avLst/>
          </a:prstGeom>
          <a:noFill/>
        </p:spPr>
        <p:txBody>
          <a:bodyPr wrap="none" rtlCol="0">
            <a:spAutoFit/>
          </a:bodyPr>
          <a:lstStyle/>
          <a:p>
            <a:r>
              <a:rPr lang="en-US" dirty="0">
                <a:solidFill>
                  <a:srgbClr val="FF0000"/>
                </a:solidFill>
              </a:rPr>
              <a:t>This is not matrix multiplication</a:t>
            </a:r>
          </a:p>
        </p:txBody>
      </p:sp>
      <p:sp>
        <p:nvSpPr>
          <p:cNvPr id="9" name="TextBox 8"/>
          <p:cNvSpPr txBox="1"/>
          <p:nvPr/>
        </p:nvSpPr>
        <p:spPr>
          <a:xfrm>
            <a:off x="5838065" y="5835243"/>
            <a:ext cx="2779287" cy="369332"/>
          </a:xfrm>
          <a:prstGeom prst="rect">
            <a:avLst/>
          </a:prstGeom>
          <a:noFill/>
        </p:spPr>
        <p:txBody>
          <a:bodyPr wrap="none" rtlCol="0">
            <a:spAutoFit/>
          </a:bodyPr>
          <a:lstStyle/>
          <a:p>
            <a:r>
              <a:rPr lang="en-US" dirty="0">
                <a:solidFill>
                  <a:srgbClr val="FF0000"/>
                </a:solidFill>
              </a:rPr>
              <a:t>This is matrix multiplication</a:t>
            </a:r>
          </a:p>
        </p:txBody>
      </p:sp>
      <mc:AlternateContent xmlns:mc="http://schemas.openxmlformats.org/markup-compatibility/2006">
        <mc:Choice xmlns:a14="http://schemas.microsoft.com/office/drawing/2010/main" Requires="a14">
          <p:sp>
            <p:nvSpPr>
              <p:cNvPr id="10" name="Rectangle 9"/>
              <p:cNvSpPr/>
              <p:nvPr/>
            </p:nvSpPr>
            <p:spPr>
              <a:xfrm>
                <a:off x="1138176" y="3580453"/>
                <a:ext cx="6256117" cy="171380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𝑡</m:t>
                          </m:r>
                          <m:r>
                            <a:rPr lang="en-US" i="1">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𝑗</m:t>
                          </m:r>
                        </m:e>
                      </m:d>
                      <m:r>
                        <a:rPr lang="en-US" b="0" i="1" smtClean="0">
                          <a:latin typeface="Cambria Math" panose="02040503050406030204" pitchFamily="18" charset="0"/>
                        </a:rPr>
                        <m:t>=</m:t>
                      </m:r>
                      <m:r>
                        <a:rPr lang="en-US" i="1" smtClean="0">
                          <a:latin typeface="Cambria Math" panose="02040503050406030204" pitchFamily="18" charset="0"/>
                        </a:rPr>
                        <m:t>𝑃</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𝑗</m:t>
                          </m:r>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r>
                                <a:rPr lang="en-US" i="1" dirty="0">
                                  <a:latin typeface="Cambria Math" panose="02040503050406030204" pitchFamily="18" charset="0"/>
                                </a:rPr>
                                <m:t>+1</m:t>
                              </m:r>
                            </m:sub>
                          </m:sSub>
                        </m:e>
                      </m:d>
                    </m:oMath>
                  </m:oMathPara>
                </a14:m>
                <a:endParaRPr lang="en-US" b="1"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dirty="0">
                          <a:latin typeface="Cambria Math" panose="02040503050406030204" pitchFamily="18" charset="0"/>
                        </a:rPr>
                        <m:t>=</m:t>
                      </m:r>
                      <m:r>
                        <a:rPr lang="en-US" i="1">
                          <a:latin typeface="Cambria Math" panose="02040503050406030204" pitchFamily="18" charset="0"/>
                        </a:rPr>
                        <m:t>𝛼</m:t>
                      </m:r>
                      <m:r>
                        <a:rPr lang="en-US" i="1">
                          <a:latin typeface="Cambria Math" panose="02040503050406030204" pitchFamily="18" charset="0"/>
                        </a:rPr>
                        <m:t>𝑃</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𝑗</m:t>
                          </m:r>
                        </m:e>
                      </m:d>
                      <m:nary>
                        <m:naryPr>
                          <m:chr m:val="∑"/>
                          <m:supHide m:val="on"/>
                          <m:ctrlPr>
                            <a:rPr lang="en-US" b="1" i="1">
                              <a:latin typeface="Cambria Math" panose="02040503050406030204" pitchFamily="18" charset="0"/>
                            </a:rPr>
                          </m:ctrlPr>
                        </m:naryPr>
                        <m:sub>
                          <m:r>
                            <a:rPr lang="en-US" i="1">
                              <a:latin typeface="Cambria Math" panose="02040503050406030204" pitchFamily="18" charset="0"/>
                            </a:rPr>
                            <m:t>𝑖</m:t>
                          </m:r>
                        </m:sub>
                        <m:sup/>
                        <m:e>
                          <m:r>
                            <a:rPr lang="en-US" i="1">
                              <a:latin typeface="Cambria Math" panose="02040503050406030204" pitchFamily="18" charset="0"/>
                            </a:rPr>
                            <m:t>𝑃</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𝑗</m:t>
                              </m:r>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sub>
                              </m:sSub>
                              <m:r>
                                <a:rPr lang="en-US" i="1">
                                  <a:latin typeface="Cambria Math" panose="02040503050406030204" pitchFamily="18" charset="0"/>
                                </a:rPr>
                                <m:t>=</m:t>
                              </m:r>
                              <m:r>
                                <a:rPr lang="en-US" i="1">
                                  <a:latin typeface="Cambria Math" panose="02040503050406030204" pitchFamily="18" charset="0"/>
                                </a:rPr>
                                <m:t>𝑖</m:t>
                              </m:r>
                            </m:e>
                          </m:d>
                          <m:r>
                            <a:rPr lang="en-US" i="1" dirty="0">
                              <a:latin typeface="Cambria Math" panose="02040503050406030204" pitchFamily="18" charset="0"/>
                            </a:rPr>
                            <m:t>𝑃</m:t>
                          </m:r>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𝑡</m:t>
                                  </m:r>
                                </m:sub>
                              </m:sSub>
                              <m:r>
                                <a:rPr lang="en-US" i="1" dirty="0">
                                  <a:latin typeface="Cambria Math" panose="02040503050406030204" pitchFamily="18" charset="0"/>
                                </a:rPr>
                                <m:t>=</m:t>
                              </m:r>
                              <m:r>
                                <a:rPr lang="en-US" i="1" dirty="0">
                                  <a:latin typeface="Cambria Math" panose="02040503050406030204" pitchFamily="18" charset="0"/>
                                </a:rPr>
                                <m:t>𝑖</m:t>
                              </m:r>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e>
                          </m:d>
                        </m:e>
                      </m:nary>
                    </m:oMath>
                  </m:oMathPara>
                </a14:m>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i="1">
                          <a:latin typeface="Cambria Math" panose="02040503050406030204" pitchFamily="18" charset="0"/>
                        </a:rPr>
                        <m:t>𝛼</m:t>
                      </m:r>
                      <m:sSub>
                        <m:sSubPr>
                          <m:ctrlPr>
                            <a:rPr lang="en-US" b="0" i="1" smtClean="0">
                              <a:latin typeface="Cambria Math" panose="02040503050406030204" pitchFamily="18" charset="0"/>
                            </a:rPr>
                          </m:ctrlPr>
                        </m:sSubPr>
                        <m:e>
                          <m:r>
                            <a:rPr lang="en-US" b="1" i="0" smtClean="0">
                              <a:latin typeface="Cambria Math" panose="02040503050406030204" pitchFamily="18" charset="0"/>
                            </a:rPr>
                            <m:t>𝐎</m:t>
                          </m:r>
                        </m:e>
                        <m:sub>
                          <m:r>
                            <a:rPr lang="en-US" b="0" i="1" smtClean="0">
                              <a:latin typeface="Cambria Math" panose="02040503050406030204" pitchFamily="18" charset="0"/>
                            </a:rPr>
                            <m:t>𝑡</m:t>
                          </m:r>
                          <m:r>
                            <a:rPr lang="en-US" b="0" i="1" smtClean="0">
                              <a:latin typeface="Cambria Math" panose="02040503050406030204" pitchFamily="18" charset="0"/>
                            </a:rPr>
                            <m:t>+1,</m:t>
                          </m:r>
                          <m:r>
                            <a:rPr lang="en-US" b="0" i="1" smtClean="0">
                              <a:latin typeface="Cambria Math" panose="02040503050406030204" pitchFamily="18" charset="0"/>
                            </a:rPr>
                            <m:t>𝑗𝑗</m:t>
                          </m:r>
                        </m:sub>
                      </m:sSub>
                      <m:nary>
                        <m:naryPr>
                          <m:chr m:val="∑"/>
                          <m:supHide m:val="on"/>
                          <m:ctrlPr>
                            <a:rPr lang="en-US" b="1" i="1">
                              <a:latin typeface="Cambria Math" panose="02040503050406030204" pitchFamily="18" charset="0"/>
                            </a:rPr>
                          </m:ctrlPr>
                        </m:naryPr>
                        <m:sub>
                          <m:r>
                            <a:rPr lang="en-US" i="1">
                              <a:latin typeface="Cambria Math" panose="02040503050406030204" pitchFamily="18" charset="0"/>
                            </a:rPr>
                            <m:t>𝑖</m:t>
                          </m:r>
                        </m:sub>
                        <m:sup/>
                        <m:e>
                          <m:sSub>
                            <m:sSubPr>
                              <m:ctrlPr>
                                <a:rPr lang="en-US" b="1" i="1" smtClean="0">
                                  <a:latin typeface="Cambria Math" panose="02040503050406030204" pitchFamily="18" charset="0"/>
                                </a:rPr>
                              </m:ctrlPr>
                            </m:sSubPr>
                            <m:e>
                              <m:r>
                                <a:rPr lang="en-US" b="1" i="0" smtClean="0">
                                  <a:latin typeface="Cambria Math" panose="02040503050406030204" pitchFamily="18" charset="0"/>
                                </a:rPr>
                                <m:t>𝐓</m:t>
                              </m:r>
                            </m:e>
                            <m:sub>
                              <m:r>
                                <a:rPr lang="en-US" b="0" i="1" smtClean="0">
                                  <a:latin typeface="Cambria Math" panose="02040503050406030204" pitchFamily="18" charset="0"/>
                                </a:rPr>
                                <m:t>𝑖𝑗</m:t>
                              </m:r>
                            </m:sub>
                          </m:sSub>
                        </m:e>
                      </m:nary>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𝑡</m:t>
                          </m:r>
                        </m:sub>
                      </m:sSub>
                      <m:d>
                        <m:dPr>
                          <m:ctrlPr>
                            <a:rPr lang="en-US" i="1">
                              <a:latin typeface="Cambria Math" panose="02040503050406030204" pitchFamily="18" charset="0"/>
                            </a:rPr>
                          </m:ctrlPr>
                        </m:dPr>
                        <m:e>
                          <m:r>
                            <a:rPr lang="en-US" b="0" i="1" smtClean="0">
                              <a:latin typeface="Cambria Math" panose="02040503050406030204" pitchFamily="18" charset="0"/>
                            </a:rPr>
                            <m:t>𝑖</m:t>
                          </m:r>
                        </m:e>
                      </m:d>
                    </m:oMath>
                  </m:oMathPara>
                </a14:m>
                <a:endParaRPr lang="en-US" dirty="0"/>
              </a:p>
            </p:txBody>
          </p:sp>
        </mc:Choice>
        <mc:Fallback>
          <p:sp>
            <p:nvSpPr>
              <p:cNvPr id="10" name="Rectangle 9"/>
              <p:cNvSpPr>
                <a:spLocks noRot="1" noChangeAspect="1" noMove="1" noResize="1" noEditPoints="1" noAdjustHandles="1" noChangeArrowheads="1" noChangeShapeType="1" noTextEdit="1"/>
              </p:cNvSpPr>
              <p:nvPr/>
            </p:nvSpPr>
            <p:spPr>
              <a:xfrm>
                <a:off x="1138176" y="3580453"/>
                <a:ext cx="6256117" cy="171380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016746" y="5776667"/>
                <a:ext cx="2288319" cy="3742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𝛼</m:t>
                      </m:r>
                      <m:sSub>
                        <m:sSubPr>
                          <m:ctrlPr>
                            <a:rPr lang="en-US" i="1">
                              <a:latin typeface="Cambria Math" panose="02040503050406030204" pitchFamily="18" charset="0"/>
                            </a:rPr>
                          </m:ctrlPr>
                        </m:sSubPr>
                        <m:e>
                          <m:r>
                            <a:rPr lang="en-US" b="1">
                              <a:latin typeface="Cambria Math" panose="02040503050406030204" pitchFamily="18" charset="0"/>
                            </a:rPr>
                            <m:t>𝐎</m:t>
                          </m:r>
                        </m:e>
                        <m:sub>
                          <m:r>
                            <a:rPr lang="en-US" i="1">
                              <a:latin typeface="Cambria Math" panose="02040503050406030204" pitchFamily="18" charset="0"/>
                            </a:rPr>
                            <m:t>𝑡</m:t>
                          </m:r>
                          <m:r>
                            <a:rPr lang="en-US" i="1">
                              <a:latin typeface="Cambria Math" panose="02040503050406030204" pitchFamily="18" charset="0"/>
                            </a:rPr>
                            <m:t>+1</m:t>
                          </m:r>
                        </m:sub>
                      </m:sSub>
                      <m:sSup>
                        <m:sSupPr>
                          <m:ctrlPr>
                            <a:rPr lang="en-US" i="1">
                              <a:latin typeface="Cambria Math" panose="02040503050406030204" pitchFamily="18" charset="0"/>
                            </a:rPr>
                          </m:ctrlPr>
                        </m:sSupPr>
                        <m:e>
                          <m:r>
                            <a:rPr lang="en-US" b="1">
                              <a:latin typeface="Cambria Math" panose="02040503050406030204" pitchFamily="18" charset="0"/>
                            </a:rPr>
                            <m:t>𝐓</m:t>
                          </m:r>
                        </m:e>
                        <m:sup>
                          <m:r>
                            <m:rPr>
                              <m:sty m:val="p"/>
                            </m:rPr>
                            <a:rPr lang="en-US">
                              <a:latin typeface="Cambria Math" panose="02040503050406030204" pitchFamily="18" charset="0"/>
                            </a:rPr>
                            <m:t>T</m:t>
                          </m:r>
                        </m:sup>
                      </m:sSup>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𝑡</m:t>
                          </m:r>
                        </m:sub>
                      </m:sSub>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3016746" y="5776667"/>
                <a:ext cx="2288319" cy="374270"/>
              </a:xfrm>
              <a:prstGeom prst="rect">
                <a:avLst/>
              </a:prstGeom>
              <a:blipFill rotWithShape="0">
                <a:blip r:embed="rId5"/>
                <a:stretch>
                  <a:fillRect b="-1639"/>
                </a:stretch>
              </a:blipFill>
            </p:spPr>
            <p:txBody>
              <a:bodyPr/>
              <a:lstStyle/>
              <a:p>
                <a:r>
                  <a:rPr lang="en-US">
                    <a:noFill/>
                  </a:rPr>
                  <a:t> </a:t>
                </a:r>
              </a:p>
            </p:txBody>
          </p:sp>
        </mc:Fallback>
      </mc:AlternateContent>
      <p:sp>
        <p:nvSpPr>
          <p:cNvPr id="12" name="TextBox 11"/>
          <p:cNvSpPr txBox="1"/>
          <p:nvPr/>
        </p:nvSpPr>
        <p:spPr>
          <a:xfrm>
            <a:off x="2770208" y="2495462"/>
            <a:ext cx="1863139" cy="369332"/>
          </a:xfrm>
          <a:prstGeom prst="rect">
            <a:avLst/>
          </a:prstGeom>
          <a:noFill/>
        </p:spPr>
        <p:txBody>
          <a:bodyPr wrap="none" rtlCol="0">
            <a:spAutoFit/>
          </a:bodyPr>
          <a:lstStyle/>
          <a:p>
            <a:r>
              <a:rPr lang="en-US" dirty="0">
                <a:solidFill>
                  <a:srgbClr val="FF0000"/>
                </a:solidFill>
              </a:rPr>
              <a:t>(</a:t>
            </a:r>
            <a:r>
              <a:rPr lang="en-US" i="1" dirty="0">
                <a:solidFill>
                  <a:srgbClr val="FF0000"/>
                </a:solidFill>
              </a:rPr>
              <a:t>Forward</a:t>
            </a:r>
            <a:r>
              <a:rPr lang="en-US" dirty="0">
                <a:solidFill>
                  <a:srgbClr val="FF0000"/>
                </a:solidFill>
              </a:rPr>
              <a:t> message)</a:t>
            </a:r>
          </a:p>
        </p:txBody>
      </p:sp>
    </p:spTree>
    <p:extLst>
      <p:ext uri="{BB962C8B-B14F-4D97-AF65-F5344CB8AC3E}">
        <p14:creationId xmlns:p14="http://schemas.microsoft.com/office/powerpoint/2010/main" val="4293674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Inference in HMM: Filtering</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219200"/>
                <a:ext cx="8229600" cy="4702066"/>
              </a:xfrm>
            </p:spPr>
            <p:txBody>
              <a:bodyPr>
                <a:normAutofit/>
              </a:bodyPr>
              <a:lstStyle/>
              <a:p>
                <a:r>
                  <a:rPr lang="en-US" dirty="0"/>
                  <a:t>Filtering / State estimation: Posterior distribution over current state given all evidence so far, </a:t>
                </a:r>
                <a14:m>
                  <m:oMath xmlns:m="http://schemas.openxmlformats.org/officeDocument/2006/math">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e>
                    </m:d>
                  </m:oMath>
                </a14:m>
                <a:endParaRPr lang="en-US" dirty="0"/>
              </a:p>
              <a:p>
                <a:endParaRPr lang="en-US" dirty="0"/>
              </a:p>
              <a:p>
                <a:r>
                  <a:rPr lang="en-US" dirty="0"/>
                  <a:t>Set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𝐟</m:t>
                        </m:r>
                      </m:e>
                      <m:sub>
                        <m:r>
                          <a:rPr lang="en-US" b="0" i="1" smtClean="0">
                            <a:latin typeface="Cambria Math" panose="02040503050406030204" pitchFamily="18" charset="0"/>
                          </a:rPr>
                          <m:t>1:0</m:t>
                        </m:r>
                      </m:sub>
                    </m:sSub>
                    <m:r>
                      <a:rPr lang="en-US" b="0" i="1" smtClean="0">
                        <a:latin typeface="Cambria Math" panose="02040503050406030204" pitchFamily="18" charset="0"/>
                      </a:rPr>
                      <m:t>←</m:t>
                    </m:r>
                    <m:r>
                      <a:rPr lang="en-US" b="1" i="0" smtClean="0">
                        <a:latin typeface="Cambria Math" panose="02040503050406030204" pitchFamily="18" charset="0"/>
                      </a:rPr>
                      <m:t>𝐏</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0</m:t>
                        </m:r>
                      </m:sub>
                    </m:sSub>
                    <m:r>
                      <a:rPr lang="en-US" b="0" i="1" smtClean="0">
                        <a:latin typeface="Cambria Math" panose="02040503050406030204" pitchFamily="18" charset="0"/>
                      </a:rPr>
                      <m:t>)</m:t>
                    </m:r>
                  </m:oMath>
                </a14:m>
                <a:endParaRPr lang="en-US" dirty="0"/>
              </a:p>
              <a:p>
                <a:r>
                  <a:rPr lang="en-US" dirty="0"/>
                  <a:t>Recursively compute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𝑡</m:t>
                        </m:r>
                        <m:r>
                          <a:rPr lang="en-US" i="1">
                            <a:latin typeface="Cambria Math" panose="02040503050406030204" pitchFamily="18" charset="0"/>
                          </a:rPr>
                          <m:t>+1</m:t>
                        </m:r>
                      </m:sub>
                    </m:sSub>
                    <m:r>
                      <a:rPr lang="en-US" b="0" i="1" smtClean="0">
                        <a:latin typeface="Cambria Math" panose="02040503050406030204" pitchFamily="18" charset="0"/>
                      </a:rPr>
                      <m:t>←</m:t>
                    </m:r>
                    <m:r>
                      <a:rPr lang="en-US" i="1">
                        <a:latin typeface="Cambria Math" panose="02040503050406030204" pitchFamily="18" charset="0"/>
                      </a:rPr>
                      <m:t>𝛼</m:t>
                    </m:r>
                    <m:sSub>
                      <m:sSubPr>
                        <m:ctrlPr>
                          <a:rPr lang="en-US" i="1">
                            <a:latin typeface="Cambria Math" panose="02040503050406030204" pitchFamily="18" charset="0"/>
                          </a:rPr>
                        </m:ctrlPr>
                      </m:sSubPr>
                      <m:e>
                        <m:r>
                          <a:rPr lang="en-US" b="1">
                            <a:latin typeface="Cambria Math" panose="02040503050406030204" pitchFamily="18" charset="0"/>
                          </a:rPr>
                          <m:t>𝐎</m:t>
                        </m:r>
                      </m:e>
                      <m:sub>
                        <m:r>
                          <a:rPr lang="en-US" i="1">
                            <a:latin typeface="Cambria Math" panose="02040503050406030204" pitchFamily="18" charset="0"/>
                          </a:rPr>
                          <m:t>𝑡</m:t>
                        </m:r>
                        <m:r>
                          <a:rPr lang="en-US" i="1">
                            <a:latin typeface="Cambria Math" panose="02040503050406030204" pitchFamily="18" charset="0"/>
                          </a:rPr>
                          <m:t>+1</m:t>
                        </m:r>
                      </m:sub>
                    </m:sSub>
                    <m:sSup>
                      <m:sSupPr>
                        <m:ctrlPr>
                          <a:rPr lang="en-US" i="1">
                            <a:latin typeface="Cambria Math" panose="02040503050406030204" pitchFamily="18" charset="0"/>
                          </a:rPr>
                        </m:ctrlPr>
                      </m:sSupPr>
                      <m:e>
                        <m:r>
                          <a:rPr lang="en-US" b="1">
                            <a:latin typeface="Cambria Math" panose="02040503050406030204" pitchFamily="18" charset="0"/>
                          </a:rPr>
                          <m:t>𝐓</m:t>
                        </m:r>
                      </m:e>
                      <m:sup>
                        <m:r>
                          <m:rPr>
                            <m:sty m:val="p"/>
                          </m:rPr>
                          <a:rPr lang="en-US">
                            <a:latin typeface="Cambria Math" panose="02040503050406030204" pitchFamily="18" charset="0"/>
                          </a:rPr>
                          <m:t>T</m:t>
                        </m:r>
                      </m:sup>
                    </m:sSup>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𝑡</m:t>
                        </m:r>
                      </m:sub>
                    </m:sSub>
                  </m:oMath>
                </a14:m>
                <a:endParaRPr lang="en-US" dirty="0"/>
              </a:p>
              <a:p>
                <a:pPr lvl="1"/>
                <a:endParaRPr lang="en-US" dirty="0"/>
              </a:p>
              <a:p>
                <a:r>
                  <a:rPr lang="en-US" dirty="0"/>
                  <a:t>Return</a:t>
                </a:r>
                <a:r>
                  <a:rPr lang="en-US" b="1" dirty="0"/>
                  <a:t>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𝑡</m:t>
                        </m:r>
                      </m:sub>
                    </m:sSub>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219200"/>
                <a:ext cx="8229600" cy="4702066"/>
              </a:xfrm>
              <a:blipFill rotWithShape="0">
                <a:blip r:embed="rId2"/>
                <a:stretch>
                  <a:fillRect l="-741" t="-1297"/>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21</a:t>
            </a:fld>
            <a:endParaRPr lang="en-US" dirty="0"/>
          </a:p>
        </p:txBody>
      </p:sp>
      <mc:AlternateContent xmlns:mc="http://schemas.openxmlformats.org/markup-compatibility/2006" xmlns:a14="http://schemas.microsoft.com/office/drawing/2010/main">
        <mc:Choice Requires="a14">
          <p:sp>
            <p:nvSpPr>
              <p:cNvPr id="9" name="TextBox 8"/>
              <p:cNvSpPr txBox="1"/>
              <p:nvPr/>
            </p:nvSpPr>
            <p:spPr>
              <a:xfrm>
                <a:off x="2879910" y="3739333"/>
                <a:ext cx="2758960" cy="369332"/>
              </a:xfrm>
              <a:prstGeom prst="rect">
                <a:avLst/>
              </a:prstGeom>
              <a:noFill/>
            </p:spPr>
            <p:txBody>
              <a:bodyPr wrap="none" rtlCol="0">
                <a:spAutoFit/>
              </a:bodyPr>
              <a:lstStyle/>
              <a:p>
                <a14:m>
                  <m:oMath xmlns:m="http://schemas.openxmlformats.org/officeDocument/2006/math">
                    <m:sSub>
                      <m:sSubPr>
                        <m:ctrlPr>
                          <a:rPr lang="en-US" b="0" i="1" smtClean="0">
                            <a:solidFill>
                              <a:srgbClr val="0070C0"/>
                            </a:solidFill>
                            <a:latin typeface="Cambria Math" panose="02040503050406030204" pitchFamily="18" charset="0"/>
                          </a:rPr>
                        </m:ctrlPr>
                      </m:sSubPr>
                      <m:e>
                        <m:r>
                          <a:rPr lang="en-US" b="1" i="0" smtClean="0">
                            <a:solidFill>
                              <a:srgbClr val="0070C0"/>
                            </a:solidFill>
                            <a:latin typeface="Cambria Math" panose="02040503050406030204" pitchFamily="18" charset="0"/>
                          </a:rPr>
                          <m:t>𝐎</m:t>
                        </m:r>
                      </m:e>
                      <m:sub>
                        <m:r>
                          <a:rPr lang="en-US" b="0" i="1" smtClean="0">
                            <a:solidFill>
                              <a:srgbClr val="0070C0"/>
                            </a:solidFill>
                            <a:latin typeface="Cambria Math" panose="02040503050406030204" pitchFamily="18" charset="0"/>
                          </a:rPr>
                          <m:t>𝑡</m:t>
                        </m:r>
                        <m:r>
                          <a:rPr lang="en-US" b="0" i="1" smtClean="0">
                            <a:solidFill>
                              <a:srgbClr val="0070C0"/>
                            </a:solidFill>
                            <a:latin typeface="Cambria Math" panose="02040503050406030204" pitchFamily="18" charset="0"/>
                          </a:rPr>
                          <m:t>+1</m:t>
                        </m:r>
                      </m:sub>
                    </m:sSub>
                  </m:oMath>
                </a14:m>
                <a:r>
                  <a:rPr lang="en-US" dirty="0">
                    <a:solidFill>
                      <a:srgbClr val="0070C0"/>
                    </a:solidFill>
                  </a:rPr>
                  <a:t> is determined by </a:t>
                </a:r>
                <a14:m>
                  <m:oMath xmlns:m="http://schemas.openxmlformats.org/officeDocument/2006/math">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𝑒</m:t>
                        </m:r>
                      </m:e>
                      <m:sub>
                        <m:r>
                          <a:rPr lang="en-US" b="0" i="1" smtClean="0">
                            <a:solidFill>
                              <a:srgbClr val="0070C0"/>
                            </a:solidFill>
                            <a:latin typeface="Cambria Math" panose="02040503050406030204" pitchFamily="18" charset="0"/>
                          </a:rPr>
                          <m:t>𝑡</m:t>
                        </m:r>
                        <m:r>
                          <a:rPr lang="en-US" b="0" i="1" smtClean="0">
                            <a:solidFill>
                              <a:srgbClr val="0070C0"/>
                            </a:solidFill>
                            <a:latin typeface="Cambria Math" panose="02040503050406030204" pitchFamily="18" charset="0"/>
                          </a:rPr>
                          <m:t>+1</m:t>
                        </m:r>
                      </m:sub>
                    </m:sSub>
                  </m:oMath>
                </a14:m>
                <a:endParaRPr lang="en-US" dirty="0">
                  <a:solidFill>
                    <a:srgbClr val="0070C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879910" y="3739333"/>
                <a:ext cx="2758960" cy="369332"/>
              </a:xfrm>
              <a:prstGeom prst="rect">
                <a:avLst/>
              </a:prstGeom>
              <a:blipFill rotWithShape="0">
                <a:blip r:embed="rId3"/>
                <a:stretch>
                  <a:fillRect t="-8197" b="-24590"/>
                </a:stretch>
              </a:blipFill>
            </p:spPr>
            <p:txBody>
              <a:bodyPr/>
              <a:lstStyle/>
              <a:p>
                <a:r>
                  <a:rPr lang="en-US">
                    <a:noFill/>
                  </a:rPr>
                  <a:t> </a:t>
                </a:r>
              </a:p>
            </p:txBody>
          </p:sp>
        </mc:Fallback>
      </mc:AlternateContent>
      <p:sp>
        <p:nvSpPr>
          <p:cNvPr id="11" name="TextBox 10"/>
          <p:cNvSpPr txBox="1"/>
          <p:nvPr/>
        </p:nvSpPr>
        <p:spPr>
          <a:xfrm>
            <a:off x="6130724" y="2836398"/>
            <a:ext cx="1996187" cy="369332"/>
          </a:xfrm>
          <a:prstGeom prst="rect">
            <a:avLst/>
          </a:prstGeom>
          <a:noFill/>
        </p:spPr>
        <p:txBody>
          <a:bodyPr wrap="none" rtlCol="0">
            <a:spAutoFit/>
          </a:bodyPr>
          <a:lstStyle/>
          <a:p>
            <a:r>
              <a:rPr lang="en-US" dirty="0">
                <a:solidFill>
                  <a:srgbClr val="FF0000"/>
                </a:solidFill>
              </a:rPr>
              <a:t>(</a:t>
            </a:r>
            <a:r>
              <a:rPr lang="en-US" i="1" dirty="0">
                <a:solidFill>
                  <a:srgbClr val="FF0000"/>
                </a:solidFill>
              </a:rPr>
              <a:t>Forward</a:t>
            </a:r>
            <a:r>
              <a:rPr lang="en-US" dirty="0">
                <a:solidFill>
                  <a:srgbClr val="FF0000"/>
                </a:solidFill>
              </a:rPr>
              <a:t> operation)</a:t>
            </a:r>
          </a:p>
        </p:txBody>
      </p:sp>
    </p:spTree>
    <p:extLst>
      <p:ext uri="{BB962C8B-B14F-4D97-AF65-F5344CB8AC3E}">
        <p14:creationId xmlns:p14="http://schemas.microsoft.com/office/powerpoint/2010/main" val="3007596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Umbrella</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219200"/>
                <a:ext cx="8229600" cy="2399818"/>
              </a:xfrm>
            </p:spPr>
            <p:txBody>
              <a:bodyPr>
                <a:normAutofit/>
              </a:bodyPr>
              <a:lstStyle/>
              <a:p>
                <a14:m>
                  <m:oMath xmlns:m="http://schemas.openxmlformats.org/officeDocument/2006/math">
                    <m:r>
                      <a:rPr lang="en-US" b="1" i="0" smtClean="0">
                        <a:latin typeface="Cambria Math" panose="02040503050406030204" pitchFamily="18" charset="0"/>
                      </a:rPr>
                      <m:t>𝐏</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0</m:t>
                            </m:r>
                          </m:sub>
                        </m:sSub>
                      </m:e>
                    </m:d>
                    <m:r>
                      <a:rPr lang="en-US" b="0" i="1" smtClean="0">
                        <a:latin typeface="Cambria Math" panose="02040503050406030204" pitchFamily="18" charset="0"/>
                      </a:rPr>
                      <m:t>=〈0.5,0.5〉</m:t>
                    </m:r>
                  </m:oMath>
                </a14:m>
                <a:r>
                  <a:rPr lang="en-US" dirty="0"/>
                  <a:t>,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1:0</m:t>
                        </m:r>
                      </m:sub>
                    </m:sSub>
                    <m:r>
                      <a:rPr lang="en-US" i="1">
                        <a:latin typeface="Cambria Math" panose="02040503050406030204" pitchFamily="18" charset="0"/>
                      </a:rPr>
                      <m:t>=〈0.5,0.5〉</m:t>
                    </m:r>
                  </m:oMath>
                </a14:m>
                <a:endParaRPr lang="en-US" dirty="0"/>
              </a:p>
              <a:p>
                <a:r>
                  <a:rPr lang="en-US" dirty="0"/>
                  <a:t>Given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𝑡𝑟𝑢𝑒</m:t>
                    </m:r>
                  </m:oMath>
                </a14:m>
                <a:r>
                  <a:rPr lang="en-US" dirty="0"/>
                  <a:t>,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i="1" dirty="0">
                  <a:latin typeface="Cambria Math" panose="02040503050406030204" pitchFamily="18" charset="0"/>
                </a:endParaRPr>
              </a:p>
              <a:p>
                <a:endParaRPr lang="en-US" dirty="0"/>
              </a:p>
              <a:p>
                <a:r>
                  <a:rPr lang="en-US" dirty="0"/>
                  <a:t>Given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𝑈</m:t>
                        </m:r>
                      </m:e>
                      <m:sub>
                        <m:r>
                          <a:rPr lang="en-US" b="0" i="1" smtClean="0">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rPr>
                      <m:t>𝑡𝑟𝑢𝑒</m:t>
                    </m:r>
                  </m:oMath>
                </a14:m>
                <a:r>
                  <a:rPr lang="en-US" dirty="0"/>
                  <a:t>,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b="0" i="1" smtClean="0">
                            <a:latin typeface="Cambria Math" panose="02040503050406030204" pitchFamily="18" charset="0"/>
                          </a:rPr>
                          <m:t>2</m:t>
                        </m:r>
                      </m:sub>
                    </m:sSub>
                    <m:r>
                      <a:rPr lang="en-US" i="1">
                        <a:latin typeface="Cambria Math" panose="02040503050406030204" pitchFamily="18" charset="0"/>
                      </a:rPr>
                      <m:t>=</m:t>
                    </m:r>
                  </m:oMath>
                </a14:m>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219200"/>
                <a:ext cx="8229600" cy="2399818"/>
              </a:xfrm>
              <a:blipFill rotWithShape="0">
                <a:blip r:embed="rId2"/>
                <a:stretch>
                  <a:fillRect l="-741" t="-2538"/>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22</a:t>
            </a:fld>
            <a:endParaRPr lang="en-US" dirty="0"/>
          </a:p>
        </p:txBody>
      </p:sp>
      <p:pic>
        <p:nvPicPr>
          <p:cNvPr id="7" name="Picture 6"/>
          <p:cNvPicPr>
            <a:picLocks noChangeAspect="1"/>
          </p:cNvPicPr>
          <p:nvPr/>
        </p:nvPicPr>
        <p:blipFill>
          <a:blip r:embed="rId3"/>
          <a:stretch>
            <a:fillRect/>
          </a:stretch>
        </p:blipFill>
        <p:spPr>
          <a:xfrm>
            <a:off x="1957145" y="3926939"/>
            <a:ext cx="5095454" cy="2334645"/>
          </a:xfrm>
          <a:prstGeom prst="rect">
            <a:avLst/>
          </a:prstGeom>
        </p:spPr>
      </p:pic>
      <mc:AlternateContent xmlns:mc="http://schemas.openxmlformats.org/markup-compatibility/2006" xmlns:a14="http://schemas.microsoft.com/office/drawing/2010/main">
        <mc:Choice Requires="a14">
          <p:graphicFrame>
            <p:nvGraphicFramePr>
              <p:cNvPr id="8" name="Table 7"/>
              <p:cNvGraphicFramePr>
                <a:graphicFrameLocks noGrp="1"/>
              </p:cNvGraphicFramePr>
              <p:nvPr/>
            </p:nvGraphicFramePr>
            <p:xfrm>
              <a:off x="555582" y="5162630"/>
              <a:ext cx="1111171" cy="671010"/>
            </p:xfrm>
            <a:graphic>
              <a:graphicData uri="http://schemas.openxmlformats.org/drawingml/2006/table">
                <a:tbl>
                  <a:tblPr firstRow="1" bandRow="1">
                    <a:tableStyleId>{5940675A-B579-460E-94D1-54222C63F5DA}</a:tableStyleId>
                  </a:tblPr>
                  <a:tblGrid>
                    <a:gridCol w="425187">
                      <a:extLst>
                        <a:ext uri="{9D8B030D-6E8A-4147-A177-3AD203B41FA5}">
                          <a16:colId xmlns="" xmlns:a16="http://schemas.microsoft.com/office/drawing/2014/main" val="20000"/>
                        </a:ext>
                      </a:extLst>
                    </a:gridCol>
                    <a:gridCol w="685984">
                      <a:extLst>
                        <a:ext uri="{9D8B030D-6E8A-4147-A177-3AD203B41FA5}">
                          <a16:colId xmlns="" xmlns:a16="http://schemas.microsoft.com/office/drawing/2014/main" val="20001"/>
                        </a:ext>
                      </a:extLst>
                    </a:gridCol>
                  </a:tblGrid>
                  <a:tr h="335505">
                    <a:tc>
                      <a:txBody>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0</m:t>
                                    </m:r>
                                  </m:sub>
                                </m:sSub>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𝑃</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0</m:t>
                                    </m:r>
                                  </m:sub>
                                </m:sSub>
                                <m:r>
                                  <a:rPr lang="en-US" sz="1400" b="0" i="1" smtClean="0">
                                    <a:latin typeface="Cambria Math" panose="02040503050406030204" pitchFamily="18" charset="0"/>
                                  </a:rPr>
                                  <m:t>)</m:t>
                                </m:r>
                              </m:oMath>
                            </m:oMathPara>
                          </a14:m>
                          <a:endParaRPr lang="en-US" sz="1400" dirty="0"/>
                        </a:p>
                      </a:txBody>
                      <a:tcPr/>
                    </a:tc>
                    <a:extLst>
                      <a:ext uri="{0D108BD9-81ED-4DB2-BD59-A6C34878D82A}">
                        <a16:rowId xmlns="" xmlns:a16="http://schemas.microsoft.com/office/drawing/2014/main" val="10000"/>
                      </a:ext>
                    </a:extLst>
                  </a:tr>
                  <a:tr h="335505">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𝑡</m:t>
                                </m:r>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0.5</m:t>
                                </m:r>
                              </m:oMath>
                            </m:oMathPara>
                          </a14:m>
                          <a:endParaRPr lang="en-US" sz="1400" dirty="0"/>
                        </a:p>
                      </a:txBody>
                      <a:tcPr/>
                    </a:tc>
                    <a:extLst>
                      <a:ext uri="{0D108BD9-81ED-4DB2-BD59-A6C34878D82A}">
                        <a16:rowId xmlns="" xmlns:a16="http://schemas.microsoft.com/office/drawing/2014/main" val="10001"/>
                      </a:ext>
                    </a:extLst>
                  </a:tr>
                </a:tbl>
              </a:graphicData>
            </a:graphic>
          </p:graphicFrame>
        </mc:Choice>
        <mc:Fallback xmlns="">
          <p:graphicFrame>
            <p:nvGraphicFramePr>
              <p:cNvPr id="8" name="Table 7"/>
              <p:cNvGraphicFramePr>
                <a:graphicFrameLocks noGrp="1"/>
              </p:cNvGraphicFramePr>
              <p:nvPr/>
            </p:nvGraphicFramePr>
            <p:xfrm>
              <a:off x="555582" y="5162630"/>
              <a:ext cx="1111171" cy="671010"/>
            </p:xfrm>
            <a:graphic>
              <a:graphicData uri="http://schemas.openxmlformats.org/drawingml/2006/table">
                <a:tbl>
                  <a:tblPr firstRow="1" bandRow="1">
                    <a:tableStyleId>{5940675A-B579-460E-94D1-54222C63F5DA}</a:tableStyleId>
                  </a:tblPr>
                  <a:tblGrid>
                    <a:gridCol w="425187"/>
                    <a:gridCol w="685984"/>
                  </a:tblGrid>
                  <a:tr h="335505">
                    <a:tc>
                      <a:txBody>
                        <a:bodyPr/>
                        <a:lstStyle/>
                        <a:p>
                          <a:endParaRPr lang="en-US"/>
                        </a:p>
                      </a:txBody>
                      <a:tcPr>
                        <a:blipFill rotWithShape="0">
                          <a:blip r:embed="rId4"/>
                          <a:stretch>
                            <a:fillRect l="-1429" t="-1786" r="-164286" b="-103571"/>
                          </a:stretch>
                        </a:blipFill>
                      </a:tcPr>
                    </a:tc>
                    <a:tc>
                      <a:txBody>
                        <a:bodyPr/>
                        <a:lstStyle/>
                        <a:p>
                          <a:endParaRPr lang="en-US"/>
                        </a:p>
                      </a:txBody>
                      <a:tcPr>
                        <a:blipFill rotWithShape="0">
                          <a:blip r:embed="rId4"/>
                          <a:stretch>
                            <a:fillRect l="-62832" t="-1786" r="-1770" b="-103571"/>
                          </a:stretch>
                        </a:blipFill>
                      </a:tcPr>
                    </a:tc>
                  </a:tr>
                  <a:tr h="335505">
                    <a:tc>
                      <a:txBody>
                        <a:bodyPr/>
                        <a:lstStyle/>
                        <a:p>
                          <a:endParaRPr lang="en-US"/>
                        </a:p>
                      </a:txBody>
                      <a:tcPr>
                        <a:blipFill rotWithShape="0">
                          <a:blip r:embed="rId4"/>
                          <a:stretch>
                            <a:fillRect l="-1429" t="-103636" r="-164286" b="-5455"/>
                          </a:stretch>
                        </a:blipFill>
                      </a:tcPr>
                    </a:tc>
                    <a:tc>
                      <a:txBody>
                        <a:bodyPr/>
                        <a:lstStyle/>
                        <a:p>
                          <a:endParaRPr lang="en-US"/>
                        </a:p>
                      </a:txBody>
                      <a:tcPr>
                        <a:blipFill rotWithShape="0">
                          <a:blip r:embed="rId4"/>
                          <a:stretch>
                            <a:fillRect l="-62832" t="-103636" r="-1770" b="-5455"/>
                          </a:stretch>
                        </a:blipFill>
                      </a:tcPr>
                    </a:tc>
                  </a:tr>
                </a:tbl>
              </a:graphicData>
            </a:graphic>
          </p:graphicFrame>
        </mc:Fallback>
      </mc:AlternateContent>
      <mc:AlternateContent xmlns:mc="http://schemas.openxmlformats.org/markup-compatibility/2006" xmlns:a14="http://schemas.microsoft.com/office/drawing/2010/main">
        <mc:Choice Requires="a14">
          <p:sp>
            <p:nvSpPr>
              <p:cNvPr id="10" name="TextBox 9"/>
              <p:cNvSpPr txBox="1"/>
              <p:nvPr/>
            </p:nvSpPr>
            <p:spPr>
              <a:xfrm>
                <a:off x="4617442" y="3957062"/>
                <a:ext cx="2523319" cy="369332"/>
              </a:xfrm>
              <a:prstGeom prst="rect">
                <a:avLst/>
              </a:prstGeom>
              <a:noFill/>
            </p:spPr>
            <p:txBody>
              <a:bodyPr wrap="none" rtlCol="0">
                <a:spAutoFit/>
              </a:bodyPr>
              <a:lstStyle/>
              <a:p>
                <a:r>
                  <a:rPr lang="en-US" dirty="0">
                    <a:solidFill>
                      <a:srgbClr val="FF0000"/>
                    </a:solidFill>
                  </a:rPr>
                  <a:t>Evidence: </a:t>
                </a: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𝑈</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𝑡</m:t>
                    </m:r>
                  </m:oMath>
                </a14:m>
                <a:r>
                  <a:rPr lang="en-US" dirty="0">
                    <a:solidFill>
                      <a:srgbClr val="FF0000"/>
                    </a:solidFill>
                  </a:rPr>
                  <a:t>, </a:t>
                </a: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𝑈</m:t>
                        </m:r>
                      </m:e>
                      <m:sub>
                        <m:r>
                          <a:rPr lang="en-US" b="0" i="1" smtClean="0">
                            <a:solidFill>
                              <a:srgbClr val="FF0000"/>
                            </a:solidFill>
                            <a:latin typeface="Cambria Math" panose="02040503050406030204" pitchFamily="18" charset="0"/>
                          </a:rPr>
                          <m:t>2</m:t>
                        </m:r>
                      </m:sub>
                    </m:sSub>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𝑡</m:t>
                    </m:r>
                  </m:oMath>
                </a14:m>
                <a:endParaRPr lang="en-US" dirty="0">
                  <a:solidFill>
                    <a:srgbClr val="FF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617442" y="3957062"/>
                <a:ext cx="2523319" cy="369332"/>
              </a:xfrm>
              <a:prstGeom prst="rect">
                <a:avLst/>
              </a:prstGeom>
              <a:blipFill rotWithShape="0">
                <a:blip r:embed="rId5"/>
                <a:stretch>
                  <a:fillRect l="-1932"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7168587" y="4251309"/>
                <a:ext cx="1759392" cy="5524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0" smtClean="0">
                          <a:solidFill>
                            <a:srgbClr val="FF0000"/>
                          </a:solidFill>
                          <a:latin typeface="Cambria Math" panose="02040503050406030204" pitchFamily="18" charset="0"/>
                        </a:rPr>
                        <m:t>𝐓</m:t>
                      </m:r>
                      <m:r>
                        <a:rPr lang="en-US" b="0" i="1" smtClean="0">
                          <a:solidFill>
                            <a:srgbClr val="FF0000"/>
                          </a:solidFill>
                          <a:latin typeface="Cambria Math" panose="02040503050406030204" pitchFamily="18" charset="0"/>
                        </a:rPr>
                        <m:t>=</m:t>
                      </m:r>
                      <m:d>
                        <m:dPr>
                          <m:ctrlPr>
                            <a:rPr lang="en-US" b="0" i="1" smtClean="0">
                              <a:solidFill>
                                <a:srgbClr val="FF0000"/>
                              </a:solidFill>
                              <a:latin typeface="Cambria Math" panose="02040503050406030204" pitchFamily="18" charset="0"/>
                            </a:rPr>
                          </m:ctrlPr>
                        </m:dPr>
                        <m:e>
                          <m:m>
                            <m:mPr>
                              <m:mcs>
                                <m:mc>
                                  <m:mcPr>
                                    <m:count m:val="2"/>
                                    <m:mcJc m:val="center"/>
                                  </m:mcPr>
                                </m:mc>
                              </m:mcs>
                              <m:ctrlPr>
                                <a:rPr lang="en-US" b="0" i="1" smtClean="0">
                                  <a:solidFill>
                                    <a:srgbClr val="FF0000"/>
                                  </a:solidFill>
                                  <a:latin typeface="Cambria Math" panose="02040503050406030204" pitchFamily="18" charset="0"/>
                                </a:rPr>
                              </m:ctrlPr>
                            </m:mPr>
                            <m:mr>
                              <m:e>
                                <m:r>
                                  <m:rPr>
                                    <m:brk m:alnAt="7"/>
                                  </m:rPr>
                                  <a:rPr lang="en-US" b="0" i="1" smtClean="0">
                                    <a:solidFill>
                                      <a:srgbClr val="FF0000"/>
                                    </a:solidFill>
                                    <a:latin typeface="Cambria Math" panose="02040503050406030204" pitchFamily="18" charset="0"/>
                                  </a:rPr>
                                  <m:t>0</m:t>
                                </m:r>
                                <m:r>
                                  <a:rPr lang="en-US" b="0" i="1" smtClean="0">
                                    <a:solidFill>
                                      <a:srgbClr val="FF0000"/>
                                    </a:solidFill>
                                    <a:latin typeface="Cambria Math" panose="02040503050406030204" pitchFamily="18" charset="0"/>
                                  </a:rPr>
                                  <m:t>.7</m:t>
                                </m:r>
                              </m:e>
                              <m:e>
                                <m:r>
                                  <a:rPr lang="en-US" b="0" i="1" smtClean="0">
                                    <a:solidFill>
                                      <a:srgbClr val="FF0000"/>
                                    </a:solidFill>
                                    <a:latin typeface="Cambria Math" panose="02040503050406030204" pitchFamily="18" charset="0"/>
                                  </a:rPr>
                                  <m:t>0.3</m:t>
                                </m:r>
                              </m:e>
                            </m:mr>
                            <m:mr>
                              <m:e>
                                <m:r>
                                  <a:rPr lang="en-US" b="0" i="1" smtClean="0">
                                    <a:solidFill>
                                      <a:srgbClr val="FF0000"/>
                                    </a:solidFill>
                                    <a:latin typeface="Cambria Math" panose="02040503050406030204" pitchFamily="18" charset="0"/>
                                  </a:rPr>
                                  <m:t>0.3</m:t>
                                </m:r>
                              </m:e>
                              <m:e>
                                <m:r>
                                  <a:rPr lang="en-US" b="0" i="1" smtClean="0">
                                    <a:solidFill>
                                      <a:srgbClr val="FF0000"/>
                                    </a:solidFill>
                                    <a:latin typeface="Cambria Math" panose="02040503050406030204" pitchFamily="18" charset="0"/>
                                  </a:rPr>
                                  <m:t>0.7</m:t>
                                </m:r>
                              </m:e>
                            </m:mr>
                          </m:m>
                        </m:e>
                      </m:d>
                    </m:oMath>
                  </m:oMathPara>
                </a14:m>
                <a:endParaRPr lang="en-US" dirty="0">
                  <a:solidFill>
                    <a:srgbClr val="FF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168587" y="4251309"/>
                <a:ext cx="1759392" cy="552459"/>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643868" y="5171600"/>
                <a:ext cx="2448876" cy="5542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1">
                              <a:solidFill>
                                <a:srgbClr val="FF0000"/>
                              </a:solidFill>
                              <a:latin typeface="Cambria Math" panose="02040503050406030204" pitchFamily="18" charset="0"/>
                            </a:rPr>
                            <m:t>𝐎</m:t>
                          </m:r>
                        </m:e>
                        <m:sub>
                          <m:r>
                            <a:rPr lang="en-US" i="1">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b="1">
                              <a:solidFill>
                                <a:srgbClr val="FF0000"/>
                              </a:solidFill>
                              <a:latin typeface="Cambria Math" panose="02040503050406030204" pitchFamily="18" charset="0"/>
                            </a:rPr>
                            <m:t>𝐎</m:t>
                          </m:r>
                        </m:e>
                        <m:sub>
                          <m:r>
                            <a:rPr lang="en-US" b="0" i="1" smtClean="0">
                              <a:solidFill>
                                <a:srgbClr val="FF0000"/>
                              </a:solidFill>
                              <a:latin typeface="Cambria Math" panose="02040503050406030204" pitchFamily="18" charset="0"/>
                            </a:rPr>
                            <m:t>2</m:t>
                          </m:r>
                        </m:sub>
                      </m:sSub>
                      <m:r>
                        <a:rPr lang="en-US" i="1">
                          <a:solidFill>
                            <a:srgbClr val="FF0000"/>
                          </a:solidFill>
                          <a:latin typeface="Cambria Math" panose="02040503050406030204" pitchFamily="18" charset="0"/>
                        </a:rPr>
                        <m:t>=</m:t>
                      </m:r>
                      <m:d>
                        <m:dPr>
                          <m:ctrlPr>
                            <a:rPr lang="en-US" i="1">
                              <a:solidFill>
                                <a:srgbClr val="FF0000"/>
                              </a:solidFill>
                              <a:latin typeface="Cambria Math" panose="02040503050406030204" pitchFamily="18" charset="0"/>
                            </a:rPr>
                          </m:ctrlPr>
                        </m:dPr>
                        <m:e>
                          <m:m>
                            <m:mPr>
                              <m:mcs>
                                <m:mc>
                                  <m:mcPr>
                                    <m:count m:val="2"/>
                                    <m:mcJc m:val="center"/>
                                  </m:mcPr>
                                </m:mc>
                              </m:mcs>
                              <m:ctrlPr>
                                <a:rPr lang="en-US" i="1">
                                  <a:solidFill>
                                    <a:srgbClr val="FF0000"/>
                                  </a:solidFill>
                                  <a:latin typeface="Cambria Math" panose="02040503050406030204" pitchFamily="18" charset="0"/>
                                </a:rPr>
                              </m:ctrlPr>
                            </m:mPr>
                            <m:mr>
                              <m:e>
                                <m:r>
                                  <m:rPr>
                                    <m:brk m:alnAt="7"/>
                                  </m:rPr>
                                  <a:rPr lang="en-US" i="1">
                                    <a:solidFill>
                                      <a:srgbClr val="FF0000"/>
                                    </a:solidFill>
                                    <a:latin typeface="Cambria Math" panose="02040503050406030204" pitchFamily="18" charset="0"/>
                                  </a:rPr>
                                  <m:t>0</m:t>
                                </m:r>
                                <m:r>
                                  <a:rPr lang="en-US" i="1">
                                    <a:solidFill>
                                      <a:srgbClr val="FF0000"/>
                                    </a:solidFill>
                                    <a:latin typeface="Cambria Math" panose="02040503050406030204" pitchFamily="18" charset="0"/>
                                  </a:rPr>
                                  <m:t>.9</m:t>
                                </m:r>
                              </m:e>
                              <m:e>
                                <m:r>
                                  <a:rPr lang="en-US" i="1">
                                    <a:solidFill>
                                      <a:srgbClr val="FF0000"/>
                                    </a:solidFill>
                                    <a:latin typeface="Cambria Math" panose="02040503050406030204" pitchFamily="18" charset="0"/>
                                  </a:rPr>
                                  <m:t>0</m:t>
                                </m:r>
                              </m:e>
                            </m:mr>
                            <m:mr>
                              <m:e>
                                <m:r>
                                  <a:rPr lang="en-US" i="1">
                                    <a:solidFill>
                                      <a:srgbClr val="FF0000"/>
                                    </a:solidFill>
                                    <a:latin typeface="Cambria Math" panose="02040503050406030204" pitchFamily="18" charset="0"/>
                                  </a:rPr>
                                  <m:t>0</m:t>
                                </m:r>
                              </m:e>
                              <m:e>
                                <m:r>
                                  <a:rPr lang="en-US" i="1">
                                    <a:solidFill>
                                      <a:srgbClr val="FF0000"/>
                                    </a:solidFill>
                                    <a:latin typeface="Cambria Math" panose="02040503050406030204" pitchFamily="18" charset="0"/>
                                  </a:rPr>
                                  <m:t>0.2</m:t>
                                </m:r>
                              </m:e>
                            </m:mr>
                          </m:m>
                        </m:e>
                      </m:d>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6643868" y="5171600"/>
                <a:ext cx="2448876" cy="554254"/>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713727" y="1175579"/>
                <a:ext cx="2309157" cy="374270"/>
              </a:xfrm>
              <a:prstGeom prst="rect">
                <a:avLst/>
              </a:prstGeom>
              <a:ln>
                <a:solidFill>
                  <a:srgbClr val="90000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1">
                              <a:solidFill>
                                <a:srgbClr val="FF0000"/>
                              </a:solidFill>
                              <a:latin typeface="Cambria Math" panose="02040503050406030204" pitchFamily="18" charset="0"/>
                            </a:rPr>
                            <m:t>𝐟</m:t>
                          </m:r>
                        </m:e>
                        <m:sub>
                          <m:r>
                            <a:rPr lang="en-US" i="1">
                              <a:solidFill>
                                <a:srgbClr val="FF0000"/>
                              </a:solidFill>
                              <a:latin typeface="Cambria Math" panose="02040503050406030204" pitchFamily="18" charset="0"/>
                            </a:rPr>
                            <m:t>1:</m:t>
                          </m:r>
                          <m:r>
                            <a:rPr lang="en-US" i="1">
                              <a:solidFill>
                                <a:srgbClr val="FF0000"/>
                              </a:solidFill>
                              <a:latin typeface="Cambria Math" panose="02040503050406030204" pitchFamily="18" charset="0"/>
                            </a:rPr>
                            <m:t>𝑡</m:t>
                          </m:r>
                          <m:r>
                            <a:rPr lang="en-US" i="1">
                              <a:solidFill>
                                <a:srgbClr val="FF0000"/>
                              </a:solidFill>
                              <a:latin typeface="Cambria Math" panose="02040503050406030204" pitchFamily="18" charset="0"/>
                            </a:rPr>
                            <m:t>+1</m:t>
                          </m:r>
                        </m:sub>
                      </m:sSub>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𝛼</m:t>
                      </m:r>
                      <m:sSub>
                        <m:sSubPr>
                          <m:ctrlPr>
                            <a:rPr lang="en-US" i="1">
                              <a:solidFill>
                                <a:srgbClr val="FF0000"/>
                              </a:solidFill>
                              <a:latin typeface="Cambria Math" panose="02040503050406030204" pitchFamily="18" charset="0"/>
                            </a:rPr>
                          </m:ctrlPr>
                        </m:sSubPr>
                        <m:e>
                          <m:r>
                            <a:rPr lang="en-US" b="1">
                              <a:solidFill>
                                <a:srgbClr val="FF0000"/>
                              </a:solidFill>
                              <a:latin typeface="Cambria Math" panose="02040503050406030204" pitchFamily="18" charset="0"/>
                            </a:rPr>
                            <m:t>𝐎</m:t>
                          </m:r>
                        </m:e>
                        <m:sub>
                          <m:r>
                            <a:rPr lang="en-US" i="1">
                              <a:solidFill>
                                <a:srgbClr val="FF0000"/>
                              </a:solidFill>
                              <a:latin typeface="Cambria Math" panose="02040503050406030204" pitchFamily="18" charset="0"/>
                            </a:rPr>
                            <m:t>𝑡</m:t>
                          </m:r>
                          <m:r>
                            <a:rPr lang="en-US" i="1">
                              <a:solidFill>
                                <a:srgbClr val="FF0000"/>
                              </a:solidFill>
                              <a:latin typeface="Cambria Math" panose="02040503050406030204" pitchFamily="18" charset="0"/>
                            </a:rPr>
                            <m:t>+1</m:t>
                          </m:r>
                        </m:sub>
                      </m:sSub>
                      <m:sSup>
                        <m:sSupPr>
                          <m:ctrlPr>
                            <a:rPr lang="en-US" i="1">
                              <a:solidFill>
                                <a:srgbClr val="FF0000"/>
                              </a:solidFill>
                              <a:latin typeface="Cambria Math" panose="02040503050406030204" pitchFamily="18" charset="0"/>
                            </a:rPr>
                          </m:ctrlPr>
                        </m:sSupPr>
                        <m:e>
                          <m:r>
                            <a:rPr lang="en-US" b="1">
                              <a:solidFill>
                                <a:srgbClr val="FF0000"/>
                              </a:solidFill>
                              <a:latin typeface="Cambria Math" panose="02040503050406030204" pitchFamily="18" charset="0"/>
                            </a:rPr>
                            <m:t>𝐓</m:t>
                          </m:r>
                        </m:e>
                        <m:sup>
                          <m:r>
                            <m:rPr>
                              <m:sty m:val="p"/>
                            </m:rPr>
                            <a:rPr lang="en-US">
                              <a:solidFill>
                                <a:srgbClr val="FF0000"/>
                              </a:solidFill>
                              <a:latin typeface="Cambria Math" panose="02040503050406030204" pitchFamily="18" charset="0"/>
                            </a:rPr>
                            <m:t>T</m:t>
                          </m:r>
                        </m:sup>
                      </m:sSup>
                      <m:sSub>
                        <m:sSubPr>
                          <m:ctrlPr>
                            <a:rPr lang="en-US" i="1">
                              <a:solidFill>
                                <a:srgbClr val="FF0000"/>
                              </a:solidFill>
                              <a:latin typeface="Cambria Math" panose="02040503050406030204" pitchFamily="18" charset="0"/>
                            </a:rPr>
                          </m:ctrlPr>
                        </m:sSubPr>
                        <m:e>
                          <m:r>
                            <a:rPr lang="en-US" b="1">
                              <a:solidFill>
                                <a:srgbClr val="FF0000"/>
                              </a:solidFill>
                              <a:latin typeface="Cambria Math" panose="02040503050406030204" pitchFamily="18" charset="0"/>
                            </a:rPr>
                            <m:t>𝐟</m:t>
                          </m:r>
                        </m:e>
                        <m:sub>
                          <m:r>
                            <a:rPr lang="en-US" i="1">
                              <a:solidFill>
                                <a:srgbClr val="FF0000"/>
                              </a:solidFill>
                              <a:latin typeface="Cambria Math" panose="02040503050406030204" pitchFamily="18" charset="0"/>
                            </a:rPr>
                            <m:t>1:</m:t>
                          </m:r>
                          <m:r>
                            <a:rPr lang="en-US" i="1">
                              <a:solidFill>
                                <a:srgbClr val="FF0000"/>
                              </a:solidFill>
                              <a:latin typeface="Cambria Math" panose="02040503050406030204" pitchFamily="18" charset="0"/>
                            </a:rPr>
                            <m:t>𝑡</m:t>
                          </m:r>
                        </m:sub>
                      </m:sSub>
                    </m:oMath>
                  </m:oMathPara>
                </a14:m>
                <a:endParaRPr lang="en-US" dirty="0">
                  <a:solidFill>
                    <a:srgbClr val="FF0000"/>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6713727" y="1175579"/>
                <a:ext cx="2309157" cy="374270"/>
              </a:xfrm>
              <a:prstGeom prst="rect">
                <a:avLst/>
              </a:prstGeom>
              <a:blipFill rotWithShape="0">
                <a:blip r:embed="rId8"/>
                <a:stretch>
                  <a:fillRect/>
                </a:stretch>
              </a:blipFill>
              <a:ln>
                <a:solidFill>
                  <a:srgbClr val="900000"/>
                </a:solidFill>
              </a:ln>
            </p:spPr>
            <p:txBody>
              <a:bodyPr/>
              <a:lstStyle/>
              <a:p>
                <a:r>
                  <a:rPr lang="en-US">
                    <a:noFill/>
                  </a:rPr>
                  <a:t> </a:t>
                </a:r>
              </a:p>
            </p:txBody>
          </p:sp>
        </mc:Fallback>
      </mc:AlternateContent>
    </p:spTree>
    <p:extLst>
      <p:ext uri="{BB962C8B-B14F-4D97-AF65-F5344CB8AC3E}">
        <p14:creationId xmlns:p14="http://schemas.microsoft.com/office/powerpoint/2010/main" val="711200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Umbrella</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219200"/>
                <a:ext cx="8229600" cy="2399818"/>
              </a:xfrm>
            </p:spPr>
            <p:txBody>
              <a:bodyPr>
                <a:normAutofit fontScale="92500"/>
              </a:bodyPr>
              <a:lstStyle/>
              <a:p>
                <a14:m>
                  <m:oMath xmlns:m="http://schemas.openxmlformats.org/officeDocument/2006/math">
                    <m:r>
                      <a:rPr lang="en-US" b="1" i="0" smtClean="0">
                        <a:latin typeface="Cambria Math" panose="02040503050406030204" pitchFamily="18" charset="0"/>
                      </a:rPr>
                      <m:t>𝐏</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0</m:t>
                            </m:r>
                          </m:sub>
                        </m:sSub>
                      </m:e>
                    </m:d>
                    <m:r>
                      <a:rPr lang="en-US" b="0" i="1" smtClean="0">
                        <a:latin typeface="Cambria Math" panose="02040503050406030204" pitchFamily="18" charset="0"/>
                      </a:rPr>
                      <m:t>=〈0.5,0.5〉</m:t>
                    </m:r>
                  </m:oMath>
                </a14:m>
                <a:r>
                  <a:rPr lang="en-US" dirty="0"/>
                  <a:t>,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1:0</m:t>
                        </m:r>
                      </m:sub>
                    </m:sSub>
                    <m:r>
                      <a:rPr lang="en-US" i="1">
                        <a:latin typeface="Cambria Math" panose="02040503050406030204" pitchFamily="18" charset="0"/>
                      </a:rPr>
                      <m:t>=〈0.5,0.5〉</m:t>
                    </m:r>
                  </m:oMath>
                </a14:m>
                <a:endParaRPr lang="en-US" dirty="0"/>
              </a:p>
              <a:p>
                <a:r>
                  <a:rPr lang="en-US" dirty="0"/>
                  <a:t>Given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𝑡𝑟𝑢𝑒</m:t>
                    </m:r>
                  </m:oMath>
                </a14:m>
                <a:r>
                  <a:rPr lang="en-US" dirty="0"/>
                  <a:t>,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i="1">
                        <a:latin typeface="Cambria Math" panose="02040503050406030204" pitchFamily="18" charset="0"/>
                      </a:rPr>
                      <m:t>𝛼</m:t>
                    </m:r>
                    <m:sSub>
                      <m:sSubPr>
                        <m:ctrlPr>
                          <a:rPr lang="en-US" i="1">
                            <a:latin typeface="Cambria Math" panose="02040503050406030204" pitchFamily="18" charset="0"/>
                          </a:rPr>
                        </m:ctrlPr>
                      </m:sSubPr>
                      <m:e>
                        <m:r>
                          <a:rPr lang="en-US" b="1">
                            <a:latin typeface="Cambria Math" panose="02040503050406030204" pitchFamily="18" charset="0"/>
                          </a:rPr>
                          <m:t>𝐎</m:t>
                        </m:r>
                      </m:e>
                      <m:sub>
                        <m:r>
                          <a:rPr lang="en-US" b="0" i="1" smtClean="0">
                            <a:latin typeface="Cambria Math" panose="02040503050406030204" pitchFamily="18" charset="0"/>
                          </a:rPr>
                          <m:t>1</m:t>
                        </m:r>
                      </m:sub>
                    </m:sSub>
                    <m:sSup>
                      <m:sSupPr>
                        <m:ctrlPr>
                          <a:rPr lang="en-US" i="1">
                            <a:latin typeface="Cambria Math" panose="02040503050406030204" pitchFamily="18" charset="0"/>
                          </a:rPr>
                        </m:ctrlPr>
                      </m:sSupPr>
                      <m:e>
                        <m:r>
                          <a:rPr lang="en-US" b="1">
                            <a:latin typeface="Cambria Math" panose="02040503050406030204" pitchFamily="18" charset="0"/>
                          </a:rPr>
                          <m:t>𝐓</m:t>
                        </m:r>
                      </m:e>
                      <m:sup>
                        <m:r>
                          <m:rPr>
                            <m:sty m:val="p"/>
                          </m:rPr>
                          <a:rPr lang="en-US">
                            <a:latin typeface="Cambria Math" panose="02040503050406030204" pitchFamily="18" charset="0"/>
                          </a:rPr>
                          <m:t>T</m:t>
                        </m:r>
                      </m:sup>
                    </m:sSup>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b="0" i="1" smtClean="0">
                            <a:latin typeface="Cambria Math" panose="02040503050406030204" pitchFamily="18" charset="0"/>
                          </a:rPr>
                          <m:t>0</m:t>
                        </m:r>
                      </m:sub>
                    </m:sSub>
                    <m:r>
                      <a:rPr lang="en-US" b="0" i="1" smtClean="0">
                        <a:latin typeface="Cambria Math" panose="02040503050406030204" pitchFamily="18" charset="0"/>
                      </a:rPr>
                      <m:t>=</m:t>
                    </m:r>
                    <m:r>
                      <a:rPr lang="en-US" i="1">
                        <a:latin typeface="Cambria Math" panose="02040503050406030204" pitchFamily="18" charset="0"/>
                      </a:rPr>
                      <m:t>𝛼</m:t>
                    </m:r>
                    <m:sSub>
                      <m:sSubPr>
                        <m:ctrlPr>
                          <a:rPr lang="en-US" i="1">
                            <a:latin typeface="Cambria Math" panose="02040503050406030204" pitchFamily="18" charset="0"/>
                          </a:rPr>
                        </m:ctrlPr>
                      </m:sSubPr>
                      <m:e>
                        <m:r>
                          <a:rPr lang="en-US" b="1">
                            <a:latin typeface="Cambria Math" panose="02040503050406030204" pitchFamily="18" charset="0"/>
                          </a:rPr>
                          <m:t>𝐎</m:t>
                        </m:r>
                      </m:e>
                      <m:sub>
                        <m:r>
                          <a:rPr lang="en-US" i="1">
                            <a:latin typeface="Cambria Math" panose="02040503050406030204" pitchFamily="18" charset="0"/>
                          </a:rPr>
                          <m:t>1</m:t>
                        </m:r>
                      </m:sub>
                    </m:sSub>
                    <m:d>
                      <m:dPr>
                        <m:begChr m:val="〈"/>
                        <m:endChr m:val="〉"/>
                        <m:ctrlPr>
                          <a:rPr lang="en-US" i="1">
                            <a:latin typeface="Cambria Math" panose="02040503050406030204" pitchFamily="18" charset="0"/>
                          </a:rPr>
                        </m:ctrlPr>
                      </m:dPr>
                      <m:e>
                        <m:r>
                          <a:rPr lang="en-US" i="1">
                            <a:latin typeface="Cambria Math" panose="02040503050406030204" pitchFamily="18" charset="0"/>
                          </a:rPr>
                          <m:t>0.5,0.5</m:t>
                        </m:r>
                      </m:e>
                    </m:d>
                    <m:r>
                      <a:rPr lang="en-US" b="0" i="1" smtClean="0">
                        <a:latin typeface="Cambria Math" panose="02040503050406030204" pitchFamily="18" charset="0"/>
                      </a:rPr>
                      <m:t>=</m:t>
                    </m:r>
                    <m:r>
                      <a:rPr lang="en-US" i="1">
                        <a:latin typeface="Cambria Math" panose="02040503050406030204" pitchFamily="18" charset="0"/>
                      </a:rPr>
                      <m:t>𝛼</m:t>
                    </m:r>
                    <m:d>
                      <m:dPr>
                        <m:begChr m:val="〈"/>
                        <m:endChr m:val="〉"/>
                        <m:ctrlPr>
                          <a:rPr lang="en-US" i="1">
                            <a:latin typeface="Cambria Math" panose="02040503050406030204" pitchFamily="18" charset="0"/>
                          </a:rPr>
                        </m:ctrlPr>
                      </m:dPr>
                      <m:e>
                        <m:r>
                          <a:rPr lang="en-US" i="1">
                            <a:latin typeface="Cambria Math" panose="02040503050406030204" pitchFamily="18" charset="0"/>
                          </a:rPr>
                          <m:t>0.</m:t>
                        </m:r>
                        <m:r>
                          <a:rPr lang="en-US" b="0" i="1" smtClean="0">
                            <a:latin typeface="Cambria Math" panose="02040503050406030204" pitchFamily="18" charset="0"/>
                          </a:rPr>
                          <m:t>4</m:t>
                        </m:r>
                        <m:r>
                          <a:rPr lang="en-US" i="1">
                            <a:latin typeface="Cambria Math" panose="02040503050406030204" pitchFamily="18" charset="0"/>
                          </a:rPr>
                          <m:t>5,0.</m:t>
                        </m:r>
                        <m:r>
                          <a:rPr lang="en-US" b="0" i="1" smtClean="0">
                            <a:latin typeface="Cambria Math" panose="02040503050406030204" pitchFamily="18" charset="0"/>
                          </a:rPr>
                          <m:t>1</m:t>
                        </m:r>
                      </m:e>
                    </m:d>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0.</m:t>
                        </m:r>
                        <m:r>
                          <a:rPr lang="en-US" b="0" i="1" smtClean="0">
                            <a:latin typeface="Cambria Math" panose="02040503050406030204" pitchFamily="18" charset="0"/>
                          </a:rPr>
                          <m:t>818</m:t>
                        </m:r>
                        <m:r>
                          <a:rPr lang="en-US" i="1">
                            <a:latin typeface="Cambria Math" panose="02040503050406030204" pitchFamily="18" charset="0"/>
                          </a:rPr>
                          <m:t>,0.1</m:t>
                        </m:r>
                        <m:r>
                          <a:rPr lang="en-US" b="0" i="1" smtClean="0">
                            <a:latin typeface="Cambria Math" panose="02040503050406030204" pitchFamily="18" charset="0"/>
                          </a:rPr>
                          <m:t>82</m:t>
                        </m:r>
                      </m:e>
                    </m:d>
                  </m:oMath>
                </a14:m>
                <a:endParaRPr lang="en-US" dirty="0"/>
              </a:p>
              <a:p>
                <a:r>
                  <a:rPr lang="en-US" dirty="0"/>
                  <a:t>Given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𝑈</m:t>
                        </m:r>
                      </m:e>
                      <m:sub>
                        <m:r>
                          <a:rPr lang="en-US" b="0" i="1" smtClean="0">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rPr>
                      <m:t>𝑡𝑟𝑢𝑒</m:t>
                    </m:r>
                  </m:oMath>
                </a14:m>
                <a:r>
                  <a:rPr lang="en-US" dirty="0"/>
                  <a:t>,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b="0" i="1" smtClean="0">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rPr>
                      <m:t>𝛼</m:t>
                    </m:r>
                    <m:sSub>
                      <m:sSubPr>
                        <m:ctrlPr>
                          <a:rPr lang="en-US" i="1">
                            <a:latin typeface="Cambria Math" panose="02040503050406030204" pitchFamily="18" charset="0"/>
                          </a:rPr>
                        </m:ctrlPr>
                      </m:sSubPr>
                      <m:e>
                        <m:r>
                          <a:rPr lang="en-US" b="1">
                            <a:latin typeface="Cambria Math" panose="02040503050406030204" pitchFamily="18" charset="0"/>
                          </a:rPr>
                          <m:t>𝐎</m:t>
                        </m:r>
                      </m:e>
                      <m:sub>
                        <m:r>
                          <a:rPr lang="en-US" b="0" i="1" smtClean="0">
                            <a:latin typeface="Cambria Math" panose="02040503050406030204" pitchFamily="18" charset="0"/>
                          </a:rPr>
                          <m:t>2</m:t>
                        </m:r>
                      </m:sub>
                    </m:sSub>
                    <m:sSup>
                      <m:sSupPr>
                        <m:ctrlPr>
                          <a:rPr lang="en-US" i="1">
                            <a:latin typeface="Cambria Math" panose="02040503050406030204" pitchFamily="18" charset="0"/>
                          </a:rPr>
                        </m:ctrlPr>
                      </m:sSupPr>
                      <m:e>
                        <m:r>
                          <a:rPr lang="en-US" b="1">
                            <a:latin typeface="Cambria Math" panose="02040503050406030204" pitchFamily="18" charset="0"/>
                          </a:rPr>
                          <m:t>𝐓</m:t>
                        </m:r>
                      </m:e>
                      <m:sup>
                        <m:r>
                          <m:rPr>
                            <m:sty m:val="p"/>
                          </m:rPr>
                          <a:rPr lang="en-US">
                            <a:latin typeface="Cambria Math" panose="02040503050406030204" pitchFamily="18" charset="0"/>
                          </a:rPr>
                          <m:t>T</m:t>
                        </m:r>
                      </m:sup>
                    </m:sSup>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b="0" i="1" smtClean="0">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𝛼</m:t>
                    </m:r>
                    <m:sSub>
                      <m:sSubPr>
                        <m:ctrlPr>
                          <a:rPr lang="en-US" i="1">
                            <a:latin typeface="Cambria Math" panose="02040503050406030204" pitchFamily="18" charset="0"/>
                          </a:rPr>
                        </m:ctrlPr>
                      </m:sSubPr>
                      <m:e>
                        <m:r>
                          <a:rPr lang="en-US" b="1">
                            <a:latin typeface="Cambria Math" panose="02040503050406030204" pitchFamily="18" charset="0"/>
                          </a:rPr>
                          <m:t>𝐎</m:t>
                        </m:r>
                      </m:e>
                      <m:sub>
                        <m:r>
                          <a:rPr lang="en-US" b="0" i="1" smtClean="0">
                            <a:latin typeface="Cambria Math" panose="02040503050406030204" pitchFamily="18" charset="0"/>
                          </a:rPr>
                          <m:t>2</m:t>
                        </m:r>
                      </m:sub>
                    </m:sSub>
                    <m:d>
                      <m:dPr>
                        <m:begChr m:val="〈"/>
                        <m:endChr m:val="〉"/>
                        <m:ctrlPr>
                          <a:rPr lang="en-US" i="1">
                            <a:latin typeface="Cambria Math" panose="02040503050406030204" pitchFamily="18" charset="0"/>
                          </a:rPr>
                        </m:ctrlPr>
                      </m:dPr>
                      <m:e>
                        <m:r>
                          <a:rPr lang="en-US" b="0" i="1" smtClean="0">
                            <a:latin typeface="Cambria Math" panose="02040503050406030204" pitchFamily="18" charset="0"/>
                          </a:rPr>
                          <m:t>0.627</m:t>
                        </m:r>
                        <m:r>
                          <a:rPr lang="en-US" i="1">
                            <a:latin typeface="Cambria Math" panose="02040503050406030204" pitchFamily="18" charset="0"/>
                          </a:rPr>
                          <m:t>,0.</m:t>
                        </m:r>
                        <m:r>
                          <a:rPr lang="en-US" b="0" i="1" smtClean="0">
                            <a:latin typeface="Cambria Math" panose="02040503050406030204" pitchFamily="18" charset="0"/>
                          </a:rPr>
                          <m:t>373</m:t>
                        </m:r>
                      </m:e>
                    </m:d>
                    <m:r>
                      <a:rPr lang="en-US" i="1">
                        <a:latin typeface="Cambria Math" panose="02040503050406030204" pitchFamily="18" charset="0"/>
                      </a:rPr>
                      <m:t>=</m:t>
                    </m:r>
                    <m:r>
                      <a:rPr lang="en-US" i="1">
                        <a:latin typeface="Cambria Math" panose="02040503050406030204" pitchFamily="18" charset="0"/>
                      </a:rPr>
                      <m:t>𝛼</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0.565</m:t>
                        </m:r>
                        <m:r>
                          <a:rPr lang="en-US" i="1">
                            <a:latin typeface="Cambria Math" panose="02040503050406030204" pitchFamily="18" charset="0"/>
                          </a:rPr>
                          <m:t>,0.</m:t>
                        </m:r>
                        <m:r>
                          <a:rPr lang="en-US" b="0" i="1" smtClean="0">
                            <a:latin typeface="Cambria Math" panose="02040503050406030204" pitchFamily="18" charset="0"/>
                          </a:rPr>
                          <m:t>075</m:t>
                        </m:r>
                      </m:e>
                    </m:d>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0.</m:t>
                        </m:r>
                        <m:r>
                          <a:rPr lang="en-US" b="0" i="1" smtClean="0">
                            <a:latin typeface="Cambria Math" panose="02040503050406030204" pitchFamily="18" charset="0"/>
                          </a:rPr>
                          <m:t>883</m:t>
                        </m:r>
                        <m:r>
                          <a:rPr lang="en-US" i="1">
                            <a:latin typeface="Cambria Math" panose="02040503050406030204" pitchFamily="18" charset="0"/>
                          </a:rPr>
                          <m:t>,0.</m:t>
                        </m:r>
                        <m:r>
                          <a:rPr lang="en-US" b="0" i="1" smtClean="0">
                            <a:latin typeface="Cambria Math" panose="02040503050406030204" pitchFamily="18" charset="0"/>
                          </a:rPr>
                          <m:t>117</m:t>
                        </m:r>
                      </m:e>
                    </m:d>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219200"/>
                <a:ext cx="8229600" cy="2399818"/>
              </a:xfrm>
              <a:blipFill rotWithShape="0">
                <a:blip r:embed="rId2"/>
                <a:stretch>
                  <a:fillRect t="-228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23</a:t>
            </a:fld>
            <a:endParaRPr lang="en-US" dirty="0"/>
          </a:p>
        </p:txBody>
      </p:sp>
      <p:pic>
        <p:nvPicPr>
          <p:cNvPr id="7" name="Picture 6"/>
          <p:cNvPicPr>
            <a:picLocks noChangeAspect="1"/>
          </p:cNvPicPr>
          <p:nvPr/>
        </p:nvPicPr>
        <p:blipFill>
          <a:blip r:embed="rId3"/>
          <a:stretch>
            <a:fillRect/>
          </a:stretch>
        </p:blipFill>
        <p:spPr>
          <a:xfrm>
            <a:off x="1957145" y="3926939"/>
            <a:ext cx="5095454" cy="2334645"/>
          </a:xfrm>
          <a:prstGeom prst="rect">
            <a:avLst/>
          </a:prstGeom>
        </p:spPr>
      </p:pic>
      <mc:AlternateContent xmlns:mc="http://schemas.openxmlformats.org/markup-compatibility/2006" xmlns:a14="http://schemas.microsoft.com/office/drawing/2010/main">
        <mc:Choice Requires="a14">
          <p:graphicFrame>
            <p:nvGraphicFramePr>
              <p:cNvPr id="8" name="Table 7"/>
              <p:cNvGraphicFramePr>
                <a:graphicFrameLocks noGrp="1"/>
              </p:cNvGraphicFramePr>
              <p:nvPr/>
            </p:nvGraphicFramePr>
            <p:xfrm>
              <a:off x="555582" y="5162630"/>
              <a:ext cx="1111171" cy="671010"/>
            </p:xfrm>
            <a:graphic>
              <a:graphicData uri="http://schemas.openxmlformats.org/drawingml/2006/table">
                <a:tbl>
                  <a:tblPr firstRow="1" bandRow="1">
                    <a:tableStyleId>{5940675A-B579-460E-94D1-54222C63F5DA}</a:tableStyleId>
                  </a:tblPr>
                  <a:tblGrid>
                    <a:gridCol w="425187">
                      <a:extLst>
                        <a:ext uri="{9D8B030D-6E8A-4147-A177-3AD203B41FA5}">
                          <a16:colId xmlns="" xmlns:a16="http://schemas.microsoft.com/office/drawing/2014/main" val="20000"/>
                        </a:ext>
                      </a:extLst>
                    </a:gridCol>
                    <a:gridCol w="685984">
                      <a:extLst>
                        <a:ext uri="{9D8B030D-6E8A-4147-A177-3AD203B41FA5}">
                          <a16:colId xmlns="" xmlns:a16="http://schemas.microsoft.com/office/drawing/2014/main" val="20001"/>
                        </a:ext>
                      </a:extLst>
                    </a:gridCol>
                  </a:tblGrid>
                  <a:tr h="335505">
                    <a:tc>
                      <a:txBody>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0</m:t>
                                    </m:r>
                                  </m:sub>
                                </m:sSub>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𝑃</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0</m:t>
                                    </m:r>
                                  </m:sub>
                                </m:sSub>
                                <m:r>
                                  <a:rPr lang="en-US" sz="1400" b="0" i="1" smtClean="0">
                                    <a:latin typeface="Cambria Math" panose="02040503050406030204" pitchFamily="18" charset="0"/>
                                  </a:rPr>
                                  <m:t>)</m:t>
                                </m:r>
                              </m:oMath>
                            </m:oMathPara>
                          </a14:m>
                          <a:endParaRPr lang="en-US" sz="1400" dirty="0"/>
                        </a:p>
                      </a:txBody>
                      <a:tcPr/>
                    </a:tc>
                    <a:extLst>
                      <a:ext uri="{0D108BD9-81ED-4DB2-BD59-A6C34878D82A}">
                        <a16:rowId xmlns="" xmlns:a16="http://schemas.microsoft.com/office/drawing/2014/main" val="10000"/>
                      </a:ext>
                    </a:extLst>
                  </a:tr>
                  <a:tr h="335505">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𝑡</m:t>
                                </m:r>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0.5</m:t>
                                </m:r>
                              </m:oMath>
                            </m:oMathPara>
                          </a14:m>
                          <a:endParaRPr lang="en-US" sz="1400" dirty="0"/>
                        </a:p>
                      </a:txBody>
                      <a:tcPr/>
                    </a:tc>
                    <a:extLst>
                      <a:ext uri="{0D108BD9-81ED-4DB2-BD59-A6C34878D82A}">
                        <a16:rowId xmlns="" xmlns:a16="http://schemas.microsoft.com/office/drawing/2014/main" val="10001"/>
                      </a:ext>
                    </a:extLst>
                  </a:tr>
                </a:tbl>
              </a:graphicData>
            </a:graphic>
          </p:graphicFrame>
        </mc:Choice>
        <mc:Fallback xmlns="">
          <p:graphicFrame>
            <p:nvGraphicFramePr>
              <p:cNvPr id="8" name="Table 7"/>
              <p:cNvGraphicFramePr>
                <a:graphicFrameLocks noGrp="1"/>
              </p:cNvGraphicFramePr>
              <p:nvPr/>
            </p:nvGraphicFramePr>
            <p:xfrm>
              <a:off x="555582" y="5162630"/>
              <a:ext cx="1111171" cy="671010"/>
            </p:xfrm>
            <a:graphic>
              <a:graphicData uri="http://schemas.openxmlformats.org/drawingml/2006/table">
                <a:tbl>
                  <a:tblPr firstRow="1" bandRow="1">
                    <a:tableStyleId>{5940675A-B579-460E-94D1-54222C63F5DA}</a:tableStyleId>
                  </a:tblPr>
                  <a:tblGrid>
                    <a:gridCol w="425187"/>
                    <a:gridCol w="685984"/>
                  </a:tblGrid>
                  <a:tr h="335505">
                    <a:tc>
                      <a:txBody>
                        <a:bodyPr/>
                        <a:lstStyle/>
                        <a:p>
                          <a:endParaRPr lang="en-US"/>
                        </a:p>
                      </a:txBody>
                      <a:tcPr>
                        <a:blipFill rotWithShape="0">
                          <a:blip r:embed="rId4"/>
                          <a:stretch>
                            <a:fillRect l="-1429" t="-1786" r="-164286" b="-103571"/>
                          </a:stretch>
                        </a:blipFill>
                      </a:tcPr>
                    </a:tc>
                    <a:tc>
                      <a:txBody>
                        <a:bodyPr/>
                        <a:lstStyle/>
                        <a:p>
                          <a:endParaRPr lang="en-US"/>
                        </a:p>
                      </a:txBody>
                      <a:tcPr>
                        <a:blipFill rotWithShape="0">
                          <a:blip r:embed="rId4"/>
                          <a:stretch>
                            <a:fillRect l="-62832" t="-1786" r="-1770" b="-103571"/>
                          </a:stretch>
                        </a:blipFill>
                      </a:tcPr>
                    </a:tc>
                  </a:tr>
                  <a:tr h="335505">
                    <a:tc>
                      <a:txBody>
                        <a:bodyPr/>
                        <a:lstStyle/>
                        <a:p>
                          <a:endParaRPr lang="en-US"/>
                        </a:p>
                      </a:txBody>
                      <a:tcPr>
                        <a:blipFill rotWithShape="0">
                          <a:blip r:embed="rId4"/>
                          <a:stretch>
                            <a:fillRect l="-1429" t="-103636" r="-164286" b="-5455"/>
                          </a:stretch>
                        </a:blipFill>
                      </a:tcPr>
                    </a:tc>
                    <a:tc>
                      <a:txBody>
                        <a:bodyPr/>
                        <a:lstStyle/>
                        <a:p>
                          <a:endParaRPr lang="en-US"/>
                        </a:p>
                      </a:txBody>
                      <a:tcPr>
                        <a:blipFill rotWithShape="0">
                          <a:blip r:embed="rId4"/>
                          <a:stretch>
                            <a:fillRect l="-62832" t="-103636" r="-1770" b="-5455"/>
                          </a:stretch>
                        </a:blipFill>
                      </a:tcPr>
                    </a:tc>
                  </a:tr>
                </a:tbl>
              </a:graphicData>
            </a:graphic>
          </p:graphicFrame>
        </mc:Fallback>
      </mc:AlternateContent>
      <mc:AlternateContent xmlns:mc="http://schemas.openxmlformats.org/markup-compatibility/2006" xmlns:a14="http://schemas.microsoft.com/office/drawing/2010/main">
        <mc:Choice Requires="a14">
          <p:sp>
            <p:nvSpPr>
              <p:cNvPr id="10" name="TextBox 9"/>
              <p:cNvSpPr txBox="1"/>
              <p:nvPr/>
            </p:nvSpPr>
            <p:spPr>
              <a:xfrm>
                <a:off x="4617442" y="3957062"/>
                <a:ext cx="2523319" cy="369332"/>
              </a:xfrm>
              <a:prstGeom prst="rect">
                <a:avLst/>
              </a:prstGeom>
              <a:noFill/>
            </p:spPr>
            <p:txBody>
              <a:bodyPr wrap="none" rtlCol="0">
                <a:spAutoFit/>
              </a:bodyPr>
              <a:lstStyle/>
              <a:p>
                <a:r>
                  <a:rPr lang="en-US" dirty="0">
                    <a:solidFill>
                      <a:srgbClr val="FF0000"/>
                    </a:solidFill>
                  </a:rPr>
                  <a:t>Evidence: </a:t>
                </a: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𝑈</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𝑡</m:t>
                    </m:r>
                  </m:oMath>
                </a14:m>
                <a:r>
                  <a:rPr lang="en-US" dirty="0">
                    <a:solidFill>
                      <a:srgbClr val="FF0000"/>
                    </a:solidFill>
                  </a:rPr>
                  <a:t>, </a:t>
                </a: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𝑈</m:t>
                        </m:r>
                      </m:e>
                      <m:sub>
                        <m:r>
                          <a:rPr lang="en-US" b="0" i="1" smtClean="0">
                            <a:solidFill>
                              <a:srgbClr val="FF0000"/>
                            </a:solidFill>
                            <a:latin typeface="Cambria Math" panose="02040503050406030204" pitchFamily="18" charset="0"/>
                          </a:rPr>
                          <m:t>2</m:t>
                        </m:r>
                      </m:sub>
                    </m:sSub>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𝑡</m:t>
                    </m:r>
                  </m:oMath>
                </a14:m>
                <a:endParaRPr lang="en-US" dirty="0">
                  <a:solidFill>
                    <a:srgbClr val="FF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617442" y="3957062"/>
                <a:ext cx="2523319" cy="369332"/>
              </a:xfrm>
              <a:prstGeom prst="rect">
                <a:avLst/>
              </a:prstGeom>
              <a:blipFill rotWithShape="0">
                <a:blip r:embed="rId5"/>
                <a:stretch>
                  <a:fillRect l="-1932"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7168587" y="4251309"/>
                <a:ext cx="1759392" cy="5524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0" smtClean="0">
                          <a:solidFill>
                            <a:srgbClr val="FF0000"/>
                          </a:solidFill>
                          <a:latin typeface="Cambria Math" panose="02040503050406030204" pitchFamily="18" charset="0"/>
                        </a:rPr>
                        <m:t>𝐓</m:t>
                      </m:r>
                      <m:r>
                        <a:rPr lang="en-US" b="0" i="1" smtClean="0">
                          <a:solidFill>
                            <a:srgbClr val="FF0000"/>
                          </a:solidFill>
                          <a:latin typeface="Cambria Math" panose="02040503050406030204" pitchFamily="18" charset="0"/>
                        </a:rPr>
                        <m:t>=</m:t>
                      </m:r>
                      <m:d>
                        <m:dPr>
                          <m:ctrlPr>
                            <a:rPr lang="en-US" b="0" i="1" smtClean="0">
                              <a:solidFill>
                                <a:srgbClr val="FF0000"/>
                              </a:solidFill>
                              <a:latin typeface="Cambria Math" panose="02040503050406030204" pitchFamily="18" charset="0"/>
                            </a:rPr>
                          </m:ctrlPr>
                        </m:dPr>
                        <m:e>
                          <m:m>
                            <m:mPr>
                              <m:mcs>
                                <m:mc>
                                  <m:mcPr>
                                    <m:count m:val="2"/>
                                    <m:mcJc m:val="center"/>
                                  </m:mcPr>
                                </m:mc>
                              </m:mcs>
                              <m:ctrlPr>
                                <a:rPr lang="en-US" b="0" i="1" smtClean="0">
                                  <a:solidFill>
                                    <a:srgbClr val="FF0000"/>
                                  </a:solidFill>
                                  <a:latin typeface="Cambria Math" panose="02040503050406030204" pitchFamily="18" charset="0"/>
                                </a:rPr>
                              </m:ctrlPr>
                            </m:mPr>
                            <m:mr>
                              <m:e>
                                <m:r>
                                  <m:rPr>
                                    <m:brk m:alnAt="7"/>
                                  </m:rPr>
                                  <a:rPr lang="en-US" b="0" i="1" smtClean="0">
                                    <a:solidFill>
                                      <a:srgbClr val="FF0000"/>
                                    </a:solidFill>
                                    <a:latin typeface="Cambria Math" panose="02040503050406030204" pitchFamily="18" charset="0"/>
                                  </a:rPr>
                                  <m:t>0</m:t>
                                </m:r>
                                <m:r>
                                  <a:rPr lang="en-US" b="0" i="1" smtClean="0">
                                    <a:solidFill>
                                      <a:srgbClr val="FF0000"/>
                                    </a:solidFill>
                                    <a:latin typeface="Cambria Math" panose="02040503050406030204" pitchFamily="18" charset="0"/>
                                  </a:rPr>
                                  <m:t>.7</m:t>
                                </m:r>
                              </m:e>
                              <m:e>
                                <m:r>
                                  <a:rPr lang="en-US" b="0" i="1" smtClean="0">
                                    <a:solidFill>
                                      <a:srgbClr val="FF0000"/>
                                    </a:solidFill>
                                    <a:latin typeface="Cambria Math" panose="02040503050406030204" pitchFamily="18" charset="0"/>
                                  </a:rPr>
                                  <m:t>0.3</m:t>
                                </m:r>
                              </m:e>
                            </m:mr>
                            <m:mr>
                              <m:e>
                                <m:r>
                                  <a:rPr lang="en-US" b="0" i="1" smtClean="0">
                                    <a:solidFill>
                                      <a:srgbClr val="FF0000"/>
                                    </a:solidFill>
                                    <a:latin typeface="Cambria Math" panose="02040503050406030204" pitchFamily="18" charset="0"/>
                                  </a:rPr>
                                  <m:t>0.3</m:t>
                                </m:r>
                              </m:e>
                              <m:e>
                                <m:r>
                                  <a:rPr lang="en-US" b="0" i="1" smtClean="0">
                                    <a:solidFill>
                                      <a:srgbClr val="FF0000"/>
                                    </a:solidFill>
                                    <a:latin typeface="Cambria Math" panose="02040503050406030204" pitchFamily="18" charset="0"/>
                                  </a:rPr>
                                  <m:t>0.7</m:t>
                                </m:r>
                              </m:e>
                            </m:mr>
                          </m:m>
                        </m:e>
                      </m:d>
                    </m:oMath>
                  </m:oMathPara>
                </a14:m>
                <a:endParaRPr lang="en-US" dirty="0">
                  <a:solidFill>
                    <a:srgbClr val="FF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168587" y="4251309"/>
                <a:ext cx="1759392" cy="552459"/>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643868" y="5171600"/>
                <a:ext cx="2448876" cy="5542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1">
                              <a:solidFill>
                                <a:srgbClr val="FF0000"/>
                              </a:solidFill>
                              <a:latin typeface="Cambria Math" panose="02040503050406030204" pitchFamily="18" charset="0"/>
                            </a:rPr>
                            <m:t>𝐎</m:t>
                          </m:r>
                        </m:e>
                        <m:sub>
                          <m:r>
                            <a:rPr lang="en-US" i="1">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b="1">
                              <a:solidFill>
                                <a:srgbClr val="FF0000"/>
                              </a:solidFill>
                              <a:latin typeface="Cambria Math" panose="02040503050406030204" pitchFamily="18" charset="0"/>
                            </a:rPr>
                            <m:t>𝐎</m:t>
                          </m:r>
                        </m:e>
                        <m:sub>
                          <m:r>
                            <a:rPr lang="en-US" b="0" i="1" smtClean="0">
                              <a:solidFill>
                                <a:srgbClr val="FF0000"/>
                              </a:solidFill>
                              <a:latin typeface="Cambria Math" panose="02040503050406030204" pitchFamily="18" charset="0"/>
                            </a:rPr>
                            <m:t>2</m:t>
                          </m:r>
                        </m:sub>
                      </m:sSub>
                      <m:r>
                        <a:rPr lang="en-US" i="1">
                          <a:solidFill>
                            <a:srgbClr val="FF0000"/>
                          </a:solidFill>
                          <a:latin typeface="Cambria Math" panose="02040503050406030204" pitchFamily="18" charset="0"/>
                        </a:rPr>
                        <m:t>=</m:t>
                      </m:r>
                      <m:d>
                        <m:dPr>
                          <m:ctrlPr>
                            <a:rPr lang="en-US" i="1">
                              <a:solidFill>
                                <a:srgbClr val="FF0000"/>
                              </a:solidFill>
                              <a:latin typeface="Cambria Math" panose="02040503050406030204" pitchFamily="18" charset="0"/>
                            </a:rPr>
                          </m:ctrlPr>
                        </m:dPr>
                        <m:e>
                          <m:m>
                            <m:mPr>
                              <m:mcs>
                                <m:mc>
                                  <m:mcPr>
                                    <m:count m:val="2"/>
                                    <m:mcJc m:val="center"/>
                                  </m:mcPr>
                                </m:mc>
                              </m:mcs>
                              <m:ctrlPr>
                                <a:rPr lang="en-US" i="1">
                                  <a:solidFill>
                                    <a:srgbClr val="FF0000"/>
                                  </a:solidFill>
                                  <a:latin typeface="Cambria Math" panose="02040503050406030204" pitchFamily="18" charset="0"/>
                                </a:rPr>
                              </m:ctrlPr>
                            </m:mPr>
                            <m:mr>
                              <m:e>
                                <m:r>
                                  <m:rPr>
                                    <m:brk m:alnAt="7"/>
                                  </m:rPr>
                                  <a:rPr lang="en-US" i="1">
                                    <a:solidFill>
                                      <a:srgbClr val="FF0000"/>
                                    </a:solidFill>
                                    <a:latin typeface="Cambria Math" panose="02040503050406030204" pitchFamily="18" charset="0"/>
                                  </a:rPr>
                                  <m:t>0</m:t>
                                </m:r>
                                <m:r>
                                  <a:rPr lang="en-US" i="1">
                                    <a:solidFill>
                                      <a:srgbClr val="FF0000"/>
                                    </a:solidFill>
                                    <a:latin typeface="Cambria Math" panose="02040503050406030204" pitchFamily="18" charset="0"/>
                                  </a:rPr>
                                  <m:t>.9</m:t>
                                </m:r>
                              </m:e>
                              <m:e>
                                <m:r>
                                  <a:rPr lang="en-US" i="1">
                                    <a:solidFill>
                                      <a:srgbClr val="FF0000"/>
                                    </a:solidFill>
                                    <a:latin typeface="Cambria Math" panose="02040503050406030204" pitchFamily="18" charset="0"/>
                                  </a:rPr>
                                  <m:t>0</m:t>
                                </m:r>
                              </m:e>
                            </m:mr>
                            <m:mr>
                              <m:e>
                                <m:r>
                                  <a:rPr lang="en-US" i="1">
                                    <a:solidFill>
                                      <a:srgbClr val="FF0000"/>
                                    </a:solidFill>
                                    <a:latin typeface="Cambria Math" panose="02040503050406030204" pitchFamily="18" charset="0"/>
                                  </a:rPr>
                                  <m:t>0</m:t>
                                </m:r>
                              </m:e>
                              <m:e>
                                <m:r>
                                  <a:rPr lang="en-US" i="1">
                                    <a:solidFill>
                                      <a:srgbClr val="FF0000"/>
                                    </a:solidFill>
                                    <a:latin typeface="Cambria Math" panose="02040503050406030204" pitchFamily="18" charset="0"/>
                                  </a:rPr>
                                  <m:t>0.2</m:t>
                                </m:r>
                              </m:e>
                            </m:mr>
                          </m:m>
                        </m:e>
                      </m:d>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6643868" y="5171600"/>
                <a:ext cx="2448876" cy="554254"/>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713727" y="1175579"/>
                <a:ext cx="2309157" cy="374270"/>
              </a:xfrm>
              <a:prstGeom prst="rect">
                <a:avLst/>
              </a:prstGeom>
              <a:ln>
                <a:solidFill>
                  <a:srgbClr val="90000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1">
                              <a:solidFill>
                                <a:srgbClr val="FF0000"/>
                              </a:solidFill>
                              <a:latin typeface="Cambria Math" panose="02040503050406030204" pitchFamily="18" charset="0"/>
                            </a:rPr>
                            <m:t>𝐟</m:t>
                          </m:r>
                        </m:e>
                        <m:sub>
                          <m:r>
                            <a:rPr lang="en-US" i="1">
                              <a:solidFill>
                                <a:srgbClr val="FF0000"/>
                              </a:solidFill>
                              <a:latin typeface="Cambria Math" panose="02040503050406030204" pitchFamily="18" charset="0"/>
                            </a:rPr>
                            <m:t>1:</m:t>
                          </m:r>
                          <m:r>
                            <a:rPr lang="en-US" i="1">
                              <a:solidFill>
                                <a:srgbClr val="FF0000"/>
                              </a:solidFill>
                              <a:latin typeface="Cambria Math" panose="02040503050406030204" pitchFamily="18" charset="0"/>
                            </a:rPr>
                            <m:t>𝑡</m:t>
                          </m:r>
                          <m:r>
                            <a:rPr lang="en-US" i="1">
                              <a:solidFill>
                                <a:srgbClr val="FF0000"/>
                              </a:solidFill>
                              <a:latin typeface="Cambria Math" panose="02040503050406030204" pitchFamily="18" charset="0"/>
                            </a:rPr>
                            <m:t>+1</m:t>
                          </m:r>
                        </m:sub>
                      </m:sSub>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𝛼</m:t>
                      </m:r>
                      <m:sSub>
                        <m:sSubPr>
                          <m:ctrlPr>
                            <a:rPr lang="en-US" i="1">
                              <a:solidFill>
                                <a:srgbClr val="FF0000"/>
                              </a:solidFill>
                              <a:latin typeface="Cambria Math" panose="02040503050406030204" pitchFamily="18" charset="0"/>
                            </a:rPr>
                          </m:ctrlPr>
                        </m:sSubPr>
                        <m:e>
                          <m:r>
                            <a:rPr lang="en-US" b="1">
                              <a:solidFill>
                                <a:srgbClr val="FF0000"/>
                              </a:solidFill>
                              <a:latin typeface="Cambria Math" panose="02040503050406030204" pitchFamily="18" charset="0"/>
                            </a:rPr>
                            <m:t>𝐎</m:t>
                          </m:r>
                        </m:e>
                        <m:sub>
                          <m:r>
                            <a:rPr lang="en-US" i="1">
                              <a:solidFill>
                                <a:srgbClr val="FF0000"/>
                              </a:solidFill>
                              <a:latin typeface="Cambria Math" panose="02040503050406030204" pitchFamily="18" charset="0"/>
                            </a:rPr>
                            <m:t>𝑡</m:t>
                          </m:r>
                          <m:r>
                            <a:rPr lang="en-US" i="1">
                              <a:solidFill>
                                <a:srgbClr val="FF0000"/>
                              </a:solidFill>
                              <a:latin typeface="Cambria Math" panose="02040503050406030204" pitchFamily="18" charset="0"/>
                            </a:rPr>
                            <m:t>+1</m:t>
                          </m:r>
                        </m:sub>
                      </m:sSub>
                      <m:sSup>
                        <m:sSupPr>
                          <m:ctrlPr>
                            <a:rPr lang="en-US" i="1">
                              <a:solidFill>
                                <a:srgbClr val="FF0000"/>
                              </a:solidFill>
                              <a:latin typeface="Cambria Math" panose="02040503050406030204" pitchFamily="18" charset="0"/>
                            </a:rPr>
                          </m:ctrlPr>
                        </m:sSupPr>
                        <m:e>
                          <m:r>
                            <a:rPr lang="en-US" b="1">
                              <a:solidFill>
                                <a:srgbClr val="FF0000"/>
                              </a:solidFill>
                              <a:latin typeface="Cambria Math" panose="02040503050406030204" pitchFamily="18" charset="0"/>
                            </a:rPr>
                            <m:t>𝐓</m:t>
                          </m:r>
                        </m:e>
                        <m:sup>
                          <m:r>
                            <m:rPr>
                              <m:sty m:val="p"/>
                            </m:rPr>
                            <a:rPr lang="en-US">
                              <a:solidFill>
                                <a:srgbClr val="FF0000"/>
                              </a:solidFill>
                              <a:latin typeface="Cambria Math" panose="02040503050406030204" pitchFamily="18" charset="0"/>
                            </a:rPr>
                            <m:t>T</m:t>
                          </m:r>
                        </m:sup>
                      </m:sSup>
                      <m:sSub>
                        <m:sSubPr>
                          <m:ctrlPr>
                            <a:rPr lang="en-US" i="1">
                              <a:solidFill>
                                <a:srgbClr val="FF0000"/>
                              </a:solidFill>
                              <a:latin typeface="Cambria Math" panose="02040503050406030204" pitchFamily="18" charset="0"/>
                            </a:rPr>
                          </m:ctrlPr>
                        </m:sSubPr>
                        <m:e>
                          <m:r>
                            <a:rPr lang="en-US" b="1">
                              <a:solidFill>
                                <a:srgbClr val="FF0000"/>
                              </a:solidFill>
                              <a:latin typeface="Cambria Math" panose="02040503050406030204" pitchFamily="18" charset="0"/>
                            </a:rPr>
                            <m:t>𝐟</m:t>
                          </m:r>
                        </m:e>
                        <m:sub>
                          <m:r>
                            <a:rPr lang="en-US" i="1">
                              <a:solidFill>
                                <a:srgbClr val="FF0000"/>
                              </a:solidFill>
                              <a:latin typeface="Cambria Math" panose="02040503050406030204" pitchFamily="18" charset="0"/>
                            </a:rPr>
                            <m:t>1:</m:t>
                          </m:r>
                          <m:r>
                            <a:rPr lang="en-US" i="1">
                              <a:solidFill>
                                <a:srgbClr val="FF0000"/>
                              </a:solidFill>
                              <a:latin typeface="Cambria Math" panose="02040503050406030204" pitchFamily="18" charset="0"/>
                            </a:rPr>
                            <m:t>𝑡</m:t>
                          </m:r>
                        </m:sub>
                      </m:sSub>
                    </m:oMath>
                  </m:oMathPara>
                </a14:m>
                <a:endParaRPr lang="en-US" dirty="0">
                  <a:solidFill>
                    <a:srgbClr val="FF0000"/>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6713727" y="1175579"/>
                <a:ext cx="2309157" cy="374270"/>
              </a:xfrm>
              <a:prstGeom prst="rect">
                <a:avLst/>
              </a:prstGeom>
              <a:blipFill rotWithShape="0">
                <a:blip r:embed="rId8"/>
                <a:stretch>
                  <a:fillRect/>
                </a:stretch>
              </a:blipFill>
              <a:ln>
                <a:solidFill>
                  <a:srgbClr val="900000"/>
                </a:solidFill>
              </a:ln>
            </p:spPr>
            <p:txBody>
              <a:bodyPr/>
              <a:lstStyle/>
              <a:p>
                <a:r>
                  <a:rPr lang="en-US">
                    <a:noFill/>
                  </a:rPr>
                  <a:t> </a:t>
                </a:r>
              </a:p>
            </p:txBody>
          </p:sp>
        </mc:Fallback>
      </mc:AlternateContent>
    </p:spTree>
    <p:extLst>
      <p:ext uri="{BB962C8B-B14F-4D97-AF65-F5344CB8AC3E}">
        <p14:creationId xmlns:p14="http://schemas.microsoft.com/office/powerpoint/2010/main" val="1898289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1</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a:t>We have computed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1:2</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0.883,0.117</m:t>
                        </m:r>
                      </m:e>
                    </m:d>
                  </m:oMath>
                </a14:m>
                <a:r>
                  <a:rPr lang="en-US" dirty="0"/>
                  <a:t>, if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rPr>
                          <m:t>3</m:t>
                        </m:r>
                      </m:sub>
                    </m:sSub>
                    <m:r>
                      <a:rPr lang="en-US" b="0" i="1" smtClean="0">
                        <a:latin typeface="Cambria Math" panose="02040503050406030204" pitchFamily="18" charset="0"/>
                      </a:rPr>
                      <m:t>=</m:t>
                    </m:r>
                    <m:r>
                      <a:rPr lang="en-US" b="0" i="1" smtClean="0">
                        <a:latin typeface="Cambria Math" panose="02040503050406030204" pitchFamily="18" charset="0"/>
                      </a:rPr>
                      <m:t>𝑓𝑎𝑙𝑠𝑒</m:t>
                    </m:r>
                  </m:oMath>
                </a14:m>
                <a:r>
                  <a:rPr lang="en-US" dirty="0"/>
                  <a:t>, what do we know about </a:t>
                </a:r>
                <a14:m>
                  <m:oMath xmlns:m="http://schemas.openxmlformats.org/officeDocument/2006/math">
                    <m:r>
                      <a:rPr lang="en-US" b="0" i="1">
                        <a:latin typeface="Cambria Math" panose="02040503050406030204" pitchFamily="18" charset="0"/>
                      </a:rPr>
                      <m:t>𝑃</m:t>
                    </m:r>
                    <m:d>
                      <m:dPr>
                        <m:ctrlPr>
                          <a:rPr lang="en-US" b="1"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3</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b="0" i="1" dirty="0" smtClean="0">
                                <a:latin typeface="Cambria Math" panose="02040503050406030204" pitchFamily="18" charset="0"/>
                              </a:rPr>
                              <m:t>3</m:t>
                            </m:r>
                          </m:sub>
                        </m:sSub>
                      </m:e>
                    </m:d>
                  </m:oMath>
                </a14:m>
                <a:r>
                  <a:rPr lang="en-US" dirty="0"/>
                  <a:t>?</a:t>
                </a:r>
              </a:p>
              <a:p>
                <a:pPr lvl="1"/>
                <a:r>
                  <a:rPr lang="en-US" dirty="0"/>
                  <a:t>A: </a:t>
                </a:r>
                <a14:m>
                  <m:oMath xmlns:m="http://schemas.openxmlformats.org/officeDocument/2006/math">
                    <m:r>
                      <a:rPr lang="en-US" i="1">
                        <a:latin typeface="Cambria Math" panose="02040503050406030204" pitchFamily="18" charset="0"/>
                      </a:rPr>
                      <m:t>𝑃</m:t>
                    </m:r>
                    <m:d>
                      <m:dPr>
                        <m:ctrlPr>
                          <a:rPr lang="en-US" b="1"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3</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1:3</m:t>
                            </m:r>
                          </m:sub>
                        </m:sSub>
                      </m:e>
                    </m:d>
                    <m:r>
                      <a:rPr lang="en-US" b="1" i="1" dirty="0" smtClean="0">
                        <a:latin typeface="Cambria Math" panose="02040503050406030204" pitchFamily="18" charset="0"/>
                      </a:rPr>
                      <m:t>=</m:t>
                    </m:r>
                    <m:r>
                      <a:rPr lang="en-US" i="1">
                        <a:latin typeface="Cambria Math" panose="02040503050406030204" pitchFamily="18" charset="0"/>
                      </a:rPr>
                      <m:t>0.883</m:t>
                    </m:r>
                  </m:oMath>
                </a14:m>
                <a:endParaRPr lang="en-US" dirty="0"/>
              </a:p>
              <a:p>
                <a:pPr lvl="1"/>
                <a:r>
                  <a:rPr lang="en-US" dirty="0"/>
                  <a:t>B:</a:t>
                </a:r>
                <a14:m>
                  <m:oMath xmlns:m="http://schemas.openxmlformats.org/officeDocument/2006/math">
                    <m:r>
                      <a:rPr lang="en-US" i="1">
                        <a:latin typeface="Cambria Math" panose="02040503050406030204" pitchFamily="18" charset="0"/>
                      </a:rPr>
                      <m:t>𝑃</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3</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1:3</m:t>
                            </m:r>
                          </m:sub>
                        </m:sSub>
                      </m:e>
                    </m:d>
                    <m:r>
                      <a:rPr lang="en-US" b="1" i="1" dirty="0" smtClean="0">
                        <a:latin typeface="Cambria Math" panose="02040503050406030204" pitchFamily="18" charset="0"/>
                      </a:rPr>
                      <m:t>&lt;</m:t>
                    </m:r>
                    <m:r>
                      <a:rPr lang="en-US" i="1">
                        <a:latin typeface="Cambria Math" panose="02040503050406030204" pitchFamily="18" charset="0"/>
                      </a:rPr>
                      <m:t>0.883</m:t>
                    </m:r>
                  </m:oMath>
                </a14:m>
                <a:endParaRPr lang="en-US" dirty="0"/>
              </a:p>
              <a:p>
                <a:pPr lvl="1"/>
                <a:r>
                  <a:rPr lang="en-US" dirty="0"/>
                  <a:t>C:</a:t>
                </a:r>
                <a14:m>
                  <m:oMath xmlns:m="http://schemas.openxmlformats.org/officeDocument/2006/math">
                    <m:r>
                      <a:rPr lang="en-US" i="1">
                        <a:latin typeface="Cambria Math" panose="02040503050406030204" pitchFamily="18" charset="0"/>
                      </a:rPr>
                      <m:t>𝑃</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3</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1:3</m:t>
                            </m:r>
                          </m:sub>
                        </m:sSub>
                      </m:e>
                    </m:d>
                    <m:r>
                      <a:rPr lang="en-US" b="1" i="1" dirty="0" smtClean="0">
                        <a:latin typeface="Cambria Math" panose="02040503050406030204" pitchFamily="18" charset="0"/>
                      </a:rPr>
                      <m:t>&gt;</m:t>
                    </m:r>
                    <m:r>
                      <a:rPr lang="en-US" i="1">
                        <a:latin typeface="Cambria Math" panose="02040503050406030204" pitchFamily="18" charset="0"/>
                      </a:rPr>
                      <m:t>0.883</m:t>
                    </m:r>
                  </m:oMath>
                </a14:m>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24</a:t>
            </a:fld>
            <a:endParaRPr lang="en-US" dirty="0"/>
          </a:p>
        </p:txBody>
      </p:sp>
      <mc:AlternateContent xmlns:mc="http://schemas.openxmlformats.org/markup-compatibility/2006" xmlns:a14="http://schemas.microsoft.com/office/drawing/2010/main">
        <mc:Choice Requires="a14">
          <p:sp>
            <p:nvSpPr>
              <p:cNvPr id="13" name="Rectangle 12"/>
              <p:cNvSpPr/>
              <p:nvPr/>
            </p:nvSpPr>
            <p:spPr>
              <a:xfrm>
                <a:off x="7047863" y="1737086"/>
                <a:ext cx="16074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𝑟</m:t>
                          </m:r>
                        </m:e>
                        <m:sub>
                          <m:r>
                            <a:rPr lang="en-US" b="0" i="1" smtClean="0">
                              <a:solidFill>
                                <a:srgbClr val="FF0000"/>
                              </a:solidFill>
                              <a:latin typeface="Cambria Math" panose="02040503050406030204" pitchFamily="18" charset="0"/>
                            </a:rPr>
                            <m:t>3</m:t>
                          </m:r>
                        </m:sub>
                      </m:sSub>
                      <m:r>
                        <a:rPr lang="en-US" b="0" i="0" smtClean="0">
                          <a:solidFill>
                            <a:srgbClr val="FF0000"/>
                          </a:solidFill>
                          <a:latin typeface="Cambria Math" panose="02040503050406030204" pitchFamily="18" charset="0"/>
                        </a:rPr>
                        <m:t>: </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𝑅</m:t>
                          </m:r>
                        </m:e>
                        <m:sub>
                          <m:r>
                            <a:rPr lang="en-US" i="1">
                              <a:solidFill>
                                <a:srgbClr val="FF0000"/>
                              </a:solidFill>
                              <a:latin typeface="Cambria Math" panose="02040503050406030204" pitchFamily="18" charset="0"/>
                            </a:rPr>
                            <m:t>3</m:t>
                          </m:r>
                        </m:sub>
                      </m:sSub>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𝑡𝑟𝑢𝑒</m:t>
                      </m:r>
                    </m:oMath>
                  </m:oMathPara>
                </a14:m>
                <a:endParaRPr lang="en-US" dirty="0">
                  <a:solidFill>
                    <a:srgbClr val="FF0000"/>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7047863" y="1737086"/>
                <a:ext cx="1607491" cy="369332"/>
              </a:xfrm>
              <a:prstGeom prst="rect">
                <a:avLst/>
              </a:prstGeom>
              <a:blipFill rotWithShape="0">
                <a:blip r:embed="rId3"/>
                <a:stretch>
                  <a:fillRect/>
                </a:stretch>
              </a:blipFill>
            </p:spPr>
            <p:txBody>
              <a:bodyPr/>
              <a:lstStyle/>
              <a:p>
                <a:r>
                  <a:rPr lang="en-US">
                    <a:noFill/>
                  </a:rPr>
                  <a:t> </a:t>
                </a:r>
              </a:p>
            </p:txBody>
          </p:sp>
        </mc:Fallback>
      </mc:AlternateContent>
      <p:pic>
        <p:nvPicPr>
          <p:cNvPr id="15" name="Picture 14"/>
          <p:cNvPicPr>
            <a:picLocks noChangeAspect="1"/>
          </p:cNvPicPr>
          <p:nvPr/>
        </p:nvPicPr>
        <p:blipFill>
          <a:blip r:embed="rId4"/>
          <a:stretch>
            <a:fillRect/>
          </a:stretch>
        </p:blipFill>
        <p:spPr>
          <a:xfrm>
            <a:off x="1957145" y="3926939"/>
            <a:ext cx="5095454" cy="2334645"/>
          </a:xfrm>
          <a:prstGeom prst="rect">
            <a:avLst/>
          </a:prstGeom>
        </p:spPr>
      </p:pic>
      <mc:AlternateContent xmlns:mc="http://schemas.openxmlformats.org/markup-compatibility/2006" xmlns:a14="http://schemas.microsoft.com/office/drawing/2010/main">
        <mc:Choice Requires="a14">
          <p:graphicFrame>
            <p:nvGraphicFramePr>
              <p:cNvPr id="16" name="Table 15"/>
              <p:cNvGraphicFramePr>
                <a:graphicFrameLocks noGrp="1"/>
              </p:cNvGraphicFramePr>
              <p:nvPr/>
            </p:nvGraphicFramePr>
            <p:xfrm>
              <a:off x="555582" y="5162630"/>
              <a:ext cx="1111171" cy="671010"/>
            </p:xfrm>
            <a:graphic>
              <a:graphicData uri="http://schemas.openxmlformats.org/drawingml/2006/table">
                <a:tbl>
                  <a:tblPr firstRow="1" bandRow="1">
                    <a:tableStyleId>{5940675A-B579-460E-94D1-54222C63F5DA}</a:tableStyleId>
                  </a:tblPr>
                  <a:tblGrid>
                    <a:gridCol w="425187">
                      <a:extLst>
                        <a:ext uri="{9D8B030D-6E8A-4147-A177-3AD203B41FA5}">
                          <a16:colId xmlns="" xmlns:a16="http://schemas.microsoft.com/office/drawing/2014/main" val="20000"/>
                        </a:ext>
                      </a:extLst>
                    </a:gridCol>
                    <a:gridCol w="685984">
                      <a:extLst>
                        <a:ext uri="{9D8B030D-6E8A-4147-A177-3AD203B41FA5}">
                          <a16:colId xmlns="" xmlns:a16="http://schemas.microsoft.com/office/drawing/2014/main" val="20001"/>
                        </a:ext>
                      </a:extLst>
                    </a:gridCol>
                  </a:tblGrid>
                  <a:tr h="335505">
                    <a:tc>
                      <a:txBody>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0</m:t>
                                    </m:r>
                                  </m:sub>
                                </m:sSub>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𝑃</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0</m:t>
                                    </m:r>
                                  </m:sub>
                                </m:sSub>
                                <m:r>
                                  <a:rPr lang="en-US" sz="1400" b="0" i="1" smtClean="0">
                                    <a:latin typeface="Cambria Math" panose="02040503050406030204" pitchFamily="18" charset="0"/>
                                  </a:rPr>
                                  <m:t>)</m:t>
                                </m:r>
                              </m:oMath>
                            </m:oMathPara>
                          </a14:m>
                          <a:endParaRPr lang="en-US" sz="1400" dirty="0"/>
                        </a:p>
                      </a:txBody>
                      <a:tcPr/>
                    </a:tc>
                    <a:extLst>
                      <a:ext uri="{0D108BD9-81ED-4DB2-BD59-A6C34878D82A}">
                        <a16:rowId xmlns="" xmlns:a16="http://schemas.microsoft.com/office/drawing/2014/main" val="10000"/>
                      </a:ext>
                    </a:extLst>
                  </a:tr>
                  <a:tr h="335505">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𝑡</m:t>
                                </m:r>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0.5</m:t>
                                </m:r>
                              </m:oMath>
                            </m:oMathPara>
                          </a14:m>
                          <a:endParaRPr lang="en-US" sz="1400" dirty="0"/>
                        </a:p>
                      </a:txBody>
                      <a:tcPr/>
                    </a:tc>
                    <a:extLst>
                      <a:ext uri="{0D108BD9-81ED-4DB2-BD59-A6C34878D82A}">
                        <a16:rowId xmlns="" xmlns:a16="http://schemas.microsoft.com/office/drawing/2014/main" val="10001"/>
                      </a:ext>
                    </a:extLst>
                  </a:tr>
                </a:tbl>
              </a:graphicData>
            </a:graphic>
          </p:graphicFrame>
        </mc:Choice>
        <mc:Fallback xmlns="">
          <p:graphicFrame>
            <p:nvGraphicFramePr>
              <p:cNvPr id="16" name="Table 15"/>
              <p:cNvGraphicFramePr>
                <a:graphicFrameLocks noGrp="1"/>
              </p:cNvGraphicFramePr>
              <p:nvPr/>
            </p:nvGraphicFramePr>
            <p:xfrm>
              <a:off x="555582" y="5162630"/>
              <a:ext cx="1111171" cy="671010"/>
            </p:xfrm>
            <a:graphic>
              <a:graphicData uri="http://schemas.openxmlformats.org/drawingml/2006/table">
                <a:tbl>
                  <a:tblPr firstRow="1" bandRow="1">
                    <a:tableStyleId>{5940675A-B579-460E-94D1-54222C63F5DA}</a:tableStyleId>
                  </a:tblPr>
                  <a:tblGrid>
                    <a:gridCol w="425187"/>
                    <a:gridCol w="685984"/>
                  </a:tblGrid>
                  <a:tr h="335505">
                    <a:tc>
                      <a:txBody>
                        <a:bodyPr/>
                        <a:lstStyle/>
                        <a:p>
                          <a:endParaRPr lang="en-US"/>
                        </a:p>
                      </a:txBody>
                      <a:tcPr>
                        <a:blipFill rotWithShape="0">
                          <a:blip r:embed="rId7"/>
                          <a:stretch>
                            <a:fillRect l="-1429" t="-1786" r="-164286" b="-103571"/>
                          </a:stretch>
                        </a:blipFill>
                      </a:tcPr>
                    </a:tc>
                    <a:tc>
                      <a:txBody>
                        <a:bodyPr/>
                        <a:lstStyle/>
                        <a:p>
                          <a:endParaRPr lang="en-US"/>
                        </a:p>
                      </a:txBody>
                      <a:tcPr>
                        <a:blipFill rotWithShape="0">
                          <a:blip r:embed="rId7"/>
                          <a:stretch>
                            <a:fillRect l="-62832" t="-1786" r="-1770" b="-103571"/>
                          </a:stretch>
                        </a:blipFill>
                      </a:tcPr>
                    </a:tc>
                  </a:tr>
                  <a:tr h="335505">
                    <a:tc>
                      <a:txBody>
                        <a:bodyPr/>
                        <a:lstStyle/>
                        <a:p>
                          <a:endParaRPr lang="en-US"/>
                        </a:p>
                      </a:txBody>
                      <a:tcPr>
                        <a:blipFill rotWithShape="0">
                          <a:blip r:embed="rId7"/>
                          <a:stretch>
                            <a:fillRect l="-1429" t="-103636" r="-164286" b="-5455"/>
                          </a:stretch>
                        </a:blipFill>
                      </a:tcPr>
                    </a:tc>
                    <a:tc>
                      <a:txBody>
                        <a:bodyPr/>
                        <a:lstStyle/>
                        <a:p>
                          <a:endParaRPr lang="en-US"/>
                        </a:p>
                      </a:txBody>
                      <a:tcPr>
                        <a:blipFill rotWithShape="0">
                          <a:blip r:embed="rId7"/>
                          <a:stretch>
                            <a:fillRect l="-62832" t="-103636" r="-1770" b="-5455"/>
                          </a:stretch>
                        </a:blipFill>
                      </a:tcPr>
                    </a:tc>
                  </a:tr>
                </a:tbl>
              </a:graphicData>
            </a:graphic>
          </p:graphicFrame>
        </mc:Fallback>
      </mc:AlternateContent>
      <mc:AlternateContent xmlns:mc="http://schemas.openxmlformats.org/markup-compatibility/2006" xmlns:a14="http://schemas.microsoft.com/office/drawing/2010/main">
        <mc:Choice Requires="a14">
          <p:sp>
            <p:nvSpPr>
              <p:cNvPr id="17" name="TextBox 16"/>
              <p:cNvSpPr txBox="1"/>
              <p:nvPr/>
            </p:nvSpPr>
            <p:spPr>
              <a:xfrm>
                <a:off x="4617442" y="3957062"/>
                <a:ext cx="2523319" cy="369332"/>
              </a:xfrm>
              <a:prstGeom prst="rect">
                <a:avLst/>
              </a:prstGeom>
              <a:noFill/>
            </p:spPr>
            <p:txBody>
              <a:bodyPr wrap="none" rtlCol="0">
                <a:spAutoFit/>
              </a:bodyPr>
              <a:lstStyle/>
              <a:p>
                <a:r>
                  <a:rPr lang="en-US" dirty="0">
                    <a:solidFill>
                      <a:srgbClr val="FF0000"/>
                    </a:solidFill>
                  </a:rPr>
                  <a:t>Evidence: </a:t>
                </a: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𝑈</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𝑡</m:t>
                    </m:r>
                  </m:oMath>
                </a14:m>
                <a:r>
                  <a:rPr lang="en-US" dirty="0">
                    <a:solidFill>
                      <a:srgbClr val="FF0000"/>
                    </a:solidFill>
                  </a:rPr>
                  <a:t>, </a:t>
                </a: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𝑈</m:t>
                        </m:r>
                      </m:e>
                      <m:sub>
                        <m:r>
                          <a:rPr lang="en-US" b="0" i="1" smtClean="0">
                            <a:solidFill>
                              <a:srgbClr val="FF0000"/>
                            </a:solidFill>
                            <a:latin typeface="Cambria Math" panose="02040503050406030204" pitchFamily="18" charset="0"/>
                          </a:rPr>
                          <m:t>2</m:t>
                        </m:r>
                      </m:sub>
                    </m:sSub>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𝑡</m:t>
                    </m:r>
                  </m:oMath>
                </a14:m>
                <a:endParaRPr lang="en-US" dirty="0">
                  <a:solidFill>
                    <a:srgbClr val="FF0000"/>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4617442" y="3957062"/>
                <a:ext cx="2523319" cy="369332"/>
              </a:xfrm>
              <a:prstGeom prst="rect">
                <a:avLst/>
              </a:prstGeom>
              <a:blipFill rotWithShape="0">
                <a:blip r:embed="rId8"/>
                <a:stretch>
                  <a:fillRect l="-1932"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7168587" y="4251309"/>
                <a:ext cx="1759392" cy="5524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0" smtClean="0">
                          <a:solidFill>
                            <a:srgbClr val="FF0000"/>
                          </a:solidFill>
                          <a:latin typeface="Cambria Math" panose="02040503050406030204" pitchFamily="18" charset="0"/>
                        </a:rPr>
                        <m:t>𝐓</m:t>
                      </m:r>
                      <m:r>
                        <a:rPr lang="en-US" b="0" i="1" smtClean="0">
                          <a:solidFill>
                            <a:srgbClr val="FF0000"/>
                          </a:solidFill>
                          <a:latin typeface="Cambria Math" panose="02040503050406030204" pitchFamily="18" charset="0"/>
                        </a:rPr>
                        <m:t>=</m:t>
                      </m:r>
                      <m:d>
                        <m:dPr>
                          <m:ctrlPr>
                            <a:rPr lang="en-US" b="0" i="1" smtClean="0">
                              <a:solidFill>
                                <a:srgbClr val="FF0000"/>
                              </a:solidFill>
                              <a:latin typeface="Cambria Math" panose="02040503050406030204" pitchFamily="18" charset="0"/>
                            </a:rPr>
                          </m:ctrlPr>
                        </m:dPr>
                        <m:e>
                          <m:m>
                            <m:mPr>
                              <m:mcs>
                                <m:mc>
                                  <m:mcPr>
                                    <m:count m:val="2"/>
                                    <m:mcJc m:val="center"/>
                                  </m:mcPr>
                                </m:mc>
                              </m:mcs>
                              <m:ctrlPr>
                                <a:rPr lang="en-US" b="0" i="1" smtClean="0">
                                  <a:solidFill>
                                    <a:srgbClr val="FF0000"/>
                                  </a:solidFill>
                                  <a:latin typeface="Cambria Math" panose="02040503050406030204" pitchFamily="18" charset="0"/>
                                </a:rPr>
                              </m:ctrlPr>
                            </m:mPr>
                            <m:mr>
                              <m:e>
                                <m:r>
                                  <m:rPr>
                                    <m:brk m:alnAt="7"/>
                                  </m:rPr>
                                  <a:rPr lang="en-US" b="0" i="1" smtClean="0">
                                    <a:solidFill>
                                      <a:srgbClr val="FF0000"/>
                                    </a:solidFill>
                                    <a:latin typeface="Cambria Math" panose="02040503050406030204" pitchFamily="18" charset="0"/>
                                  </a:rPr>
                                  <m:t>0</m:t>
                                </m:r>
                                <m:r>
                                  <a:rPr lang="en-US" b="0" i="1" smtClean="0">
                                    <a:solidFill>
                                      <a:srgbClr val="FF0000"/>
                                    </a:solidFill>
                                    <a:latin typeface="Cambria Math" panose="02040503050406030204" pitchFamily="18" charset="0"/>
                                  </a:rPr>
                                  <m:t>.7</m:t>
                                </m:r>
                              </m:e>
                              <m:e>
                                <m:r>
                                  <a:rPr lang="en-US" b="0" i="1" smtClean="0">
                                    <a:solidFill>
                                      <a:srgbClr val="FF0000"/>
                                    </a:solidFill>
                                    <a:latin typeface="Cambria Math" panose="02040503050406030204" pitchFamily="18" charset="0"/>
                                  </a:rPr>
                                  <m:t>0.3</m:t>
                                </m:r>
                              </m:e>
                            </m:mr>
                            <m:mr>
                              <m:e>
                                <m:r>
                                  <a:rPr lang="en-US" b="0" i="1" smtClean="0">
                                    <a:solidFill>
                                      <a:srgbClr val="FF0000"/>
                                    </a:solidFill>
                                    <a:latin typeface="Cambria Math" panose="02040503050406030204" pitchFamily="18" charset="0"/>
                                  </a:rPr>
                                  <m:t>0.3</m:t>
                                </m:r>
                              </m:e>
                              <m:e>
                                <m:r>
                                  <a:rPr lang="en-US" b="0" i="1" smtClean="0">
                                    <a:solidFill>
                                      <a:srgbClr val="FF0000"/>
                                    </a:solidFill>
                                    <a:latin typeface="Cambria Math" panose="02040503050406030204" pitchFamily="18" charset="0"/>
                                  </a:rPr>
                                  <m:t>0.7</m:t>
                                </m:r>
                              </m:e>
                            </m:mr>
                          </m:m>
                        </m:e>
                      </m:d>
                    </m:oMath>
                  </m:oMathPara>
                </a14:m>
                <a:endParaRPr lang="en-US" dirty="0">
                  <a:solidFill>
                    <a:srgbClr val="FF000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7168587" y="4251309"/>
                <a:ext cx="1759392" cy="552459"/>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6627170" y="5033036"/>
                <a:ext cx="2448876" cy="5542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1">
                              <a:solidFill>
                                <a:srgbClr val="FF0000"/>
                              </a:solidFill>
                              <a:latin typeface="Cambria Math" panose="02040503050406030204" pitchFamily="18" charset="0"/>
                            </a:rPr>
                            <m:t>𝐎</m:t>
                          </m:r>
                        </m:e>
                        <m:sub>
                          <m:r>
                            <a:rPr lang="en-US" i="1">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b="1">
                              <a:solidFill>
                                <a:srgbClr val="FF0000"/>
                              </a:solidFill>
                              <a:latin typeface="Cambria Math" panose="02040503050406030204" pitchFamily="18" charset="0"/>
                            </a:rPr>
                            <m:t>𝐎</m:t>
                          </m:r>
                        </m:e>
                        <m:sub>
                          <m:r>
                            <a:rPr lang="en-US" b="0" i="1" smtClean="0">
                              <a:solidFill>
                                <a:srgbClr val="FF0000"/>
                              </a:solidFill>
                              <a:latin typeface="Cambria Math" panose="02040503050406030204" pitchFamily="18" charset="0"/>
                            </a:rPr>
                            <m:t>2</m:t>
                          </m:r>
                        </m:sub>
                      </m:sSub>
                      <m:r>
                        <a:rPr lang="en-US" i="1">
                          <a:solidFill>
                            <a:srgbClr val="FF0000"/>
                          </a:solidFill>
                          <a:latin typeface="Cambria Math" panose="02040503050406030204" pitchFamily="18" charset="0"/>
                        </a:rPr>
                        <m:t>=</m:t>
                      </m:r>
                      <m:d>
                        <m:dPr>
                          <m:ctrlPr>
                            <a:rPr lang="en-US" i="1">
                              <a:solidFill>
                                <a:srgbClr val="FF0000"/>
                              </a:solidFill>
                              <a:latin typeface="Cambria Math" panose="02040503050406030204" pitchFamily="18" charset="0"/>
                            </a:rPr>
                          </m:ctrlPr>
                        </m:dPr>
                        <m:e>
                          <m:m>
                            <m:mPr>
                              <m:mcs>
                                <m:mc>
                                  <m:mcPr>
                                    <m:count m:val="2"/>
                                    <m:mcJc m:val="center"/>
                                  </m:mcPr>
                                </m:mc>
                              </m:mcs>
                              <m:ctrlPr>
                                <a:rPr lang="en-US" i="1">
                                  <a:solidFill>
                                    <a:srgbClr val="FF0000"/>
                                  </a:solidFill>
                                  <a:latin typeface="Cambria Math" panose="02040503050406030204" pitchFamily="18" charset="0"/>
                                </a:rPr>
                              </m:ctrlPr>
                            </m:mPr>
                            <m:mr>
                              <m:e>
                                <m:r>
                                  <m:rPr>
                                    <m:brk m:alnAt="7"/>
                                  </m:rPr>
                                  <a:rPr lang="en-US" i="1">
                                    <a:solidFill>
                                      <a:srgbClr val="FF0000"/>
                                    </a:solidFill>
                                    <a:latin typeface="Cambria Math" panose="02040503050406030204" pitchFamily="18" charset="0"/>
                                  </a:rPr>
                                  <m:t>0</m:t>
                                </m:r>
                                <m:r>
                                  <a:rPr lang="en-US" i="1">
                                    <a:solidFill>
                                      <a:srgbClr val="FF0000"/>
                                    </a:solidFill>
                                    <a:latin typeface="Cambria Math" panose="02040503050406030204" pitchFamily="18" charset="0"/>
                                  </a:rPr>
                                  <m:t>.9</m:t>
                                </m:r>
                              </m:e>
                              <m:e>
                                <m:r>
                                  <a:rPr lang="en-US" i="1">
                                    <a:solidFill>
                                      <a:srgbClr val="FF0000"/>
                                    </a:solidFill>
                                    <a:latin typeface="Cambria Math" panose="02040503050406030204" pitchFamily="18" charset="0"/>
                                  </a:rPr>
                                  <m:t>0</m:t>
                                </m:r>
                              </m:e>
                            </m:mr>
                            <m:mr>
                              <m:e>
                                <m:r>
                                  <a:rPr lang="en-US" i="1">
                                    <a:solidFill>
                                      <a:srgbClr val="FF0000"/>
                                    </a:solidFill>
                                    <a:latin typeface="Cambria Math" panose="02040503050406030204" pitchFamily="18" charset="0"/>
                                  </a:rPr>
                                  <m:t>0</m:t>
                                </m:r>
                              </m:e>
                              <m:e>
                                <m:r>
                                  <a:rPr lang="en-US" i="1">
                                    <a:solidFill>
                                      <a:srgbClr val="FF0000"/>
                                    </a:solidFill>
                                    <a:latin typeface="Cambria Math" panose="02040503050406030204" pitchFamily="18" charset="0"/>
                                  </a:rPr>
                                  <m:t>0.2</m:t>
                                </m:r>
                              </m:e>
                            </m:mr>
                          </m:m>
                        </m:e>
                      </m:d>
                    </m:oMath>
                  </m:oMathPara>
                </a14:m>
                <a:endParaRPr lang="en-US" dirty="0"/>
              </a:p>
            </p:txBody>
          </p:sp>
        </mc:Choice>
        <mc:Fallback xmlns="">
          <p:sp>
            <p:nvSpPr>
              <p:cNvPr id="18" name="Rectangle 17"/>
              <p:cNvSpPr>
                <a:spLocks noRot="1" noChangeAspect="1" noMove="1" noResize="1" noEditPoints="1" noAdjustHandles="1" noChangeArrowheads="1" noChangeShapeType="1" noTextEdit="1"/>
              </p:cNvSpPr>
              <p:nvPr/>
            </p:nvSpPr>
            <p:spPr>
              <a:xfrm>
                <a:off x="6627170" y="5033036"/>
                <a:ext cx="2448876" cy="554254"/>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7072864" y="5682457"/>
                <a:ext cx="1887312" cy="5542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1">
                              <a:solidFill>
                                <a:srgbClr val="FF0000"/>
                              </a:solidFill>
                              <a:latin typeface="Cambria Math" panose="02040503050406030204" pitchFamily="18" charset="0"/>
                            </a:rPr>
                            <m:t>𝐎</m:t>
                          </m:r>
                        </m:e>
                        <m:sub>
                          <m:r>
                            <a:rPr lang="en-US" b="0" i="1" smtClean="0">
                              <a:solidFill>
                                <a:srgbClr val="FF0000"/>
                              </a:solidFill>
                              <a:latin typeface="Cambria Math" panose="02040503050406030204" pitchFamily="18" charset="0"/>
                            </a:rPr>
                            <m:t>3</m:t>
                          </m:r>
                        </m:sub>
                      </m:sSub>
                      <m:r>
                        <a:rPr lang="en-US" i="1">
                          <a:solidFill>
                            <a:srgbClr val="FF0000"/>
                          </a:solidFill>
                          <a:latin typeface="Cambria Math" panose="02040503050406030204" pitchFamily="18" charset="0"/>
                        </a:rPr>
                        <m:t>=</m:t>
                      </m:r>
                      <m:d>
                        <m:dPr>
                          <m:ctrlPr>
                            <a:rPr lang="en-US" i="1">
                              <a:solidFill>
                                <a:srgbClr val="FF0000"/>
                              </a:solidFill>
                              <a:latin typeface="Cambria Math" panose="02040503050406030204" pitchFamily="18" charset="0"/>
                            </a:rPr>
                          </m:ctrlPr>
                        </m:dPr>
                        <m:e>
                          <m:m>
                            <m:mPr>
                              <m:mcs>
                                <m:mc>
                                  <m:mcPr>
                                    <m:count m:val="2"/>
                                    <m:mcJc m:val="center"/>
                                  </m:mcPr>
                                </m:mc>
                              </m:mcs>
                              <m:ctrlPr>
                                <a:rPr lang="en-US" i="1">
                                  <a:solidFill>
                                    <a:srgbClr val="FF0000"/>
                                  </a:solidFill>
                                  <a:latin typeface="Cambria Math" panose="02040503050406030204" pitchFamily="18" charset="0"/>
                                </a:rPr>
                              </m:ctrlPr>
                            </m:mPr>
                            <m:mr>
                              <m:e>
                                <m:r>
                                  <m:rPr>
                                    <m:brk m:alnAt="7"/>
                                  </m:rPr>
                                  <a:rPr lang="en-US" i="1">
                                    <a:solidFill>
                                      <a:srgbClr val="FF0000"/>
                                    </a:solidFill>
                                    <a:latin typeface="Cambria Math" panose="02040503050406030204" pitchFamily="18" charset="0"/>
                                  </a:rPr>
                                  <m:t>0</m:t>
                                </m:r>
                                <m:r>
                                  <a:rPr lang="en-US" i="1">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1</m:t>
                                </m:r>
                              </m:e>
                              <m:e>
                                <m:r>
                                  <a:rPr lang="en-US" i="1">
                                    <a:solidFill>
                                      <a:srgbClr val="FF0000"/>
                                    </a:solidFill>
                                    <a:latin typeface="Cambria Math" panose="02040503050406030204" pitchFamily="18" charset="0"/>
                                  </a:rPr>
                                  <m:t>0</m:t>
                                </m:r>
                              </m:e>
                            </m:mr>
                            <m:mr>
                              <m:e>
                                <m:r>
                                  <a:rPr lang="en-US" i="1">
                                    <a:solidFill>
                                      <a:srgbClr val="FF0000"/>
                                    </a:solidFill>
                                    <a:latin typeface="Cambria Math" panose="02040503050406030204" pitchFamily="18" charset="0"/>
                                  </a:rPr>
                                  <m:t>0</m:t>
                                </m:r>
                              </m:e>
                              <m:e>
                                <m:r>
                                  <a:rPr lang="en-US" i="1">
                                    <a:solidFill>
                                      <a:srgbClr val="FF0000"/>
                                    </a:solidFill>
                                    <a:latin typeface="Cambria Math" panose="02040503050406030204" pitchFamily="18" charset="0"/>
                                  </a:rPr>
                                  <m:t>0.</m:t>
                                </m:r>
                                <m:r>
                                  <a:rPr lang="en-US" b="0" i="1" smtClean="0">
                                    <a:solidFill>
                                      <a:srgbClr val="FF0000"/>
                                    </a:solidFill>
                                    <a:latin typeface="Cambria Math" panose="02040503050406030204" pitchFamily="18" charset="0"/>
                                  </a:rPr>
                                  <m:t>8</m:t>
                                </m:r>
                              </m:e>
                            </m:mr>
                          </m:m>
                        </m:e>
                      </m:d>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7072864" y="5682457"/>
                <a:ext cx="1887312" cy="554254"/>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809321" y="491609"/>
                <a:ext cx="1907765" cy="3742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𝐟</m:t>
                          </m:r>
                        </m:e>
                        <m:sub>
                          <m:r>
                            <a:rPr lang="en-US" i="1">
                              <a:solidFill>
                                <a:schemeClr val="accent1">
                                  <a:lumMod val="60000"/>
                                  <a:lumOff val="40000"/>
                                </a:schemeClr>
                              </a:solidFill>
                              <a:latin typeface="Cambria Math" panose="02040503050406030204" pitchFamily="18" charset="0"/>
                            </a:rPr>
                            <m:t>1:3</m:t>
                          </m:r>
                        </m:sub>
                      </m:sSub>
                      <m:r>
                        <a:rPr lang="en-US" i="1">
                          <a:solidFill>
                            <a:schemeClr val="accent1">
                              <a:lumMod val="60000"/>
                              <a:lumOff val="40000"/>
                            </a:schemeClr>
                          </a:solidFill>
                          <a:latin typeface="Cambria Math" panose="02040503050406030204" pitchFamily="18" charset="0"/>
                        </a:rPr>
                        <m:t>=</m:t>
                      </m:r>
                      <m:r>
                        <a:rPr lang="en-US" i="1">
                          <a:solidFill>
                            <a:schemeClr val="accent1">
                              <a:lumMod val="60000"/>
                              <a:lumOff val="40000"/>
                            </a:schemeClr>
                          </a:solidFill>
                          <a:latin typeface="Cambria Math" panose="02040503050406030204" pitchFamily="18" charset="0"/>
                        </a:rPr>
                        <m:t>𝛼</m:t>
                      </m:r>
                      <m:sSub>
                        <m:sSubPr>
                          <m:ctrlPr>
                            <a:rPr lang="en-US" i="1">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𝐎</m:t>
                          </m:r>
                        </m:e>
                        <m:sub>
                          <m:r>
                            <a:rPr lang="en-US" i="1">
                              <a:solidFill>
                                <a:schemeClr val="accent1">
                                  <a:lumMod val="60000"/>
                                  <a:lumOff val="40000"/>
                                </a:schemeClr>
                              </a:solidFill>
                              <a:latin typeface="Cambria Math" panose="02040503050406030204" pitchFamily="18" charset="0"/>
                            </a:rPr>
                            <m:t>3</m:t>
                          </m:r>
                        </m:sub>
                      </m:sSub>
                      <m:sSup>
                        <m:sSupPr>
                          <m:ctrlPr>
                            <a:rPr lang="en-US" i="1">
                              <a:solidFill>
                                <a:schemeClr val="accent1">
                                  <a:lumMod val="60000"/>
                                  <a:lumOff val="40000"/>
                                </a:schemeClr>
                              </a:solidFill>
                              <a:latin typeface="Cambria Math" panose="02040503050406030204" pitchFamily="18" charset="0"/>
                            </a:rPr>
                          </m:ctrlPr>
                        </m:sSupPr>
                        <m:e>
                          <m:r>
                            <a:rPr lang="en-US" b="1">
                              <a:solidFill>
                                <a:schemeClr val="accent1">
                                  <a:lumMod val="60000"/>
                                  <a:lumOff val="40000"/>
                                </a:schemeClr>
                              </a:solidFill>
                              <a:latin typeface="Cambria Math" panose="02040503050406030204" pitchFamily="18" charset="0"/>
                            </a:rPr>
                            <m:t>𝐓</m:t>
                          </m:r>
                        </m:e>
                        <m:sup>
                          <m:r>
                            <m:rPr>
                              <m:sty m:val="p"/>
                            </m:rPr>
                            <a:rPr lang="en-US">
                              <a:solidFill>
                                <a:schemeClr val="accent1">
                                  <a:lumMod val="60000"/>
                                  <a:lumOff val="40000"/>
                                </a:schemeClr>
                              </a:solidFill>
                              <a:latin typeface="Cambria Math" panose="02040503050406030204" pitchFamily="18" charset="0"/>
                            </a:rPr>
                            <m:t>T</m:t>
                          </m:r>
                        </m:sup>
                      </m:sSup>
                      <m:sSub>
                        <m:sSubPr>
                          <m:ctrlPr>
                            <a:rPr lang="en-US" i="1">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𝐟</m:t>
                          </m:r>
                        </m:e>
                        <m:sub>
                          <m:r>
                            <a:rPr lang="en-US" i="1">
                              <a:solidFill>
                                <a:schemeClr val="accent1">
                                  <a:lumMod val="60000"/>
                                  <a:lumOff val="40000"/>
                                </a:schemeClr>
                              </a:solidFill>
                              <a:latin typeface="Cambria Math" panose="02040503050406030204" pitchFamily="18" charset="0"/>
                            </a:rPr>
                            <m:t>1:2</m:t>
                          </m:r>
                        </m:sub>
                      </m:sSub>
                    </m:oMath>
                  </m:oMathPara>
                </a14:m>
                <a:endParaRPr lang="en-US" dirty="0">
                  <a:solidFill>
                    <a:schemeClr val="accent1">
                      <a:lumMod val="60000"/>
                      <a:lumOff val="40000"/>
                    </a:schemeClr>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6809321" y="491609"/>
                <a:ext cx="1907765" cy="374270"/>
              </a:xfrm>
              <a:prstGeom prst="rect">
                <a:avLst/>
              </a:prstGeom>
              <a:blipFill rotWithShape="0">
                <a:blip r:embed="rId12"/>
                <a:stretch>
                  <a:fillRect b="-1639"/>
                </a:stretch>
              </a:blipFill>
            </p:spPr>
            <p:txBody>
              <a:bodyPr/>
              <a:lstStyle/>
              <a:p>
                <a:r>
                  <a:rPr lang="en-US">
                    <a:noFill/>
                  </a:rPr>
                  <a:t> </a:t>
                </a:r>
              </a:p>
            </p:txBody>
          </p:sp>
        </mc:Fallback>
      </mc:AlternateContent>
    </p:spTree>
    <p:extLst>
      <p:ext uri="{BB962C8B-B14F-4D97-AF65-F5344CB8AC3E}">
        <p14:creationId xmlns:p14="http://schemas.microsoft.com/office/powerpoint/2010/main" val="3549735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1</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a:t>We have computed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1:2</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0.883,0.117</m:t>
                        </m:r>
                      </m:e>
                    </m:d>
                  </m:oMath>
                </a14:m>
                <a:r>
                  <a:rPr lang="en-US" dirty="0"/>
                  <a:t>, if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rPr>
                          <m:t>3</m:t>
                        </m:r>
                      </m:sub>
                    </m:sSub>
                    <m:r>
                      <a:rPr lang="en-US" b="0" i="1" smtClean="0">
                        <a:latin typeface="Cambria Math" panose="02040503050406030204" pitchFamily="18" charset="0"/>
                      </a:rPr>
                      <m:t>=</m:t>
                    </m:r>
                    <m:r>
                      <a:rPr lang="en-US" b="0" i="1" smtClean="0">
                        <a:latin typeface="Cambria Math" panose="02040503050406030204" pitchFamily="18" charset="0"/>
                      </a:rPr>
                      <m:t>𝑓𝑎𝑙𝑠𝑒</m:t>
                    </m:r>
                  </m:oMath>
                </a14:m>
                <a:r>
                  <a:rPr lang="en-US" dirty="0"/>
                  <a:t>, what do we know about </a:t>
                </a:r>
                <a14:m>
                  <m:oMath xmlns:m="http://schemas.openxmlformats.org/officeDocument/2006/math">
                    <m:r>
                      <a:rPr lang="en-US" b="0" i="1">
                        <a:latin typeface="Cambria Math" panose="02040503050406030204" pitchFamily="18" charset="0"/>
                      </a:rPr>
                      <m:t>𝑃</m:t>
                    </m:r>
                    <m:d>
                      <m:dPr>
                        <m:ctrlPr>
                          <a:rPr lang="en-US" b="1"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3</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b="0" i="1" dirty="0" smtClean="0">
                                <a:latin typeface="Cambria Math" panose="02040503050406030204" pitchFamily="18" charset="0"/>
                              </a:rPr>
                              <m:t>3</m:t>
                            </m:r>
                          </m:sub>
                        </m:sSub>
                      </m:e>
                    </m:d>
                  </m:oMath>
                </a14:m>
                <a:r>
                  <a:rPr lang="en-US" dirty="0"/>
                  <a:t>?</a:t>
                </a:r>
              </a:p>
              <a:p>
                <a:pPr lvl="1"/>
                <a:r>
                  <a:rPr lang="en-US" dirty="0"/>
                  <a:t>A: </a:t>
                </a:r>
                <a14:m>
                  <m:oMath xmlns:m="http://schemas.openxmlformats.org/officeDocument/2006/math">
                    <m:r>
                      <a:rPr lang="en-US" i="1">
                        <a:latin typeface="Cambria Math" panose="02040503050406030204" pitchFamily="18" charset="0"/>
                      </a:rPr>
                      <m:t>𝑃</m:t>
                    </m:r>
                    <m:d>
                      <m:dPr>
                        <m:ctrlPr>
                          <a:rPr lang="en-US" b="1"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3</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1:3</m:t>
                            </m:r>
                          </m:sub>
                        </m:sSub>
                      </m:e>
                    </m:d>
                    <m:r>
                      <a:rPr lang="en-US" b="1" i="1" dirty="0" smtClean="0">
                        <a:latin typeface="Cambria Math" panose="02040503050406030204" pitchFamily="18" charset="0"/>
                      </a:rPr>
                      <m:t>=</m:t>
                    </m:r>
                    <m:r>
                      <a:rPr lang="en-US" i="1">
                        <a:latin typeface="Cambria Math" panose="02040503050406030204" pitchFamily="18" charset="0"/>
                      </a:rPr>
                      <m:t>0.883</m:t>
                    </m:r>
                  </m:oMath>
                </a14:m>
                <a:endParaRPr lang="en-US" dirty="0"/>
              </a:p>
              <a:p>
                <a:pPr lvl="1"/>
                <a:r>
                  <a:rPr lang="en-US" dirty="0"/>
                  <a:t>B:</a:t>
                </a:r>
                <a14:m>
                  <m:oMath xmlns:m="http://schemas.openxmlformats.org/officeDocument/2006/math">
                    <m:r>
                      <a:rPr lang="en-US" i="1">
                        <a:latin typeface="Cambria Math" panose="02040503050406030204" pitchFamily="18" charset="0"/>
                      </a:rPr>
                      <m:t>𝑃</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3</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1:3</m:t>
                            </m:r>
                          </m:sub>
                        </m:sSub>
                      </m:e>
                    </m:d>
                    <m:r>
                      <a:rPr lang="en-US" b="1" i="1" dirty="0" smtClean="0">
                        <a:latin typeface="Cambria Math" panose="02040503050406030204" pitchFamily="18" charset="0"/>
                      </a:rPr>
                      <m:t>&lt;</m:t>
                    </m:r>
                    <m:r>
                      <a:rPr lang="en-US" i="1">
                        <a:latin typeface="Cambria Math" panose="02040503050406030204" pitchFamily="18" charset="0"/>
                      </a:rPr>
                      <m:t>0.883</m:t>
                    </m:r>
                  </m:oMath>
                </a14:m>
                <a:endParaRPr lang="en-US" dirty="0"/>
              </a:p>
              <a:p>
                <a:pPr lvl="1"/>
                <a:r>
                  <a:rPr lang="en-US" dirty="0"/>
                  <a:t>C:</a:t>
                </a:r>
                <a14:m>
                  <m:oMath xmlns:m="http://schemas.openxmlformats.org/officeDocument/2006/math">
                    <m:r>
                      <a:rPr lang="en-US" i="1">
                        <a:latin typeface="Cambria Math" panose="02040503050406030204" pitchFamily="18" charset="0"/>
                      </a:rPr>
                      <m:t>𝑃</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3</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1:3</m:t>
                            </m:r>
                          </m:sub>
                        </m:sSub>
                      </m:e>
                    </m:d>
                    <m:r>
                      <a:rPr lang="en-US" b="1" i="1" dirty="0" smtClean="0">
                        <a:latin typeface="Cambria Math" panose="02040503050406030204" pitchFamily="18" charset="0"/>
                      </a:rPr>
                      <m:t>&gt;</m:t>
                    </m:r>
                    <m:r>
                      <a:rPr lang="en-US" i="1">
                        <a:latin typeface="Cambria Math" panose="02040503050406030204" pitchFamily="18" charset="0"/>
                      </a:rPr>
                      <m:t>0.883</m:t>
                    </m:r>
                  </m:oMath>
                </a14:m>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25</a:t>
            </a:fld>
            <a:endParaRPr lang="en-US" dirty="0"/>
          </a:p>
        </p:txBody>
      </p:sp>
      <mc:AlternateContent xmlns:mc="http://schemas.openxmlformats.org/markup-compatibility/2006" xmlns:a14="http://schemas.microsoft.com/office/drawing/2010/main">
        <mc:Choice Requires="a14">
          <p:sp>
            <p:nvSpPr>
              <p:cNvPr id="10" name="TextBox 9"/>
              <p:cNvSpPr txBox="1"/>
              <p:nvPr/>
            </p:nvSpPr>
            <p:spPr>
              <a:xfrm>
                <a:off x="7168587" y="4251309"/>
                <a:ext cx="1759392" cy="5524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0" smtClean="0">
                          <a:solidFill>
                            <a:srgbClr val="FF0000"/>
                          </a:solidFill>
                          <a:latin typeface="Cambria Math" panose="02040503050406030204" pitchFamily="18" charset="0"/>
                        </a:rPr>
                        <m:t>𝐓</m:t>
                      </m:r>
                      <m:r>
                        <a:rPr lang="en-US" b="0" i="1" smtClean="0">
                          <a:solidFill>
                            <a:srgbClr val="FF0000"/>
                          </a:solidFill>
                          <a:latin typeface="Cambria Math" panose="02040503050406030204" pitchFamily="18" charset="0"/>
                        </a:rPr>
                        <m:t>=</m:t>
                      </m:r>
                      <m:d>
                        <m:dPr>
                          <m:ctrlPr>
                            <a:rPr lang="en-US" b="0" i="1" smtClean="0">
                              <a:solidFill>
                                <a:srgbClr val="FF0000"/>
                              </a:solidFill>
                              <a:latin typeface="Cambria Math" panose="02040503050406030204" pitchFamily="18" charset="0"/>
                            </a:rPr>
                          </m:ctrlPr>
                        </m:dPr>
                        <m:e>
                          <m:m>
                            <m:mPr>
                              <m:mcs>
                                <m:mc>
                                  <m:mcPr>
                                    <m:count m:val="2"/>
                                    <m:mcJc m:val="center"/>
                                  </m:mcPr>
                                </m:mc>
                              </m:mcs>
                              <m:ctrlPr>
                                <a:rPr lang="en-US" b="0" i="1" smtClean="0">
                                  <a:solidFill>
                                    <a:srgbClr val="FF0000"/>
                                  </a:solidFill>
                                  <a:latin typeface="Cambria Math" panose="02040503050406030204" pitchFamily="18" charset="0"/>
                                </a:rPr>
                              </m:ctrlPr>
                            </m:mPr>
                            <m:mr>
                              <m:e>
                                <m:r>
                                  <m:rPr>
                                    <m:brk m:alnAt="7"/>
                                  </m:rPr>
                                  <a:rPr lang="en-US" b="0" i="1" smtClean="0">
                                    <a:solidFill>
                                      <a:srgbClr val="FF0000"/>
                                    </a:solidFill>
                                    <a:latin typeface="Cambria Math" panose="02040503050406030204" pitchFamily="18" charset="0"/>
                                  </a:rPr>
                                  <m:t>0</m:t>
                                </m:r>
                                <m:r>
                                  <a:rPr lang="en-US" b="0" i="1" smtClean="0">
                                    <a:solidFill>
                                      <a:srgbClr val="FF0000"/>
                                    </a:solidFill>
                                    <a:latin typeface="Cambria Math" panose="02040503050406030204" pitchFamily="18" charset="0"/>
                                  </a:rPr>
                                  <m:t>.7</m:t>
                                </m:r>
                              </m:e>
                              <m:e>
                                <m:r>
                                  <a:rPr lang="en-US" b="0" i="1" smtClean="0">
                                    <a:solidFill>
                                      <a:srgbClr val="FF0000"/>
                                    </a:solidFill>
                                    <a:latin typeface="Cambria Math" panose="02040503050406030204" pitchFamily="18" charset="0"/>
                                  </a:rPr>
                                  <m:t>0.3</m:t>
                                </m:r>
                              </m:e>
                            </m:mr>
                            <m:mr>
                              <m:e>
                                <m:r>
                                  <a:rPr lang="en-US" b="0" i="1" smtClean="0">
                                    <a:solidFill>
                                      <a:srgbClr val="FF0000"/>
                                    </a:solidFill>
                                    <a:latin typeface="Cambria Math" panose="02040503050406030204" pitchFamily="18" charset="0"/>
                                  </a:rPr>
                                  <m:t>0.3</m:t>
                                </m:r>
                              </m:e>
                              <m:e>
                                <m:r>
                                  <a:rPr lang="en-US" b="0" i="1" smtClean="0">
                                    <a:solidFill>
                                      <a:srgbClr val="FF0000"/>
                                    </a:solidFill>
                                    <a:latin typeface="Cambria Math" panose="02040503050406030204" pitchFamily="18" charset="0"/>
                                  </a:rPr>
                                  <m:t>0.7</m:t>
                                </m:r>
                              </m:e>
                            </m:mr>
                          </m:m>
                        </m:e>
                      </m:d>
                    </m:oMath>
                  </m:oMathPara>
                </a14:m>
                <a:endParaRPr lang="en-US" dirty="0">
                  <a:solidFill>
                    <a:srgbClr val="FF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7168587" y="4251309"/>
                <a:ext cx="1759392" cy="552459"/>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627170" y="5033036"/>
                <a:ext cx="2448876" cy="5542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1">
                              <a:solidFill>
                                <a:srgbClr val="FF0000"/>
                              </a:solidFill>
                              <a:latin typeface="Cambria Math" panose="02040503050406030204" pitchFamily="18" charset="0"/>
                            </a:rPr>
                            <m:t>𝐎</m:t>
                          </m:r>
                        </m:e>
                        <m:sub>
                          <m:r>
                            <a:rPr lang="en-US" i="1">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b="1">
                              <a:solidFill>
                                <a:srgbClr val="FF0000"/>
                              </a:solidFill>
                              <a:latin typeface="Cambria Math" panose="02040503050406030204" pitchFamily="18" charset="0"/>
                            </a:rPr>
                            <m:t>𝐎</m:t>
                          </m:r>
                        </m:e>
                        <m:sub>
                          <m:r>
                            <a:rPr lang="en-US" b="0" i="1" smtClean="0">
                              <a:solidFill>
                                <a:srgbClr val="FF0000"/>
                              </a:solidFill>
                              <a:latin typeface="Cambria Math" panose="02040503050406030204" pitchFamily="18" charset="0"/>
                            </a:rPr>
                            <m:t>2</m:t>
                          </m:r>
                        </m:sub>
                      </m:sSub>
                      <m:r>
                        <a:rPr lang="en-US" i="1">
                          <a:solidFill>
                            <a:srgbClr val="FF0000"/>
                          </a:solidFill>
                          <a:latin typeface="Cambria Math" panose="02040503050406030204" pitchFamily="18" charset="0"/>
                        </a:rPr>
                        <m:t>=</m:t>
                      </m:r>
                      <m:d>
                        <m:dPr>
                          <m:ctrlPr>
                            <a:rPr lang="en-US" i="1">
                              <a:solidFill>
                                <a:srgbClr val="FF0000"/>
                              </a:solidFill>
                              <a:latin typeface="Cambria Math" panose="02040503050406030204" pitchFamily="18" charset="0"/>
                            </a:rPr>
                          </m:ctrlPr>
                        </m:dPr>
                        <m:e>
                          <m:m>
                            <m:mPr>
                              <m:mcs>
                                <m:mc>
                                  <m:mcPr>
                                    <m:count m:val="2"/>
                                    <m:mcJc m:val="center"/>
                                  </m:mcPr>
                                </m:mc>
                              </m:mcs>
                              <m:ctrlPr>
                                <a:rPr lang="en-US" i="1">
                                  <a:solidFill>
                                    <a:srgbClr val="FF0000"/>
                                  </a:solidFill>
                                  <a:latin typeface="Cambria Math" panose="02040503050406030204" pitchFamily="18" charset="0"/>
                                </a:rPr>
                              </m:ctrlPr>
                            </m:mPr>
                            <m:mr>
                              <m:e>
                                <m:r>
                                  <m:rPr>
                                    <m:brk m:alnAt="7"/>
                                  </m:rPr>
                                  <a:rPr lang="en-US" i="1">
                                    <a:solidFill>
                                      <a:srgbClr val="FF0000"/>
                                    </a:solidFill>
                                    <a:latin typeface="Cambria Math" panose="02040503050406030204" pitchFamily="18" charset="0"/>
                                  </a:rPr>
                                  <m:t>0</m:t>
                                </m:r>
                                <m:r>
                                  <a:rPr lang="en-US" i="1">
                                    <a:solidFill>
                                      <a:srgbClr val="FF0000"/>
                                    </a:solidFill>
                                    <a:latin typeface="Cambria Math" panose="02040503050406030204" pitchFamily="18" charset="0"/>
                                  </a:rPr>
                                  <m:t>.9</m:t>
                                </m:r>
                              </m:e>
                              <m:e>
                                <m:r>
                                  <a:rPr lang="en-US" i="1">
                                    <a:solidFill>
                                      <a:srgbClr val="FF0000"/>
                                    </a:solidFill>
                                    <a:latin typeface="Cambria Math" panose="02040503050406030204" pitchFamily="18" charset="0"/>
                                  </a:rPr>
                                  <m:t>0</m:t>
                                </m:r>
                              </m:e>
                            </m:mr>
                            <m:mr>
                              <m:e>
                                <m:r>
                                  <a:rPr lang="en-US" i="1">
                                    <a:solidFill>
                                      <a:srgbClr val="FF0000"/>
                                    </a:solidFill>
                                    <a:latin typeface="Cambria Math" panose="02040503050406030204" pitchFamily="18" charset="0"/>
                                  </a:rPr>
                                  <m:t>0</m:t>
                                </m:r>
                              </m:e>
                              <m:e>
                                <m:r>
                                  <a:rPr lang="en-US" i="1">
                                    <a:solidFill>
                                      <a:srgbClr val="FF0000"/>
                                    </a:solidFill>
                                    <a:latin typeface="Cambria Math" panose="02040503050406030204" pitchFamily="18" charset="0"/>
                                  </a:rPr>
                                  <m:t>0.2</m:t>
                                </m:r>
                              </m:e>
                            </m:mr>
                          </m:m>
                        </m:e>
                      </m:d>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6627170" y="5033036"/>
                <a:ext cx="2448876" cy="554254"/>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39496" y="3498086"/>
                <a:ext cx="3802388" cy="30446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b="0" i="1" smtClean="0">
                              <a:latin typeface="Cambria Math" panose="02040503050406030204" pitchFamily="18" charset="0"/>
                            </a:rPr>
                            <m:t>3</m:t>
                          </m:r>
                        </m:sub>
                      </m:sSub>
                      <m:r>
                        <a:rPr lang="en-US" i="1">
                          <a:latin typeface="Cambria Math" panose="02040503050406030204" pitchFamily="18" charset="0"/>
                        </a:rPr>
                        <m:t>=</m:t>
                      </m:r>
                      <m:r>
                        <a:rPr lang="en-US" i="1">
                          <a:latin typeface="Cambria Math" panose="02040503050406030204" pitchFamily="18" charset="0"/>
                        </a:rPr>
                        <m:t>𝛼</m:t>
                      </m:r>
                      <m:sSub>
                        <m:sSubPr>
                          <m:ctrlPr>
                            <a:rPr lang="en-US" i="1">
                              <a:latin typeface="Cambria Math" panose="02040503050406030204" pitchFamily="18" charset="0"/>
                            </a:rPr>
                          </m:ctrlPr>
                        </m:sSubPr>
                        <m:e>
                          <m:r>
                            <a:rPr lang="en-US" b="1">
                              <a:latin typeface="Cambria Math" panose="02040503050406030204" pitchFamily="18" charset="0"/>
                            </a:rPr>
                            <m:t>𝐎</m:t>
                          </m:r>
                        </m:e>
                        <m:sub>
                          <m:r>
                            <a:rPr lang="en-US" b="0" i="1" smtClean="0">
                              <a:latin typeface="Cambria Math" panose="02040503050406030204" pitchFamily="18" charset="0"/>
                            </a:rPr>
                            <m:t>3</m:t>
                          </m:r>
                        </m:sub>
                      </m:sSub>
                      <m:sSup>
                        <m:sSupPr>
                          <m:ctrlPr>
                            <a:rPr lang="en-US" i="1">
                              <a:latin typeface="Cambria Math" panose="02040503050406030204" pitchFamily="18" charset="0"/>
                            </a:rPr>
                          </m:ctrlPr>
                        </m:sSupPr>
                        <m:e>
                          <m:r>
                            <a:rPr lang="en-US" b="1">
                              <a:latin typeface="Cambria Math" panose="02040503050406030204" pitchFamily="18" charset="0"/>
                            </a:rPr>
                            <m:t>𝐓</m:t>
                          </m:r>
                        </m:e>
                        <m:sup>
                          <m:r>
                            <m:rPr>
                              <m:sty m:val="p"/>
                            </m:rPr>
                            <a:rPr lang="en-US">
                              <a:latin typeface="Cambria Math" panose="02040503050406030204" pitchFamily="18" charset="0"/>
                            </a:rPr>
                            <m:t>T</m:t>
                          </m:r>
                        </m:sup>
                      </m:sSup>
                      <m:sSub>
                        <m:sSubPr>
                          <m:ctrlPr>
                            <a:rPr lang="en-US" i="1" smtClean="0">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b="0" i="1" smtClean="0">
                              <a:latin typeface="Cambria Math" panose="02040503050406030204" pitchFamily="18" charset="0"/>
                            </a:rPr>
                            <m:t>2</m:t>
                          </m:r>
                        </m:sub>
                      </m:sSub>
                    </m:oMath>
                  </m:oMathPara>
                </a14:m>
                <a:endParaRPr lang="en-US"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𝛼</m:t>
                      </m:r>
                      <m:d>
                        <m:dPr>
                          <m:ctrlPr>
                            <a:rPr lang="en-US" i="1" smtClean="0">
                              <a:solidFill>
                                <a:schemeClr val="tx1"/>
                              </a:solidFill>
                              <a:latin typeface="Cambria Math" panose="02040503050406030204" pitchFamily="18" charset="0"/>
                            </a:rPr>
                          </m:ctrlPr>
                        </m:dPr>
                        <m:e>
                          <m:m>
                            <m:mPr>
                              <m:mcs>
                                <m:mc>
                                  <m:mcPr>
                                    <m:count m:val="2"/>
                                    <m:mcJc m:val="center"/>
                                  </m:mcPr>
                                </m:mc>
                              </m:mcs>
                              <m:ctrlPr>
                                <a:rPr lang="en-US" i="1">
                                  <a:solidFill>
                                    <a:schemeClr val="tx1"/>
                                  </a:solidFill>
                                  <a:latin typeface="Cambria Math" panose="02040503050406030204" pitchFamily="18" charset="0"/>
                                </a:rPr>
                              </m:ctrlPr>
                            </m:mPr>
                            <m:mr>
                              <m:e>
                                <m:r>
                                  <m:rPr>
                                    <m:brk m:alnAt="7"/>
                                  </m:rPr>
                                  <a:rPr lang="en-US" i="1">
                                    <a:solidFill>
                                      <a:schemeClr val="tx1"/>
                                    </a:solidFill>
                                    <a:latin typeface="Cambria Math" panose="02040503050406030204" pitchFamily="18" charset="0"/>
                                  </a:rPr>
                                  <m:t>0</m:t>
                                </m:r>
                                <m:r>
                                  <a:rPr lang="en-US" i="1">
                                    <a:solidFill>
                                      <a:schemeClr val="tx1"/>
                                    </a:solidFill>
                                    <a:latin typeface="Cambria Math" panose="02040503050406030204" pitchFamily="18" charset="0"/>
                                  </a:rPr>
                                  <m:t>.1</m:t>
                                </m:r>
                              </m:e>
                              <m:e>
                                <m:r>
                                  <a:rPr lang="en-US" i="1">
                                    <a:solidFill>
                                      <a:schemeClr val="tx1"/>
                                    </a:solidFill>
                                    <a:latin typeface="Cambria Math" panose="02040503050406030204" pitchFamily="18" charset="0"/>
                                  </a:rPr>
                                  <m:t>0</m:t>
                                </m:r>
                              </m:e>
                            </m:mr>
                            <m:mr>
                              <m:e>
                                <m:r>
                                  <a:rPr lang="en-US" i="1">
                                    <a:solidFill>
                                      <a:schemeClr val="tx1"/>
                                    </a:solidFill>
                                    <a:latin typeface="Cambria Math" panose="02040503050406030204" pitchFamily="18" charset="0"/>
                                  </a:rPr>
                                  <m:t>0</m:t>
                                </m:r>
                              </m:e>
                              <m:e>
                                <m:r>
                                  <a:rPr lang="en-US" i="1">
                                    <a:solidFill>
                                      <a:schemeClr val="tx1"/>
                                    </a:solidFill>
                                    <a:latin typeface="Cambria Math" panose="02040503050406030204" pitchFamily="18" charset="0"/>
                                  </a:rPr>
                                  <m:t>0.8</m:t>
                                </m:r>
                              </m:e>
                            </m:mr>
                          </m:m>
                        </m:e>
                      </m:d>
                      <m:d>
                        <m:dPr>
                          <m:ctrlPr>
                            <a:rPr lang="en-US" i="1">
                              <a:solidFill>
                                <a:schemeClr val="tx1"/>
                              </a:solidFill>
                              <a:latin typeface="Cambria Math" panose="02040503050406030204" pitchFamily="18" charset="0"/>
                            </a:rPr>
                          </m:ctrlPr>
                        </m:dPr>
                        <m:e>
                          <m:m>
                            <m:mPr>
                              <m:mcs>
                                <m:mc>
                                  <m:mcPr>
                                    <m:count m:val="2"/>
                                    <m:mcJc m:val="center"/>
                                  </m:mcPr>
                                </m:mc>
                              </m:mcs>
                              <m:ctrlPr>
                                <a:rPr lang="en-US" i="1">
                                  <a:solidFill>
                                    <a:schemeClr val="tx1"/>
                                  </a:solidFill>
                                  <a:latin typeface="Cambria Math" panose="02040503050406030204" pitchFamily="18" charset="0"/>
                                </a:rPr>
                              </m:ctrlPr>
                            </m:mPr>
                            <m:mr>
                              <m:e>
                                <m:r>
                                  <m:rPr>
                                    <m:brk m:alnAt="7"/>
                                  </m:rPr>
                                  <a:rPr lang="en-US" i="1">
                                    <a:solidFill>
                                      <a:schemeClr val="tx1"/>
                                    </a:solidFill>
                                    <a:latin typeface="Cambria Math" panose="02040503050406030204" pitchFamily="18" charset="0"/>
                                  </a:rPr>
                                  <m:t>0</m:t>
                                </m:r>
                                <m:r>
                                  <a:rPr lang="en-US" i="1">
                                    <a:solidFill>
                                      <a:schemeClr val="tx1"/>
                                    </a:solidFill>
                                    <a:latin typeface="Cambria Math" panose="02040503050406030204" pitchFamily="18" charset="0"/>
                                  </a:rPr>
                                  <m:t>.7</m:t>
                                </m:r>
                              </m:e>
                              <m:e>
                                <m:r>
                                  <a:rPr lang="en-US" i="1">
                                    <a:solidFill>
                                      <a:schemeClr val="tx1"/>
                                    </a:solidFill>
                                    <a:latin typeface="Cambria Math" panose="02040503050406030204" pitchFamily="18" charset="0"/>
                                  </a:rPr>
                                  <m:t>0.3</m:t>
                                </m:r>
                              </m:e>
                            </m:mr>
                            <m:mr>
                              <m:e>
                                <m:r>
                                  <a:rPr lang="en-US" i="1">
                                    <a:solidFill>
                                      <a:schemeClr val="tx1"/>
                                    </a:solidFill>
                                    <a:latin typeface="Cambria Math" panose="02040503050406030204" pitchFamily="18" charset="0"/>
                                  </a:rPr>
                                  <m:t>0.3</m:t>
                                </m:r>
                              </m:e>
                              <m:e>
                                <m:r>
                                  <a:rPr lang="en-US" i="1">
                                    <a:solidFill>
                                      <a:schemeClr val="tx1"/>
                                    </a:solidFill>
                                    <a:latin typeface="Cambria Math" panose="02040503050406030204" pitchFamily="18" charset="0"/>
                                  </a:rPr>
                                  <m:t>0.7</m:t>
                                </m:r>
                              </m:e>
                            </m:mr>
                          </m:m>
                        </m:e>
                      </m:d>
                      <m:d>
                        <m:dPr>
                          <m:ctrlPr>
                            <a:rPr lang="en-US" i="1" smtClean="0">
                              <a:solidFill>
                                <a:schemeClr val="tx1"/>
                              </a:solidFill>
                              <a:latin typeface="Cambria Math" panose="02040503050406030204" pitchFamily="18" charset="0"/>
                            </a:rPr>
                          </m:ctrlPr>
                        </m:dPr>
                        <m:e>
                          <m:m>
                            <m:mPr>
                              <m:mcs>
                                <m:mc>
                                  <m:mcPr>
                                    <m:count m:val="1"/>
                                    <m:mcJc m:val="center"/>
                                  </m:mcPr>
                                </m:mc>
                              </m:mcs>
                              <m:ctrlPr>
                                <a:rPr lang="en-US" i="1" smtClean="0">
                                  <a:solidFill>
                                    <a:schemeClr val="tx1"/>
                                  </a:solidFill>
                                  <a:latin typeface="Cambria Math" panose="02040503050406030204" pitchFamily="18" charset="0"/>
                                </a:rPr>
                              </m:ctrlPr>
                            </m:mPr>
                            <m:mr>
                              <m:e>
                                <m:r>
                                  <m:rPr>
                                    <m:brk m:alnAt="7"/>
                                  </m:rPr>
                                  <a:rPr lang="en-US" b="0" i="1" smtClean="0">
                                    <a:solidFill>
                                      <a:schemeClr val="tx1"/>
                                    </a:solidFill>
                                    <a:latin typeface="Cambria Math" panose="02040503050406030204" pitchFamily="18" charset="0"/>
                                  </a:rPr>
                                  <m:t>0</m:t>
                                </m:r>
                                <m:r>
                                  <a:rPr lang="en-US" b="0" i="1" smtClean="0">
                                    <a:solidFill>
                                      <a:schemeClr val="tx1"/>
                                    </a:solidFill>
                                    <a:latin typeface="Cambria Math" panose="02040503050406030204" pitchFamily="18" charset="0"/>
                                  </a:rPr>
                                  <m:t>.883</m:t>
                                </m:r>
                              </m:e>
                            </m:mr>
                            <m:mr>
                              <m:e>
                                <m:r>
                                  <a:rPr lang="en-US" b="0" i="1" smtClean="0">
                                    <a:solidFill>
                                      <a:schemeClr val="tx1"/>
                                    </a:solidFill>
                                    <a:latin typeface="Cambria Math" panose="02040503050406030204" pitchFamily="18" charset="0"/>
                                  </a:rPr>
                                  <m:t>0.117</m:t>
                                </m:r>
                              </m:e>
                            </m:mr>
                          </m:m>
                        </m:e>
                      </m:d>
                    </m:oMath>
                  </m:oMathPara>
                </a14:m>
                <a:endParaRPr lang="en-US" i="1" dirty="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𝛼</m:t>
                      </m:r>
                      <m:d>
                        <m:dPr>
                          <m:ctrlPr>
                            <a:rPr lang="en-US" i="1">
                              <a:solidFill>
                                <a:schemeClr val="tx1"/>
                              </a:solidFill>
                              <a:latin typeface="Cambria Math" panose="02040503050406030204" pitchFamily="18" charset="0"/>
                            </a:rPr>
                          </m:ctrlPr>
                        </m:dPr>
                        <m:e>
                          <m:m>
                            <m:mPr>
                              <m:mcs>
                                <m:mc>
                                  <m:mcPr>
                                    <m:count m:val="2"/>
                                    <m:mcJc m:val="center"/>
                                  </m:mcPr>
                                </m:mc>
                              </m:mcs>
                              <m:ctrlPr>
                                <a:rPr lang="en-US" i="1">
                                  <a:solidFill>
                                    <a:schemeClr val="tx1"/>
                                  </a:solidFill>
                                  <a:latin typeface="Cambria Math" panose="02040503050406030204" pitchFamily="18" charset="0"/>
                                </a:rPr>
                              </m:ctrlPr>
                            </m:mPr>
                            <m:mr>
                              <m:e>
                                <m:r>
                                  <m:rPr>
                                    <m:brk m:alnAt="7"/>
                                  </m:rPr>
                                  <a:rPr lang="en-US" i="1">
                                    <a:solidFill>
                                      <a:schemeClr val="tx1"/>
                                    </a:solidFill>
                                    <a:latin typeface="Cambria Math" panose="02040503050406030204" pitchFamily="18" charset="0"/>
                                  </a:rPr>
                                  <m:t>0</m:t>
                                </m:r>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07</m:t>
                                </m:r>
                              </m:e>
                              <m:e>
                                <m:r>
                                  <a:rPr lang="en-US" i="1">
                                    <a:solidFill>
                                      <a:schemeClr val="tx1"/>
                                    </a:solidFill>
                                    <a:latin typeface="Cambria Math" panose="02040503050406030204" pitchFamily="18" charset="0"/>
                                  </a:rPr>
                                  <m:t>0.</m:t>
                                </m:r>
                                <m:r>
                                  <a:rPr lang="en-US" b="0" i="1" smtClean="0">
                                    <a:solidFill>
                                      <a:schemeClr val="tx1"/>
                                    </a:solidFill>
                                    <a:latin typeface="Cambria Math" panose="02040503050406030204" pitchFamily="18" charset="0"/>
                                  </a:rPr>
                                  <m:t>0</m:t>
                                </m:r>
                                <m:r>
                                  <a:rPr lang="en-US" i="1">
                                    <a:solidFill>
                                      <a:schemeClr val="tx1"/>
                                    </a:solidFill>
                                    <a:latin typeface="Cambria Math" panose="02040503050406030204" pitchFamily="18" charset="0"/>
                                  </a:rPr>
                                  <m:t>3</m:t>
                                </m:r>
                              </m:e>
                            </m:mr>
                            <m:mr>
                              <m:e>
                                <m:r>
                                  <a:rPr lang="en-US" i="1">
                                    <a:solidFill>
                                      <a:schemeClr val="tx1"/>
                                    </a:solidFill>
                                    <a:latin typeface="Cambria Math" panose="02040503050406030204" pitchFamily="18" charset="0"/>
                                  </a:rPr>
                                  <m:t>0.</m:t>
                                </m:r>
                                <m:r>
                                  <a:rPr lang="en-US" b="0" i="1" smtClean="0">
                                    <a:solidFill>
                                      <a:schemeClr val="tx1"/>
                                    </a:solidFill>
                                    <a:latin typeface="Cambria Math" panose="02040503050406030204" pitchFamily="18" charset="0"/>
                                  </a:rPr>
                                  <m:t>24</m:t>
                                </m:r>
                              </m:e>
                              <m:e>
                                <m:r>
                                  <a:rPr lang="en-US" i="1">
                                    <a:solidFill>
                                      <a:schemeClr val="tx1"/>
                                    </a:solidFill>
                                    <a:latin typeface="Cambria Math" panose="02040503050406030204" pitchFamily="18" charset="0"/>
                                  </a:rPr>
                                  <m:t>0.</m:t>
                                </m:r>
                                <m:r>
                                  <a:rPr lang="en-US" b="0" i="1" smtClean="0">
                                    <a:solidFill>
                                      <a:schemeClr val="tx1"/>
                                    </a:solidFill>
                                    <a:latin typeface="Cambria Math" panose="02040503050406030204" pitchFamily="18" charset="0"/>
                                  </a:rPr>
                                  <m:t>56</m:t>
                                </m:r>
                              </m:e>
                            </m:mr>
                          </m:m>
                        </m:e>
                      </m:d>
                      <m:d>
                        <m:dPr>
                          <m:ctrlPr>
                            <a:rPr lang="en-US" i="1">
                              <a:solidFill>
                                <a:schemeClr val="tx1"/>
                              </a:solidFill>
                              <a:latin typeface="Cambria Math" panose="02040503050406030204" pitchFamily="18" charset="0"/>
                            </a:rPr>
                          </m:ctrlPr>
                        </m:dPr>
                        <m:e>
                          <m:m>
                            <m:mPr>
                              <m:mcs>
                                <m:mc>
                                  <m:mcPr>
                                    <m:count m:val="1"/>
                                    <m:mcJc m:val="center"/>
                                  </m:mcPr>
                                </m:mc>
                              </m:mcs>
                              <m:ctrlPr>
                                <a:rPr lang="en-US" i="1">
                                  <a:solidFill>
                                    <a:schemeClr val="tx1"/>
                                  </a:solidFill>
                                  <a:latin typeface="Cambria Math" panose="02040503050406030204" pitchFamily="18" charset="0"/>
                                </a:rPr>
                              </m:ctrlPr>
                            </m:mPr>
                            <m:mr>
                              <m:e>
                                <m:r>
                                  <m:rPr>
                                    <m:brk m:alnAt="7"/>
                                  </m:rPr>
                                  <a:rPr lang="en-US" i="1">
                                    <a:solidFill>
                                      <a:schemeClr val="tx1"/>
                                    </a:solidFill>
                                    <a:latin typeface="Cambria Math" panose="02040503050406030204" pitchFamily="18" charset="0"/>
                                  </a:rPr>
                                  <m:t>0</m:t>
                                </m:r>
                                <m:r>
                                  <a:rPr lang="en-US" i="1">
                                    <a:solidFill>
                                      <a:schemeClr val="tx1"/>
                                    </a:solidFill>
                                    <a:latin typeface="Cambria Math" panose="02040503050406030204" pitchFamily="18" charset="0"/>
                                  </a:rPr>
                                  <m:t>.883</m:t>
                                </m:r>
                              </m:e>
                            </m:mr>
                            <m:mr>
                              <m:e>
                                <m:r>
                                  <a:rPr lang="en-US" i="1">
                                    <a:solidFill>
                                      <a:schemeClr val="tx1"/>
                                    </a:solidFill>
                                    <a:latin typeface="Cambria Math" panose="02040503050406030204" pitchFamily="18" charset="0"/>
                                  </a:rPr>
                                  <m:t>0.117</m:t>
                                </m:r>
                              </m:e>
                            </m:mr>
                          </m:m>
                        </m:e>
                      </m:d>
                    </m:oMath>
                  </m:oMathPara>
                </a14:m>
                <a:endParaRPr lang="en-US" dirty="0">
                  <a:solidFill>
                    <a:schemeClr val="tx1"/>
                  </a:solidFill>
                </a:endParaRPr>
              </a:p>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r>
                        <a:rPr lang="en-US" i="1">
                          <a:solidFill>
                            <a:schemeClr val="tx1"/>
                          </a:solidFill>
                          <a:latin typeface="Cambria Math" panose="02040503050406030204" pitchFamily="18" charset="0"/>
                        </a:rPr>
                        <m:t>𝛼</m:t>
                      </m:r>
                      <m:d>
                        <m:dPr>
                          <m:ctrlPr>
                            <a:rPr lang="en-US" i="1">
                              <a:solidFill>
                                <a:schemeClr val="tx1"/>
                              </a:solidFill>
                              <a:latin typeface="Cambria Math" panose="02040503050406030204" pitchFamily="18" charset="0"/>
                            </a:rPr>
                          </m:ctrlPr>
                        </m:dPr>
                        <m:e>
                          <m:m>
                            <m:mPr>
                              <m:mcs>
                                <m:mc>
                                  <m:mcPr>
                                    <m:count m:val="1"/>
                                    <m:mcJc m:val="center"/>
                                  </m:mcPr>
                                </m:mc>
                              </m:mcs>
                              <m:ctrlPr>
                                <a:rPr lang="en-US" i="1">
                                  <a:solidFill>
                                    <a:schemeClr val="tx1"/>
                                  </a:solidFill>
                                  <a:latin typeface="Cambria Math" panose="02040503050406030204" pitchFamily="18" charset="0"/>
                                </a:rPr>
                              </m:ctrlPr>
                            </m:mPr>
                            <m:mr>
                              <m:e>
                                <m:r>
                                  <a:rPr lang="en-US" i="1">
                                    <a:solidFill>
                                      <a:schemeClr val="tx1"/>
                                    </a:solidFill>
                                    <a:latin typeface="Cambria Math" panose="02040503050406030204" pitchFamily="18" charset="0"/>
                                  </a:rPr>
                                  <m:t>0.07</m:t>
                                </m:r>
                                <m:r>
                                  <a:rPr lang="en-US" b="0" i="1" smtClean="0">
                                    <a:solidFill>
                                      <a:schemeClr val="tx1"/>
                                    </a:solidFill>
                                    <a:latin typeface="Cambria Math" panose="02040503050406030204" pitchFamily="18" charset="0"/>
                                  </a:rPr>
                                  <m:t>×</m:t>
                                </m:r>
                                <m:r>
                                  <a:rPr lang="en-US" i="1">
                                    <a:solidFill>
                                      <a:schemeClr val="tx1"/>
                                    </a:solidFill>
                                    <a:latin typeface="Cambria Math" panose="02040503050406030204" pitchFamily="18" charset="0"/>
                                  </a:rPr>
                                  <m:t>0.883+0.03</m:t>
                                </m:r>
                                <m:r>
                                  <a:rPr lang="en-US" b="0" i="1" smtClean="0">
                                    <a:solidFill>
                                      <a:schemeClr val="tx1"/>
                                    </a:solidFill>
                                    <a:latin typeface="Cambria Math" panose="02040503050406030204" pitchFamily="18" charset="0"/>
                                  </a:rPr>
                                  <m:t>×</m:t>
                                </m:r>
                                <m:r>
                                  <a:rPr lang="en-US" i="1">
                                    <a:solidFill>
                                      <a:schemeClr val="tx1"/>
                                    </a:solidFill>
                                    <a:latin typeface="Cambria Math" panose="02040503050406030204" pitchFamily="18" charset="0"/>
                                  </a:rPr>
                                  <m:t>0.117</m:t>
                                </m:r>
                              </m:e>
                            </m:mr>
                            <m:mr>
                              <m:e>
                                <m:r>
                                  <a:rPr lang="en-US" i="1">
                                    <a:solidFill>
                                      <a:schemeClr val="tx1"/>
                                    </a:solidFill>
                                    <a:latin typeface="Cambria Math" panose="02040503050406030204" pitchFamily="18" charset="0"/>
                                  </a:rPr>
                                  <m:t>0.24</m:t>
                                </m:r>
                                <m:r>
                                  <a:rPr lang="en-US" b="0" i="1" smtClean="0">
                                    <a:solidFill>
                                      <a:schemeClr val="tx1"/>
                                    </a:solidFill>
                                    <a:latin typeface="Cambria Math" panose="02040503050406030204" pitchFamily="18" charset="0"/>
                                  </a:rPr>
                                  <m:t>×</m:t>
                                </m:r>
                                <m:r>
                                  <a:rPr lang="en-US" i="1">
                                    <a:solidFill>
                                      <a:schemeClr val="tx1"/>
                                    </a:solidFill>
                                    <a:latin typeface="Cambria Math" panose="02040503050406030204" pitchFamily="18" charset="0"/>
                                  </a:rPr>
                                  <m:t>0.883+0.56</m:t>
                                </m:r>
                                <m:r>
                                  <a:rPr lang="en-US" b="0" i="1" smtClean="0">
                                    <a:solidFill>
                                      <a:schemeClr val="tx1"/>
                                    </a:solidFill>
                                    <a:latin typeface="Cambria Math" panose="02040503050406030204" pitchFamily="18" charset="0"/>
                                  </a:rPr>
                                  <m:t>×</m:t>
                                </m:r>
                                <m:r>
                                  <a:rPr lang="en-US" i="1">
                                    <a:solidFill>
                                      <a:schemeClr val="tx1"/>
                                    </a:solidFill>
                                    <a:latin typeface="Cambria Math" panose="02040503050406030204" pitchFamily="18" charset="0"/>
                                  </a:rPr>
                                  <m:t>0.117</m:t>
                                </m:r>
                              </m:e>
                            </m:mr>
                          </m:m>
                        </m:e>
                      </m:d>
                    </m:oMath>
                  </m:oMathPara>
                </a14:m>
                <a:endParaRPr lang="en-US" dirty="0">
                  <a:solidFill>
                    <a:schemeClr val="tx1"/>
                  </a:solidFill>
                </a:endParaRPr>
              </a:p>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d>
                        <m:dPr>
                          <m:ctrlPr>
                            <a:rPr lang="en-US" i="1">
                              <a:solidFill>
                                <a:schemeClr val="tx1"/>
                              </a:solidFill>
                              <a:latin typeface="Cambria Math" panose="02040503050406030204" pitchFamily="18" charset="0"/>
                            </a:rPr>
                          </m:ctrlPr>
                        </m:dPr>
                        <m:e>
                          <m:m>
                            <m:mPr>
                              <m:mcs>
                                <m:mc>
                                  <m:mcPr>
                                    <m:count m:val="1"/>
                                    <m:mcJc m:val="center"/>
                                  </m:mcPr>
                                </m:mc>
                              </m:mcs>
                              <m:ctrlPr>
                                <a:rPr lang="en-US" i="1">
                                  <a:solidFill>
                                    <a:schemeClr val="tx1"/>
                                  </a:solidFill>
                                  <a:latin typeface="Cambria Math" panose="02040503050406030204" pitchFamily="18" charset="0"/>
                                </a:rPr>
                              </m:ctrlPr>
                            </m:mPr>
                            <m:mr>
                              <m:e>
                                <m:r>
                                  <a:rPr lang="en-US" b="0" i="1" smtClean="0">
                                    <a:solidFill>
                                      <a:schemeClr val="tx1"/>
                                    </a:solidFill>
                                    <a:latin typeface="Cambria Math" panose="02040503050406030204" pitchFamily="18" charset="0"/>
                                  </a:rPr>
                                  <m:t>&lt;0.5</m:t>
                                </m:r>
                              </m:e>
                            </m:mr>
                            <m:mr>
                              <m:e>
                                <m:r>
                                  <a:rPr lang="en-US" b="0" i="1" smtClean="0">
                                    <a:solidFill>
                                      <a:schemeClr val="tx1"/>
                                    </a:solidFill>
                                    <a:latin typeface="Cambria Math" panose="02040503050406030204" pitchFamily="18" charset="0"/>
                                  </a:rPr>
                                  <m:t>&gt;0.5</m:t>
                                </m:r>
                              </m:e>
                            </m:mr>
                          </m:m>
                        </m:e>
                      </m:d>
                    </m:oMath>
                  </m:oMathPara>
                </a14:m>
                <a:endParaRPr lang="en-US" dirty="0">
                  <a:solidFill>
                    <a:schemeClr val="tx1"/>
                  </a:solidFill>
                </a:endParaRPr>
              </a:p>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d>
                        <m:dPr>
                          <m:ctrlPr>
                            <a:rPr lang="en-US" i="1">
                              <a:solidFill>
                                <a:schemeClr val="tx1"/>
                              </a:solidFill>
                              <a:latin typeface="Cambria Math" panose="02040503050406030204" pitchFamily="18" charset="0"/>
                            </a:rPr>
                          </m:ctrlPr>
                        </m:dPr>
                        <m:e>
                          <m:m>
                            <m:mPr>
                              <m:mcs>
                                <m:mc>
                                  <m:mcPr>
                                    <m:count m:val="1"/>
                                    <m:mcJc m:val="center"/>
                                  </m:mcPr>
                                </m:mc>
                              </m:mcs>
                              <m:ctrlPr>
                                <a:rPr lang="en-US" i="1">
                                  <a:solidFill>
                                    <a:schemeClr val="tx1"/>
                                  </a:solidFill>
                                  <a:latin typeface="Cambria Math" panose="02040503050406030204" pitchFamily="18" charset="0"/>
                                </a:rPr>
                              </m:ctrlPr>
                            </m:mPr>
                            <m:mr>
                              <m:e>
                                <m:r>
                                  <m:rPr>
                                    <m:brk m:alnAt="7"/>
                                  </m:rPr>
                                  <a:rPr lang="en-US" i="1">
                                    <a:solidFill>
                                      <a:schemeClr val="tx1"/>
                                    </a:solidFill>
                                    <a:latin typeface="Cambria Math" panose="02040503050406030204" pitchFamily="18" charset="0"/>
                                  </a:rPr>
                                  <m:t>0</m:t>
                                </m:r>
                                <m:r>
                                  <a:rPr lang="en-US" i="1">
                                    <a:solidFill>
                                      <a:schemeClr val="tx1"/>
                                    </a:solidFill>
                                    <a:latin typeface="Cambria Math" panose="02040503050406030204" pitchFamily="18" charset="0"/>
                                  </a:rPr>
                                  <m:t>.06532</m:t>
                                </m:r>
                              </m:e>
                            </m:mr>
                            <m:mr>
                              <m:e>
                                <m:r>
                                  <a:rPr lang="en-US" i="1">
                                    <a:solidFill>
                                      <a:schemeClr val="tx1"/>
                                    </a:solidFill>
                                    <a:latin typeface="Cambria Math" panose="02040503050406030204" pitchFamily="18" charset="0"/>
                                  </a:rPr>
                                  <m:t>0.27744</m:t>
                                </m:r>
                              </m:e>
                            </m:mr>
                          </m:m>
                        </m:e>
                      </m:d>
                    </m:oMath>
                  </m:oMathPara>
                </a14:m>
                <a:endParaRPr lang="en-US" dirty="0">
                  <a:solidFill>
                    <a:schemeClr val="tx1"/>
                  </a:solidFill>
                </a:endParaRPr>
              </a:p>
              <a:p>
                <a:endParaRPr lang="en-US"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339496" y="3498086"/>
                <a:ext cx="3802388" cy="3044616"/>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7047863" y="1737086"/>
                <a:ext cx="16074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𝑟</m:t>
                          </m:r>
                        </m:e>
                        <m:sub>
                          <m:r>
                            <a:rPr lang="en-US" b="0" i="1" smtClean="0">
                              <a:solidFill>
                                <a:srgbClr val="FF0000"/>
                              </a:solidFill>
                              <a:latin typeface="Cambria Math" panose="02040503050406030204" pitchFamily="18" charset="0"/>
                            </a:rPr>
                            <m:t>3</m:t>
                          </m:r>
                        </m:sub>
                      </m:sSub>
                      <m:r>
                        <a:rPr lang="en-US" b="0" i="0" smtClean="0">
                          <a:solidFill>
                            <a:srgbClr val="FF0000"/>
                          </a:solidFill>
                          <a:latin typeface="Cambria Math" panose="02040503050406030204" pitchFamily="18" charset="0"/>
                        </a:rPr>
                        <m:t>: </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𝑅</m:t>
                          </m:r>
                        </m:e>
                        <m:sub>
                          <m:r>
                            <a:rPr lang="en-US" i="1">
                              <a:solidFill>
                                <a:srgbClr val="FF0000"/>
                              </a:solidFill>
                              <a:latin typeface="Cambria Math" panose="02040503050406030204" pitchFamily="18" charset="0"/>
                            </a:rPr>
                            <m:t>3</m:t>
                          </m:r>
                        </m:sub>
                      </m:sSub>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𝑡𝑟𝑢𝑒</m:t>
                      </m:r>
                    </m:oMath>
                  </m:oMathPara>
                </a14:m>
                <a:endParaRPr lang="en-US" dirty="0">
                  <a:solidFill>
                    <a:srgbClr val="FF0000"/>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7047863" y="1737086"/>
                <a:ext cx="1607491" cy="36933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7072864" y="5682457"/>
                <a:ext cx="1887312" cy="5542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1">
                              <a:solidFill>
                                <a:srgbClr val="FF0000"/>
                              </a:solidFill>
                              <a:latin typeface="Cambria Math" panose="02040503050406030204" pitchFamily="18" charset="0"/>
                            </a:rPr>
                            <m:t>𝐎</m:t>
                          </m:r>
                        </m:e>
                        <m:sub>
                          <m:r>
                            <a:rPr lang="en-US" b="0" i="1" smtClean="0">
                              <a:solidFill>
                                <a:srgbClr val="FF0000"/>
                              </a:solidFill>
                              <a:latin typeface="Cambria Math" panose="02040503050406030204" pitchFamily="18" charset="0"/>
                            </a:rPr>
                            <m:t>3</m:t>
                          </m:r>
                        </m:sub>
                      </m:sSub>
                      <m:r>
                        <a:rPr lang="en-US" i="1">
                          <a:solidFill>
                            <a:srgbClr val="FF0000"/>
                          </a:solidFill>
                          <a:latin typeface="Cambria Math" panose="02040503050406030204" pitchFamily="18" charset="0"/>
                        </a:rPr>
                        <m:t>=</m:t>
                      </m:r>
                      <m:d>
                        <m:dPr>
                          <m:ctrlPr>
                            <a:rPr lang="en-US" i="1">
                              <a:solidFill>
                                <a:srgbClr val="FF0000"/>
                              </a:solidFill>
                              <a:latin typeface="Cambria Math" panose="02040503050406030204" pitchFamily="18" charset="0"/>
                            </a:rPr>
                          </m:ctrlPr>
                        </m:dPr>
                        <m:e>
                          <m:m>
                            <m:mPr>
                              <m:mcs>
                                <m:mc>
                                  <m:mcPr>
                                    <m:count m:val="2"/>
                                    <m:mcJc m:val="center"/>
                                  </m:mcPr>
                                </m:mc>
                              </m:mcs>
                              <m:ctrlPr>
                                <a:rPr lang="en-US" i="1">
                                  <a:solidFill>
                                    <a:srgbClr val="FF0000"/>
                                  </a:solidFill>
                                  <a:latin typeface="Cambria Math" panose="02040503050406030204" pitchFamily="18" charset="0"/>
                                </a:rPr>
                              </m:ctrlPr>
                            </m:mPr>
                            <m:mr>
                              <m:e>
                                <m:r>
                                  <m:rPr>
                                    <m:brk m:alnAt="7"/>
                                  </m:rPr>
                                  <a:rPr lang="en-US" i="1">
                                    <a:solidFill>
                                      <a:srgbClr val="FF0000"/>
                                    </a:solidFill>
                                    <a:latin typeface="Cambria Math" panose="02040503050406030204" pitchFamily="18" charset="0"/>
                                  </a:rPr>
                                  <m:t>0</m:t>
                                </m:r>
                                <m:r>
                                  <a:rPr lang="en-US" i="1">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1</m:t>
                                </m:r>
                              </m:e>
                              <m:e>
                                <m:r>
                                  <a:rPr lang="en-US" i="1">
                                    <a:solidFill>
                                      <a:srgbClr val="FF0000"/>
                                    </a:solidFill>
                                    <a:latin typeface="Cambria Math" panose="02040503050406030204" pitchFamily="18" charset="0"/>
                                  </a:rPr>
                                  <m:t>0</m:t>
                                </m:r>
                              </m:e>
                            </m:mr>
                            <m:mr>
                              <m:e>
                                <m:r>
                                  <a:rPr lang="en-US" i="1">
                                    <a:solidFill>
                                      <a:srgbClr val="FF0000"/>
                                    </a:solidFill>
                                    <a:latin typeface="Cambria Math" panose="02040503050406030204" pitchFamily="18" charset="0"/>
                                  </a:rPr>
                                  <m:t>0</m:t>
                                </m:r>
                              </m:e>
                              <m:e>
                                <m:r>
                                  <a:rPr lang="en-US" i="1">
                                    <a:solidFill>
                                      <a:srgbClr val="FF0000"/>
                                    </a:solidFill>
                                    <a:latin typeface="Cambria Math" panose="02040503050406030204" pitchFamily="18" charset="0"/>
                                  </a:rPr>
                                  <m:t>0.</m:t>
                                </m:r>
                                <m:r>
                                  <a:rPr lang="en-US" b="0" i="1" smtClean="0">
                                    <a:solidFill>
                                      <a:srgbClr val="FF0000"/>
                                    </a:solidFill>
                                    <a:latin typeface="Cambria Math" panose="02040503050406030204" pitchFamily="18" charset="0"/>
                                  </a:rPr>
                                  <m:t>8</m:t>
                                </m:r>
                              </m:e>
                            </m:mr>
                          </m:m>
                        </m:e>
                      </m:d>
                    </m:oMath>
                  </m:oMathPara>
                </a14:m>
                <a:endParaRPr lang="en-US" dirty="0"/>
              </a:p>
            </p:txBody>
          </p:sp>
        </mc:Choice>
        <mc:Fallback xmlns="">
          <p:sp>
            <p:nvSpPr>
              <p:cNvPr id="16" name="Rectangle 15"/>
              <p:cNvSpPr>
                <a:spLocks noRot="1" noChangeAspect="1" noMove="1" noResize="1" noEditPoints="1" noAdjustHandles="1" noChangeArrowheads="1" noChangeShapeType="1" noTextEdit="1"/>
              </p:cNvSpPr>
              <p:nvPr/>
            </p:nvSpPr>
            <p:spPr>
              <a:xfrm>
                <a:off x="7072864" y="5682457"/>
                <a:ext cx="1887312" cy="554254"/>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6809321" y="491609"/>
                <a:ext cx="1907765" cy="3742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𝐟</m:t>
                          </m:r>
                        </m:e>
                        <m:sub>
                          <m:r>
                            <a:rPr lang="en-US" i="1">
                              <a:solidFill>
                                <a:schemeClr val="accent1">
                                  <a:lumMod val="60000"/>
                                  <a:lumOff val="40000"/>
                                </a:schemeClr>
                              </a:solidFill>
                              <a:latin typeface="Cambria Math" panose="02040503050406030204" pitchFamily="18" charset="0"/>
                            </a:rPr>
                            <m:t>1:3</m:t>
                          </m:r>
                        </m:sub>
                      </m:sSub>
                      <m:r>
                        <a:rPr lang="en-US" i="1">
                          <a:solidFill>
                            <a:schemeClr val="accent1">
                              <a:lumMod val="60000"/>
                              <a:lumOff val="40000"/>
                            </a:schemeClr>
                          </a:solidFill>
                          <a:latin typeface="Cambria Math" panose="02040503050406030204" pitchFamily="18" charset="0"/>
                        </a:rPr>
                        <m:t>=</m:t>
                      </m:r>
                      <m:r>
                        <a:rPr lang="en-US" i="1">
                          <a:solidFill>
                            <a:schemeClr val="accent1">
                              <a:lumMod val="60000"/>
                              <a:lumOff val="40000"/>
                            </a:schemeClr>
                          </a:solidFill>
                          <a:latin typeface="Cambria Math" panose="02040503050406030204" pitchFamily="18" charset="0"/>
                        </a:rPr>
                        <m:t>𝛼</m:t>
                      </m:r>
                      <m:sSub>
                        <m:sSubPr>
                          <m:ctrlPr>
                            <a:rPr lang="en-US" i="1">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𝐎</m:t>
                          </m:r>
                        </m:e>
                        <m:sub>
                          <m:r>
                            <a:rPr lang="en-US" i="1">
                              <a:solidFill>
                                <a:schemeClr val="accent1">
                                  <a:lumMod val="60000"/>
                                  <a:lumOff val="40000"/>
                                </a:schemeClr>
                              </a:solidFill>
                              <a:latin typeface="Cambria Math" panose="02040503050406030204" pitchFamily="18" charset="0"/>
                            </a:rPr>
                            <m:t>3</m:t>
                          </m:r>
                        </m:sub>
                      </m:sSub>
                      <m:sSup>
                        <m:sSupPr>
                          <m:ctrlPr>
                            <a:rPr lang="en-US" i="1">
                              <a:solidFill>
                                <a:schemeClr val="accent1">
                                  <a:lumMod val="60000"/>
                                  <a:lumOff val="40000"/>
                                </a:schemeClr>
                              </a:solidFill>
                              <a:latin typeface="Cambria Math" panose="02040503050406030204" pitchFamily="18" charset="0"/>
                            </a:rPr>
                          </m:ctrlPr>
                        </m:sSupPr>
                        <m:e>
                          <m:r>
                            <a:rPr lang="en-US" b="1">
                              <a:solidFill>
                                <a:schemeClr val="accent1">
                                  <a:lumMod val="60000"/>
                                  <a:lumOff val="40000"/>
                                </a:schemeClr>
                              </a:solidFill>
                              <a:latin typeface="Cambria Math" panose="02040503050406030204" pitchFamily="18" charset="0"/>
                            </a:rPr>
                            <m:t>𝐓</m:t>
                          </m:r>
                        </m:e>
                        <m:sup>
                          <m:r>
                            <m:rPr>
                              <m:sty m:val="p"/>
                            </m:rPr>
                            <a:rPr lang="en-US">
                              <a:solidFill>
                                <a:schemeClr val="accent1">
                                  <a:lumMod val="60000"/>
                                  <a:lumOff val="40000"/>
                                </a:schemeClr>
                              </a:solidFill>
                              <a:latin typeface="Cambria Math" panose="02040503050406030204" pitchFamily="18" charset="0"/>
                            </a:rPr>
                            <m:t>T</m:t>
                          </m:r>
                        </m:sup>
                      </m:sSup>
                      <m:sSub>
                        <m:sSubPr>
                          <m:ctrlPr>
                            <a:rPr lang="en-US" i="1">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𝐟</m:t>
                          </m:r>
                        </m:e>
                        <m:sub>
                          <m:r>
                            <a:rPr lang="en-US" i="1">
                              <a:solidFill>
                                <a:schemeClr val="accent1">
                                  <a:lumMod val="60000"/>
                                  <a:lumOff val="40000"/>
                                </a:schemeClr>
                              </a:solidFill>
                              <a:latin typeface="Cambria Math" panose="02040503050406030204" pitchFamily="18" charset="0"/>
                            </a:rPr>
                            <m:t>1:2</m:t>
                          </m:r>
                        </m:sub>
                      </m:sSub>
                    </m:oMath>
                  </m:oMathPara>
                </a14:m>
                <a:endParaRPr lang="en-US" dirty="0">
                  <a:solidFill>
                    <a:schemeClr val="accent1">
                      <a:lumMod val="60000"/>
                      <a:lumOff val="40000"/>
                    </a:schemeClr>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6809321" y="491609"/>
                <a:ext cx="1907765" cy="374270"/>
              </a:xfrm>
              <a:prstGeom prst="rect">
                <a:avLst/>
              </a:prstGeom>
              <a:blipFill rotWithShape="0">
                <a:blip r:embed="rId6"/>
                <a:stretch>
                  <a:fillRect b="-1639"/>
                </a:stretch>
              </a:blipFill>
            </p:spPr>
            <p:txBody>
              <a:bodyPr/>
              <a:lstStyle/>
              <a:p>
                <a:r>
                  <a:rPr lang="en-US">
                    <a:noFill/>
                  </a:rPr>
                  <a:t> </a:t>
                </a:r>
              </a:p>
            </p:txBody>
          </p:sp>
        </mc:Fallback>
      </mc:AlternateContent>
    </p:spTree>
    <p:extLst>
      <p:ext uri="{BB962C8B-B14F-4D97-AF65-F5344CB8AC3E}">
        <p14:creationId xmlns:p14="http://schemas.microsoft.com/office/powerpoint/2010/main" val="715908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Inference in HMM: Find Most Likely Explanation</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a:t>Most likely explanation </a:t>
                </a:r>
                <a14:m>
                  <m:oMath xmlns:m="http://schemas.openxmlformats.org/officeDocument/2006/math">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argmax</m:t>
                            </m:r>
                          </m:e>
                          <m:lim>
                            <m:sSub>
                              <m:sSubPr>
                                <m:ctrlPr>
                                  <a:rPr lang="en-US" i="1">
                                    <a:latin typeface="Cambria Math" panose="02040503050406030204" pitchFamily="18" charset="0"/>
                                  </a:rPr>
                                </m:ctrlPr>
                              </m:sSubPr>
                              <m:e>
                                <m:r>
                                  <a:rPr lang="en-US" b="0" i="1">
                                    <a:latin typeface="Cambria Math" panose="02040503050406030204" pitchFamily="18" charset="0"/>
                                  </a:rPr>
                                  <m:t>𝑥</m:t>
                                </m:r>
                              </m:e>
                              <m:sub>
                                <m:r>
                                  <a:rPr lang="en-US" i="1">
                                    <a:latin typeface="Cambria Math" panose="02040503050406030204" pitchFamily="18" charset="0"/>
                                  </a:rPr>
                                  <m:t>1:</m:t>
                                </m:r>
                                <m:r>
                                  <a:rPr lang="en-US" i="1">
                                    <a:latin typeface="Cambria Math" panose="02040503050406030204" pitchFamily="18" charset="0"/>
                                  </a:rPr>
                                  <m:t>𝑡</m:t>
                                </m:r>
                              </m:sub>
                            </m:sSub>
                          </m:lim>
                        </m:limLow>
                      </m:fName>
                      <m:e>
                        <m:r>
                          <a:rPr lang="en-US" i="1">
                            <a:latin typeface="Cambria Math" panose="02040503050406030204" pitchFamily="18" charset="0"/>
                          </a:rPr>
                          <m:t>𝑃</m:t>
                        </m:r>
                        <m:r>
                          <a:rPr lang="en-US">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1:</m:t>
                            </m:r>
                            <m:r>
                              <a:rPr lang="en-US" i="1">
                                <a:latin typeface="Cambria Math" panose="02040503050406030204" pitchFamily="18" charset="0"/>
                              </a:rPr>
                              <m:t>𝑡</m:t>
                            </m:r>
                          </m:sub>
                        </m:sSub>
                        <m:r>
                          <a:rPr lang="en-US" i="1">
                            <a:latin typeface="Cambria Math" panose="02040503050406030204" pitchFamily="18" charset="0"/>
                          </a:rPr>
                          <m:t>|</m:t>
                        </m:r>
                        <m:sSub>
                          <m:sSubPr>
                            <m:ctrlPr>
                              <a:rPr lang="en-US" i="1" dirty="0">
                                <a:latin typeface="Cambria Math" panose="02040503050406030204" pitchFamily="18" charset="0"/>
                              </a:rPr>
                            </m:ctrlPr>
                          </m:sSubPr>
                          <m:e>
                            <m:r>
                              <a:rPr lang="en-US" b="0"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r>
                          <a:rPr lang="en-US" i="1" dirty="0">
                            <a:latin typeface="Cambria Math" panose="02040503050406030204" pitchFamily="18" charset="0"/>
                          </a:rPr>
                          <m:t>)</m:t>
                        </m:r>
                      </m:e>
                    </m:func>
                  </m:oMath>
                </a14:m>
                <a:endParaRPr lang="en-US" dirty="0"/>
              </a:p>
              <a:p>
                <a:pPr lvl="1"/>
                <a:r>
                  <a:rPr lang="en-US" dirty="0"/>
                  <a:t>Viterbi Algorithm (Dynamic-Programming based algorithm)</a:t>
                </a:r>
              </a:p>
              <a:p>
                <a:pPr lvl="1"/>
                <a:r>
                  <a:rPr lang="en-US" dirty="0"/>
                  <a:t>Applications: decoding in communications, speech recognition, bioinformatics </a:t>
                </a:r>
                <a:r>
                  <a:rPr lang="en-US" dirty="0" err="1"/>
                  <a:t>etc</a:t>
                </a:r>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26</a:t>
            </a:fld>
            <a:endParaRPr lang="en-US" dirty="0"/>
          </a:p>
        </p:txBody>
      </p:sp>
      <p:pic>
        <p:nvPicPr>
          <p:cNvPr id="1026" name="Picture 2" descr="Photo of Andrew Viterb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9674" y="3133484"/>
            <a:ext cx="1344940" cy="20174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usc viterbi school of engineeri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861" t="23028" r="13304" b="26734"/>
          <a:stretch/>
        </p:blipFill>
        <p:spPr bwMode="auto">
          <a:xfrm>
            <a:off x="6825206" y="5648189"/>
            <a:ext cx="2010135" cy="70288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645394" y="5101944"/>
            <a:ext cx="2363569" cy="646331"/>
          </a:xfrm>
          <a:prstGeom prst="rect">
            <a:avLst/>
          </a:prstGeom>
        </p:spPr>
        <p:txBody>
          <a:bodyPr wrap="square">
            <a:spAutoFit/>
          </a:bodyPr>
          <a:lstStyle/>
          <a:p>
            <a:pPr algn="ctr"/>
            <a:r>
              <a:rPr lang="en-US" dirty="0"/>
              <a:t>Andrew James Viterbi (1935-present)</a:t>
            </a:r>
          </a:p>
        </p:txBody>
      </p:sp>
    </p:spTree>
    <p:extLst>
      <p:ext uri="{BB962C8B-B14F-4D97-AF65-F5344CB8AC3E}">
        <p14:creationId xmlns:p14="http://schemas.microsoft.com/office/powerpoint/2010/main" val="3503549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Viterbi Algorithm</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dirty="0"/>
                  <a:t>State-time graph: each node represent </a:t>
                </a:r>
                <a14:m>
                  <m:oMath xmlns:m="http://schemas.openxmlformats.org/officeDocument/2006/math">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a14:m>
                <a:endParaRPr lang="en-US" dirty="0"/>
              </a:p>
              <a:p>
                <a:endParaRPr lang="en-US" dirty="0"/>
              </a:p>
              <a:p>
                <a:endParaRPr lang="en-US" dirty="0"/>
              </a:p>
              <a:p>
                <a:endParaRPr lang="en-US" dirty="0"/>
              </a:p>
              <a:p>
                <a:endParaRPr lang="en-US" dirty="0"/>
              </a:p>
              <a:p>
                <a:endParaRPr lang="en-US" dirty="0"/>
              </a:p>
              <a:p>
                <a:r>
                  <a:rPr lang="en-US" dirty="0"/>
                  <a:t>Task: Given evidence sequence, find most likely path</a:t>
                </a:r>
              </a:p>
              <a:p>
                <a:r>
                  <a:rPr lang="en-US" dirty="0"/>
                  <a:t>Intuition: If most likely path from time </a:t>
                </a:r>
                <a14:m>
                  <m:oMath xmlns:m="http://schemas.openxmlformats.org/officeDocument/2006/math">
                    <m:r>
                      <a:rPr lang="en-US" i="1">
                        <a:latin typeface="Cambria Math" panose="02040503050406030204" pitchFamily="18" charset="0"/>
                      </a:rPr>
                      <m:t>1</m:t>
                    </m:r>
                  </m:oMath>
                </a14:m>
                <a:r>
                  <a:rPr lang="en-US" dirty="0"/>
                  <a:t> to </a:t>
                </a:r>
                <a14:m>
                  <m:oMath xmlns:m="http://schemas.openxmlformats.org/officeDocument/2006/math">
                    <m:r>
                      <a:rPr lang="en-US" i="1">
                        <a:latin typeface="Cambria Math" panose="02040503050406030204" pitchFamily="18" charset="0"/>
                      </a:rPr>
                      <m:t>𝑡</m:t>
                    </m:r>
                  </m:oMath>
                </a14:m>
                <a:r>
                  <a:rPr lang="en-US" dirty="0"/>
                  <a:t> is known, then it is easy to find the most likely path from time </a:t>
                </a:r>
                <a14:m>
                  <m:oMath xmlns:m="http://schemas.openxmlformats.org/officeDocument/2006/math">
                    <m:r>
                      <a:rPr lang="en-US" i="1">
                        <a:latin typeface="Cambria Math" panose="02040503050406030204" pitchFamily="18" charset="0"/>
                      </a:rPr>
                      <m:t>1</m:t>
                    </m:r>
                  </m:oMath>
                </a14:m>
                <a:r>
                  <a:rPr lang="en-US" dirty="0"/>
                  <a:t> to </a:t>
                </a:r>
                <a14:m>
                  <m:oMath xmlns:m="http://schemas.openxmlformats.org/officeDocument/2006/math">
                    <m:r>
                      <a:rPr lang="en-US" i="1">
                        <a:latin typeface="Cambria Math" panose="02040503050406030204" pitchFamily="18" charset="0"/>
                      </a:rPr>
                      <m:t>𝑡</m:t>
                    </m:r>
                    <m:r>
                      <a:rPr lang="en-US" b="0" i="1" smtClean="0">
                        <a:latin typeface="Cambria Math" panose="02040503050406030204" pitchFamily="18" charset="0"/>
                      </a:rPr>
                      <m:t>+1</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b="-2593"/>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27</a:t>
            </a:fld>
            <a:endParaRPr lang="en-US" dirty="0"/>
          </a:p>
        </p:txBody>
      </p:sp>
      <p:pic>
        <p:nvPicPr>
          <p:cNvPr id="8" name="Picture 7"/>
          <p:cNvPicPr>
            <a:picLocks noChangeAspect="1"/>
          </p:cNvPicPr>
          <p:nvPr/>
        </p:nvPicPr>
        <p:blipFill>
          <a:blip r:embed="rId3"/>
          <a:stretch>
            <a:fillRect/>
          </a:stretch>
        </p:blipFill>
        <p:spPr>
          <a:xfrm>
            <a:off x="1427584" y="1726462"/>
            <a:ext cx="7116502" cy="1719361"/>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628931" y="3460547"/>
                <a:ext cx="7590732" cy="369332"/>
              </a:xfrm>
              <a:prstGeom prst="rect">
                <a:avLst/>
              </a:prstGeom>
              <a:noFill/>
            </p:spPr>
            <p:txBody>
              <a:bodyPr wrap="none" rtlCol="0">
                <a:spAutoFit/>
              </a:bodyPr>
              <a:lstStyle/>
              <a:p>
                <a14:m>
                  <m:oMath xmlns:m="http://schemas.openxmlformats.org/officeDocument/2006/math">
                    <m:r>
                      <a:rPr lang="en-US" i="1" dirty="0" smtClean="0">
                        <a:solidFill>
                          <a:srgbClr val="0070C0"/>
                        </a:solidFill>
                        <a:latin typeface="Cambria Math" panose="02040503050406030204" pitchFamily="18" charset="0"/>
                      </a:rPr>
                      <m:t>𝑈𝑚</m:t>
                    </m:r>
                    <m:r>
                      <a:rPr lang="en-US" b="0" i="1" dirty="0" smtClean="0">
                        <a:solidFill>
                          <a:srgbClr val="0070C0"/>
                        </a:solidFill>
                        <a:latin typeface="Cambria Math" panose="02040503050406030204" pitchFamily="18" charset="0"/>
                      </a:rPr>
                      <m:t>𝑏𝑟𝑒𝑙𝑙</m:t>
                    </m:r>
                    <m:sSub>
                      <m:sSubPr>
                        <m:ctrlPr>
                          <a:rPr lang="en-US" b="0" i="1" dirty="0" smtClean="0">
                            <a:solidFill>
                              <a:srgbClr val="0070C0"/>
                            </a:solidFill>
                            <a:latin typeface="Cambria Math" panose="02040503050406030204" pitchFamily="18" charset="0"/>
                          </a:rPr>
                        </m:ctrlPr>
                      </m:sSubPr>
                      <m:e>
                        <m:r>
                          <a:rPr lang="en-US" b="0" i="1" dirty="0" smtClean="0">
                            <a:solidFill>
                              <a:srgbClr val="0070C0"/>
                            </a:solidFill>
                            <a:latin typeface="Cambria Math" panose="02040503050406030204" pitchFamily="18" charset="0"/>
                          </a:rPr>
                          <m:t>𝑎</m:t>
                        </m:r>
                      </m:e>
                      <m:sub>
                        <m:r>
                          <a:rPr lang="en-US" b="0" i="1" dirty="0" smtClean="0">
                            <a:solidFill>
                              <a:srgbClr val="0070C0"/>
                            </a:solidFill>
                            <a:latin typeface="Cambria Math" panose="02040503050406030204" pitchFamily="18" charset="0"/>
                          </a:rPr>
                          <m:t>𝑡</m:t>
                        </m:r>
                      </m:sub>
                    </m:sSub>
                  </m:oMath>
                </a14:m>
                <a:r>
                  <a:rPr lang="en-US" dirty="0">
                    <a:solidFill>
                      <a:srgbClr val="0070C0"/>
                    </a:solidFill>
                  </a:rPr>
                  <a:t>    </a:t>
                </a:r>
                <a14:m>
                  <m:oMath xmlns:m="http://schemas.openxmlformats.org/officeDocument/2006/math">
                    <m:r>
                      <a:rPr lang="en-US" b="0" i="1" dirty="0" smtClean="0">
                        <a:solidFill>
                          <a:srgbClr val="0070C0"/>
                        </a:solidFill>
                        <a:latin typeface="Cambria Math" panose="02040503050406030204" pitchFamily="18" charset="0"/>
                      </a:rPr>
                      <m:t>𝑡</m:t>
                    </m:r>
                    <m:r>
                      <a:rPr lang="en-US" i="1" dirty="0" smtClean="0">
                        <a:solidFill>
                          <a:srgbClr val="0070C0"/>
                        </a:solidFill>
                        <a:latin typeface="Cambria Math" panose="02040503050406030204" pitchFamily="18" charset="0"/>
                      </a:rPr>
                      <m:t>𝑟𝑢𝑒</m:t>
                    </m:r>
                  </m:oMath>
                </a14:m>
                <a:r>
                  <a:rPr lang="en-US" dirty="0">
                    <a:solidFill>
                      <a:srgbClr val="0070C0"/>
                    </a:solidFill>
                  </a:rPr>
                  <a:t>               </a:t>
                </a:r>
                <a14:m>
                  <m:oMath xmlns:m="http://schemas.openxmlformats.org/officeDocument/2006/math">
                    <m:r>
                      <a:rPr lang="en-US" b="0" i="1" dirty="0" smtClean="0">
                        <a:solidFill>
                          <a:srgbClr val="0070C0"/>
                        </a:solidFill>
                        <a:latin typeface="Cambria Math" panose="02040503050406030204" pitchFamily="18" charset="0"/>
                      </a:rPr>
                      <m:t>𝑡𝑟𝑢𝑒</m:t>
                    </m:r>
                  </m:oMath>
                </a14:m>
                <a:r>
                  <a:rPr lang="en-US" dirty="0">
                    <a:solidFill>
                      <a:srgbClr val="0070C0"/>
                    </a:solidFill>
                  </a:rPr>
                  <a:t>              </a:t>
                </a:r>
                <a14:m>
                  <m:oMath xmlns:m="http://schemas.openxmlformats.org/officeDocument/2006/math">
                    <m:r>
                      <a:rPr lang="en-US" b="0" i="1" dirty="0" smtClean="0">
                        <a:solidFill>
                          <a:srgbClr val="0070C0"/>
                        </a:solidFill>
                        <a:latin typeface="Cambria Math" panose="02040503050406030204" pitchFamily="18" charset="0"/>
                      </a:rPr>
                      <m:t>𝑓𝑎𝑙𝑠𝑒</m:t>
                    </m:r>
                  </m:oMath>
                </a14:m>
                <a:r>
                  <a:rPr lang="en-US" dirty="0">
                    <a:solidFill>
                      <a:srgbClr val="0070C0"/>
                    </a:solidFill>
                  </a:rPr>
                  <a:t>              </a:t>
                </a:r>
                <a14:m>
                  <m:oMath xmlns:m="http://schemas.openxmlformats.org/officeDocument/2006/math">
                    <m:r>
                      <a:rPr lang="en-US" b="0" i="1" dirty="0" smtClean="0">
                        <a:solidFill>
                          <a:srgbClr val="0070C0"/>
                        </a:solidFill>
                        <a:latin typeface="Cambria Math" panose="02040503050406030204" pitchFamily="18" charset="0"/>
                      </a:rPr>
                      <m:t>𝑡𝑟𝑢𝑒</m:t>
                    </m:r>
                  </m:oMath>
                </a14:m>
                <a:r>
                  <a:rPr lang="en-US" dirty="0">
                    <a:solidFill>
                      <a:srgbClr val="0070C0"/>
                    </a:solidFill>
                  </a:rPr>
                  <a:t>                </a:t>
                </a:r>
                <a14:m>
                  <m:oMath xmlns:m="http://schemas.openxmlformats.org/officeDocument/2006/math">
                    <m:r>
                      <a:rPr lang="en-US" b="0" i="1" dirty="0" smtClean="0">
                        <a:solidFill>
                          <a:srgbClr val="0070C0"/>
                        </a:solidFill>
                        <a:latin typeface="Cambria Math" panose="02040503050406030204" pitchFamily="18" charset="0"/>
                      </a:rPr>
                      <m:t>𝑡𝑟𝑢𝑒</m:t>
                    </m:r>
                  </m:oMath>
                </a14:m>
                <a:endParaRPr lang="en-US" dirty="0">
                  <a:solidFill>
                    <a:srgbClr val="0070C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628931" y="3460547"/>
                <a:ext cx="7590732" cy="369332"/>
              </a:xfrm>
              <a:prstGeom prst="rect">
                <a:avLst/>
              </a:prstGeom>
              <a:blipFill rotWithShape="0">
                <a:blip r:embed="rId4"/>
                <a:stretch>
                  <a:fillRect b="-15000"/>
                </a:stretch>
              </a:blipFill>
            </p:spPr>
            <p:txBody>
              <a:bodyPr/>
              <a:lstStyle/>
              <a:p>
                <a:r>
                  <a:rPr lang="en-US">
                    <a:noFill/>
                  </a:rPr>
                  <a:t> </a:t>
                </a:r>
              </a:p>
            </p:txBody>
          </p:sp>
        </mc:Fallback>
      </mc:AlternateContent>
    </p:spTree>
    <p:extLst>
      <p:ext uri="{BB962C8B-B14F-4D97-AF65-F5344CB8AC3E}">
        <p14:creationId xmlns:p14="http://schemas.microsoft.com/office/powerpoint/2010/main" val="877960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Viterbi Algorithm</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fontScale="92500"/>
              </a:bodyPr>
              <a:lstStyle/>
              <a:p>
                <a14:m>
                  <m:oMath xmlns:m="http://schemas.openxmlformats.org/officeDocument/2006/math">
                    <m:r>
                      <m:rPr>
                        <m:nor/>
                      </m:rPr>
                      <a:rPr lang="en-US" dirty="0" smtClean="0"/>
                      <m:t>Most</m:t>
                    </m:r>
                    <m:r>
                      <m:rPr>
                        <m:nor/>
                      </m:rPr>
                      <a:rPr lang="en-US" dirty="0" smtClean="0"/>
                      <m:t> </m:t>
                    </m:r>
                    <m:r>
                      <m:rPr>
                        <m:nor/>
                      </m:rPr>
                      <a:rPr lang="en-US" dirty="0" smtClean="0"/>
                      <m:t>likely</m:t>
                    </m:r>
                    <m:r>
                      <m:rPr>
                        <m:nor/>
                      </m:rPr>
                      <a:rPr lang="en-US" dirty="0" smtClean="0"/>
                      <m:t> </m:t>
                    </m:r>
                    <m:r>
                      <m:rPr>
                        <m:nor/>
                      </m:rPr>
                      <a:rPr lang="en-US" dirty="0" smtClean="0"/>
                      <m:t>explanation</m:t>
                    </m:r>
                    <m:r>
                      <m:rPr>
                        <m:nor/>
                      </m:rPr>
                      <a:rPr lang="en-US" dirty="0" smtClean="0"/>
                      <m:t> </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argmax</m:t>
                            </m:r>
                          </m:e>
                          <m:lim>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r>
                                  <a:rPr lang="en-US" i="1">
                                    <a:latin typeface="Cambria Math" panose="02040503050406030204" pitchFamily="18" charset="0"/>
                                  </a:rPr>
                                  <m:t>𝑡</m:t>
                                </m:r>
                              </m:sub>
                            </m:sSub>
                          </m:lim>
                        </m:limLow>
                      </m:fName>
                      <m:e>
                        <m:r>
                          <a:rPr lang="en-US" i="1">
                            <a:latin typeface="Cambria Math" panose="02040503050406030204" pitchFamily="18" charset="0"/>
                          </a:rPr>
                          <m:t>𝑃</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r>
                              <a:rPr lang="en-US" i="1">
                                <a:latin typeface="Cambria Math" panose="02040503050406030204" pitchFamily="18" charset="0"/>
                              </a:rPr>
                              <m:t>𝑡</m:t>
                            </m:r>
                          </m:sub>
                        </m:sSub>
                        <m:r>
                          <a:rPr lang="en-US" i="1">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r>
                          <a:rPr lang="en-US" i="1" dirty="0">
                            <a:latin typeface="Cambria Math" panose="02040503050406030204" pitchFamily="18" charset="0"/>
                          </a:rPr>
                          <m:t>)</m:t>
                        </m:r>
                      </m:e>
                    </m:func>
                  </m:oMath>
                </a14:m>
                <a:endParaRPr lang="en-US" dirty="0"/>
              </a:p>
              <a:p>
                <a:r>
                  <a:rPr lang="en-US" dirty="0"/>
                  <a:t>Based on the intuition, is it possible to represent </a:t>
                </a:r>
                <a14:m>
                  <m:oMath xmlns:m="http://schemas.openxmlformats.org/officeDocument/2006/math">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r>
                                  <a:rPr lang="en-US" i="1">
                                    <a:latin typeface="Cambria Math" panose="02040503050406030204" pitchFamily="18" charset="0"/>
                                  </a:rPr>
                                  <m:t>𝑡</m:t>
                                </m:r>
                              </m:sub>
                            </m:sSub>
                          </m:lim>
                        </m:limLow>
                      </m:fName>
                      <m:e>
                        <m:r>
                          <a:rPr lang="en-US" i="1">
                            <a:latin typeface="Cambria Math" panose="02040503050406030204" pitchFamily="18" charset="0"/>
                          </a:rPr>
                          <m:t>𝑃</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r>
                              <a:rPr lang="en-US" i="1">
                                <a:latin typeface="Cambria Math" panose="02040503050406030204" pitchFamily="18" charset="0"/>
                              </a:rPr>
                              <m:t>𝑡</m:t>
                            </m:r>
                          </m:sub>
                        </m:sSub>
                        <m:r>
                          <a:rPr lang="en-US" i="1">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r>
                          <a:rPr lang="en-US" i="1" dirty="0">
                            <a:latin typeface="Cambria Math" panose="02040503050406030204" pitchFamily="18" charset="0"/>
                          </a:rPr>
                          <m:t>)</m:t>
                        </m:r>
                      </m:e>
                    </m:func>
                  </m:oMath>
                </a14:m>
                <a:r>
                  <a:rPr lang="en-US" dirty="0"/>
                  <a:t> in a recursive manner (i.e., computed from </a:t>
                </a:r>
                <a14:m>
                  <m:oMath xmlns:m="http://schemas.openxmlformats.org/officeDocument/2006/math">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r>
                                  <a:rPr lang="en-US" i="1">
                                    <a:latin typeface="Cambria Math" panose="02040503050406030204" pitchFamily="18" charset="0"/>
                                  </a:rPr>
                                  <m:t>𝑡</m:t>
                                </m:r>
                                <m:r>
                                  <a:rPr lang="en-US" b="0" i="1" smtClean="0">
                                    <a:latin typeface="Cambria Math" panose="02040503050406030204" pitchFamily="18" charset="0"/>
                                  </a:rPr>
                                  <m:t>−1</m:t>
                                </m:r>
                              </m:sub>
                            </m:sSub>
                          </m:lim>
                        </m:limLow>
                      </m:fName>
                      <m:e>
                        <m:r>
                          <a:rPr lang="en-US" i="1">
                            <a:latin typeface="Cambria Math" panose="02040503050406030204" pitchFamily="18" charset="0"/>
                          </a:rPr>
                          <m:t>𝑃</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r>
                              <a:rPr lang="en-US" i="1">
                                <a:latin typeface="Cambria Math" panose="02040503050406030204" pitchFamily="18" charset="0"/>
                              </a:rPr>
                              <m:t>𝑡</m:t>
                            </m:r>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r>
                              <a:rPr lang="en-US" b="0" i="1" dirty="0" smtClean="0">
                                <a:latin typeface="Cambria Math" panose="02040503050406030204" pitchFamily="18" charset="0"/>
                              </a:rPr>
                              <m:t>−1</m:t>
                            </m:r>
                          </m:sub>
                        </m:sSub>
                        <m:r>
                          <a:rPr lang="en-US" i="1" dirty="0">
                            <a:latin typeface="Cambria Math" panose="02040503050406030204" pitchFamily="18" charset="0"/>
                          </a:rPr>
                          <m:t>)</m:t>
                        </m:r>
                      </m:e>
                    </m:func>
                  </m:oMath>
                </a14:m>
                <a:r>
                  <a:rPr lang="en-US" dirty="0"/>
                  <a:t>)? Unfortunately, No </a:t>
                </a:r>
                <a:r>
                  <a:rPr lang="en-US" dirty="0">
                    <a:sym typeface="Wingdings" panose="05000000000000000000" pitchFamily="2" charset="2"/>
                  </a:rPr>
                  <a:t></a:t>
                </a:r>
                <a:endParaRPr lang="en-US" dirty="0"/>
              </a:p>
              <a:p>
                <a:r>
                  <a:rPr lang="en-US" dirty="0"/>
                  <a:t>Rewrite</a:t>
                </a:r>
              </a:p>
              <a:p>
                <a:pPr marL="0" indent="0">
                  <a:buNone/>
                </a:pPr>
                <a:endParaRPr lang="en-US" dirty="0"/>
              </a:p>
              <a:p>
                <a:pPr marL="0" indent="0">
                  <a:buNone/>
                </a:pPr>
                <a:endParaRPr lang="en-US" dirty="0"/>
              </a:p>
              <a:p>
                <a:pPr marL="0" indent="0">
                  <a:buNone/>
                </a:pPr>
                <a:r>
                  <a:rPr lang="en-US" dirty="0"/>
                  <a:t>We notice </a:t>
                </a:r>
                <a14:m>
                  <m:oMath xmlns:m="http://schemas.openxmlformats.org/officeDocument/2006/math">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i="1">
                                <a:latin typeface="Cambria Math" panose="02040503050406030204" pitchFamily="18" charset="0"/>
                              </a:rPr>
                              <m:t>−1</m:t>
                            </m:r>
                          </m:sub>
                        </m:sSub>
                      </m:lim>
                    </m:limLow>
                    <m:r>
                      <a:rPr lang="en-US" i="1">
                        <a:latin typeface="Cambria Math" panose="02040503050406030204" pitchFamily="18" charset="0"/>
                      </a:rPr>
                      <m:t>𝑃</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r>
                      <a:rPr lang="en-US" i="1" dirty="0">
                        <a:latin typeface="Cambria Math" panose="02040503050406030204" pitchFamily="18" charset="0"/>
                      </a:rPr>
                      <m:t>)</m:t>
                    </m:r>
                  </m:oMath>
                </a14:m>
                <a:r>
                  <a:rPr lang="en-US" dirty="0"/>
                  <a:t> can be computed recursively</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1333" b="-123"/>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28</a:t>
            </a:fld>
            <a:endParaRPr lang="en-US" dirty="0"/>
          </a:p>
        </p:txBody>
      </p:sp>
      <mc:AlternateContent xmlns:mc="http://schemas.openxmlformats.org/markup-compatibility/2006" xmlns:a14="http://schemas.microsoft.com/office/drawing/2010/main">
        <mc:Choice Requires="a14">
          <p:sp>
            <p:nvSpPr>
              <p:cNvPr id="7" name="Rectangle 6"/>
              <p:cNvSpPr/>
              <p:nvPr/>
            </p:nvSpPr>
            <p:spPr>
              <a:xfrm>
                <a:off x="1761281" y="4170664"/>
                <a:ext cx="5966749" cy="533159"/>
              </a:xfrm>
              <a:prstGeom prst="rect">
                <a:avLst/>
              </a:prstGeom>
            </p:spPr>
            <p:txBody>
              <a:bodyPr wrap="square">
                <a:spAutoFit/>
              </a:bodyPr>
              <a:lstStyle/>
              <a:p>
                <a14:m>
                  <m:oMath xmlns:m="http://schemas.openxmlformats.org/officeDocument/2006/math">
                    <m:func>
                      <m:funcPr>
                        <m:ctrlPr>
                          <a:rPr lang="en-US" sz="2000" i="1">
                            <a:latin typeface="Cambria Math" panose="02040503050406030204" pitchFamily="18" charset="0"/>
                          </a:rPr>
                        </m:ctrlPr>
                      </m:funcPr>
                      <m:fName>
                        <m:limLow>
                          <m:limLowPr>
                            <m:ctrlPr>
                              <a:rPr lang="en-US" sz="2000" i="1">
                                <a:latin typeface="Cambria Math" panose="02040503050406030204" pitchFamily="18" charset="0"/>
                              </a:rPr>
                            </m:ctrlPr>
                          </m:limLowPr>
                          <m:e>
                            <m:r>
                              <m:rPr>
                                <m:sty m:val="p"/>
                              </m:rPr>
                              <a:rPr lang="en-US" sz="2000">
                                <a:latin typeface="Cambria Math" panose="02040503050406030204" pitchFamily="18" charset="0"/>
                              </a:rPr>
                              <m:t>max</m:t>
                            </m:r>
                          </m:e>
                          <m:lim>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r>
                                  <a:rPr lang="en-US" sz="2000" i="1">
                                    <a:latin typeface="Cambria Math" panose="02040503050406030204" pitchFamily="18" charset="0"/>
                                  </a:rPr>
                                  <m:t>𝑡</m:t>
                                </m:r>
                              </m:sub>
                            </m:sSub>
                          </m:lim>
                        </m:limLow>
                      </m:fName>
                      <m:e>
                        <m:r>
                          <a:rPr lang="en-US" sz="2000" i="1">
                            <a:latin typeface="Cambria Math" panose="02040503050406030204" pitchFamily="18" charset="0"/>
                          </a:rPr>
                          <m:t>𝑃</m:t>
                        </m:r>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r>
                              <a:rPr lang="en-US" sz="2000" i="1">
                                <a:latin typeface="Cambria Math" panose="02040503050406030204" pitchFamily="18" charset="0"/>
                              </a:rPr>
                              <m:t>𝑡</m:t>
                            </m:r>
                          </m:sub>
                        </m:sSub>
                        <m:r>
                          <a:rPr lang="en-US" sz="2000" i="1">
                            <a:latin typeface="Cambria Math" panose="02040503050406030204" pitchFamily="18" charset="0"/>
                          </a:rPr>
                          <m:t>|</m:t>
                        </m:r>
                        <m:sSub>
                          <m:sSubPr>
                            <m:ctrlPr>
                              <a:rPr lang="en-US" sz="2000" i="1" dirty="0">
                                <a:latin typeface="Cambria Math" panose="02040503050406030204" pitchFamily="18" charset="0"/>
                              </a:rPr>
                            </m:ctrlPr>
                          </m:sSubPr>
                          <m:e>
                            <m:r>
                              <a:rPr lang="en-US" sz="2000" i="1" dirty="0">
                                <a:latin typeface="Cambria Math" panose="02040503050406030204" pitchFamily="18" charset="0"/>
                              </a:rPr>
                              <m:t>𝑒</m:t>
                            </m:r>
                          </m:e>
                          <m:sub>
                            <m:r>
                              <a:rPr lang="en-US" sz="2000" i="1" dirty="0">
                                <a:latin typeface="Cambria Math" panose="02040503050406030204" pitchFamily="18" charset="0"/>
                              </a:rPr>
                              <m:t>1:</m:t>
                            </m:r>
                            <m:r>
                              <a:rPr lang="en-US" sz="2000" i="1" dirty="0">
                                <a:latin typeface="Cambria Math" panose="02040503050406030204" pitchFamily="18" charset="0"/>
                              </a:rPr>
                              <m:t>𝑡</m:t>
                            </m:r>
                          </m:sub>
                        </m:sSub>
                        <m:r>
                          <a:rPr lang="en-US" sz="2000" i="1" dirty="0">
                            <a:latin typeface="Cambria Math" panose="02040503050406030204" pitchFamily="18" charset="0"/>
                          </a:rPr>
                          <m:t>)</m:t>
                        </m:r>
                      </m:e>
                    </m:func>
                    <m:r>
                      <a:rPr lang="en-US" sz="2000" i="1" dirty="0">
                        <a:latin typeface="Cambria Math" panose="02040503050406030204" pitchFamily="18" charset="0"/>
                      </a:rPr>
                      <m:t>=</m:t>
                    </m:r>
                    <m:func>
                      <m:funcPr>
                        <m:ctrlPr>
                          <a:rPr lang="en-US" sz="2000" i="1">
                            <a:latin typeface="Cambria Math" panose="02040503050406030204" pitchFamily="18" charset="0"/>
                          </a:rPr>
                        </m:ctrlPr>
                      </m:funcPr>
                      <m:fName>
                        <m:limLow>
                          <m:limLowPr>
                            <m:ctrlPr>
                              <a:rPr lang="en-US" sz="2000" i="1">
                                <a:latin typeface="Cambria Math" panose="02040503050406030204" pitchFamily="18" charset="0"/>
                              </a:rPr>
                            </m:ctrlPr>
                          </m:limLowPr>
                          <m:e>
                            <m:r>
                              <m:rPr>
                                <m:sty m:val="p"/>
                              </m:rPr>
                              <a:rPr lang="en-US" sz="2000">
                                <a:latin typeface="Cambria Math" panose="02040503050406030204" pitchFamily="18" charset="0"/>
                              </a:rPr>
                              <m:t>max</m:t>
                            </m:r>
                          </m:e>
                          <m:lim>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𝑡</m:t>
                                </m:r>
                              </m:sub>
                            </m:sSub>
                          </m:lim>
                        </m:limLow>
                      </m:fName>
                      <m:e>
                        <m:limLow>
                          <m:limLowPr>
                            <m:ctrlPr>
                              <a:rPr lang="en-US" sz="2000" i="1">
                                <a:latin typeface="Cambria Math" panose="02040503050406030204" pitchFamily="18" charset="0"/>
                              </a:rPr>
                            </m:ctrlPr>
                          </m:limLowPr>
                          <m:e>
                            <m:r>
                              <m:rPr>
                                <m:sty m:val="p"/>
                              </m:rPr>
                              <a:rPr lang="en-US" sz="2000">
                                <a:latin typeface="Cambria Math" panose="02040503050406030204" pitchFamily="18" charset="0"/>
                              </a:rPr>
                              <m:t>max</m:t>
                            </m:r>
                          </m:e>
                          <m:lim>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𝑡</m:t>
                                </m:r>
                                <m:r>
                                  <a:rPr lang="en-US" sz="2000" i="1">
                                    <a:latin typeface="Cambria Math" panose="02040503050406030204" pitchFamily="18" charset="0"/>
                                  </a:rPr>
                                  <m:t>−1</m:t>
                                </m:r>
                              </m:sub>
                            </m:sSub>
                          </m:lim>
                        </m:limLow>
                        <m:r>
                          <a:rPr lang="en-US" sz="2000" i="1">
                            <a:latin typeface="Cambria Math" panose="02040503050406030204" pitchFamily="18" charset="0"/>
                          </a:rPr>
                          <m:t>𝑃</m:t>
                        </m:r>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r>
                              <a:rPr lang="en-US" sz="2000" i="1">
                                <a:latin typeface="Cambria Math" panose="02040503050406030204" pitchFamily="18" charset="0"/>
                              </a:rPr>
                              <m:t>𝑡</m:t>
                            </m:r>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𝑡</m:t>
                            </m:r>
                          </m:sub>
                        </m:sSub>
                        <m:r>
                          <a:rPr lang="en-US" sz="2000" i="1">
                            <a:latin typeface="Cambria Math" panose="02040503050406030204" pitchFamily="18" charset="0"/>
                          </a:rPr>
                          <m:t>|</m:t>
                        </m:r>
                        <m:sSub>
                          <m:sSubPr>
                            <m:ctrlPr>
                              <a:rPr lang="en-US" sz="2000" i="1" dirty="0">
                                <a:latin typeface="Cambria Math" panose="02040503050406030204" pitchFamily="18" charset="0"/>
                              </a:rPr>
                            </m:ctrlPr>
                          </m:sSubPr>
                          <m:e>
                            <m:r>
                              <a:rPr lang="en-US" sz="2000" i="1" dirty="0">
                                <a:latin typeface="Cambria Math" panose="02040503050406030204" pitchFamily="18" charset="0"/>
                              </a:rPr>
                              <m:t>𝑒</m:t>
                            </m:r>
                          </m:e>
                          <m:sub>
                            <m:r>
                              <a:rPr lang="en-US" sz="2000" i="1" dirty="0">
                                <a:latin typeface="Cambria Math" panose="02040503050406030204" pitchFamily="18" charset="0"/>
                              </a:rPr>
                              <m:t>1:</m:t>
                            </m:r>
                            <m:r>
                              <a:rPr lang="en-US" sz="2000" i="1" dirty="0">
                                <a:latin typeface="Cambria Math" panose="02040503050406030204" pitchFamily="18" charset="0"/>
                              </a:rPr>
                              <m:t>𝑡</m:t>
                            </m:r>
                          </m:sub>
                        </m:sSub>
                        <m:r>
                          <a:rPr lang="en-US" sz="2000" i="1" dirty="0">
                            <a:latin typeface="Cambria Math" panose="02040503050406030204" pitchFamily="18" charset="0"/>
                          </a:rPr>
                          <m:t>)</m:t>
                        </m:r>
                      </m:e>
                    </m:func>
                  </m:oMath>
                </a14:m>
                <a:r>
                  <a:rPr lang="en-US" sz="2000" dirty="0"/>
                  <a:t> </a:t>
                </a:r>
              </a:p>
            </p:txBody>
          </p:sp>
        </mc:Choice>
        <mc:Fallback xmlns="">
          <p:sp>
            <p:nvSpPr>
              <p:cNvPr id="7" name="Rectangle 6"/>
              <p:cNvSpPr>
                <a:spLocks noRot="1" noChangeAspect="1" noMove="1" noResize="1" noEditPoints="1" noAdjustHandles="1" noChangeArrowheads="1" noChangeShapeType="1" noTextEdit="1"/>
              </p:cNvSpPr>
              <p:nvPr/>
            </p:nvSpPr>
            <p:spPr>
              <a:xfrm>
                <a:off x="1761281" y="4170664"/>
                <a:ext cx="5966749" cy="533159"/>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95644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Viterbi Algorithm</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2328802"/>
                <a:ext cx="8229600" cy="3828157"/>
              </a:xfrm>
            </p:spPr>
            <p:txBody>
              <a:bodyPr/>
              <a:lstStyle/>
              <a:p>
                <a:r>
                  <a:rPr lang="en-US" dirty="0"/>
                  <a:t>Posterior probability of most likely path with end node </a:t>
                </a:r>
                <a14:m>
                  <m:oMath xmlns:m="http://schemas.openxmlformats.org/officeDocument/2006/math">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m:t>
                    </m:r>
                  </m:oMath>
                </a14:m>
                <a:r>
                  <a:rPr lang="en-US" dirty="0"/>
                  <a:t> can be found by checking the most likely paths with end node </a:t>
                </a:r>
                <a14:m>
                  <m:oMath xmlns:m="http://schemas.openxmlformats.org/officeDocument/2006/math">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m:t>
                        </m:r>
                        <m:r>
                          <a:rPr lang="en-US" i="1">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2328802"/>
                <a:ext cx="8229600" cy="3828157"/>
              </a:xfrm>
              <a:blipFill rotWithShape="0">
                <a:blip r:embed="rId2"/>
                <a:stretch>
                  <a:fillRect l="-741" t="-1592"/>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29</a:t>
            </a:fld>
            <a:endParaRPr lang="en-US" dirty="0"/>
          </a:p>
        </p:txBody>
      </p:sp>
      <p:pic>
        <p:nvPicPr>
          <p:cNvPr id="9" name="Picture 8"/>
          <p:cNvPicPr>
            <a:picLocks noChangeAspect="1"/>
          </p:cNvPicPr>
          <p:nvPr/>
        </p:nvPicPr>
        <p:blipFill>
          <a:blip r:embed="rId3"/>
          <a:stretch>
            <a:fillRect/>
          </a:stretch>
        </p:blipFill>
        <p:spPr>
          <a:xfrm>
            <a:off x="1360990" y="4121473"/>
            <a:ext cx="7116502" cy="1719361"/>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562337" y="5855558"/>
                <a:ext cx="7590732" cy="369332"/>
              </a:xfrm>
              <a:prstGeom prst="rect">
                <a:avLst/>
              </a:prstGeom>
              <a:noFill/>
            </p:spPr>
            <p:txBody>
              <a:bodyPr wrap="none" rtlCol="0">
                <a:spAutoFit/>
              </a:bodyPr>
              <a:lstStyle/>
              <a:p>
                <a14:m>
                  <m:oMath xmlns:m="http://schemas.openxmlformats.org/officeDocument/2006/math">
                    <m:r>
                      <a:rPr lang="en-US" i="1" dirty="0" smtClean="0">
                        <a:solidFill>
                          <a:srgbClr val="0070C0"/>
                        </a:solidFill>
                        <a:latin typeface="Cambria Math" panose="02040503050406030204" pitchFamily="18" charset="0"/>
                      </a:rPr>
                      <m:t>𝑈𝑚</m:t>
                    </m:r>
                    <m:r>
                      <a:rPr lang="en-US" b="0" i="1" dirty="0" smtClean="0">
                        <a:solidFill>
                          <a:srgbClr val="0070C0"/>
                        </a:solidFill>
                        <a:latin typeface="Cambria Math" panose="02040503050406030204" pitchFamily="18" charset="0"/>
                      </a:rPr>
                      <m:t>𝑏𝑟𝑒𝑙𝑙</m:t>
                    </m:r>
                    <m:sSub>
                      <m:sSubPr>
                        <m:ctrlPr>
                          <a:rPr lang="en-US" b="0" i="1" dirty="0" smtClean="0">
                            <a:solidFill>
                              <a:srgbClr val="0070C0"/>
                            </a:solidFill>
                            <a:latin typeface="Cambria Math" panose="02040503050406030204" pitchFamily="18" charset="0"/>
                          </a:rPr>
                        </m:ctrlPr>
                      </m:sSubPr>
                      <m:e>
                        <m:r>
                          <a:rPr lang="en-US" b="0" i="1" dirty="0" smtClean="0">
                            <a:solidFill>
                              <a:srgbClr val="0070C0"/>
                            </a:solidFill>
                            <a:latin typeface="Cambria Math" panose="02040503050406030204" pitchFamily="18" charset="0"/>
                          </a:rPr>
                          <m:t>𝑎</m:t>
                        </m:r>
                      </m:e>
                      <m:sub>
                        <m:r>
                          <a:rPr lang="en-US" b="0" i="1" dirty="0" smtClean="0">
                            <a:solidFill>
                              <a:srgbClr val="0070C0"/>
                            </a:solidFill>
                            <a:latin typeface="Cambria Math" panose="02040503050406030204" pitchFamily="18" charset="0"/>
                          </a:rPr>
                          <m:t>𝑡</m:t>
                        </m:r>
                      </m:sub>
                    </m:sSub>
                  </m:oMath>
                </a14:m>
                <a:r>
                  <a:rPr lang="en-US" dirty="0">
                    <a:solidFill>
                      <a:srgbClr val="0070C0"/>
                    </a:solidFill>
                  </a:rPr>
                  <a:t>    </a:t>
                </a:r>
                <a14:m>
                  <m:oMath xmlns:m="http://schemas.openxmlformats.org/officeDocument/2006/math">
                    <m:r>
                      <a:rPr lang="en-US" b="0" i="1" dirty="0" smtClean="0">
                        <a:solidFill>
                          <a:srgbClr val="0070C0"/>
                        </a:solidFill>
                        <a:latin typeface="Cambria Math" panose="02040503050406030204" pitchFamily="18" charset="0"/>
                      </a:rPr>
                      <m:t>𝑡</m:t>
                    </m:r>
                    <m:r>
                      <a:rPr lang="en-US" i="1" dirty="0" smtClean="0">
                        <a:solidFill>
                          <a:srgbClr val="0070C0"/>
                        </a:solidFill>
                        <a:latin typeface="Cambria Math" panose="02040503050406030204" pitchFamily="18" charset="0"/>
                      </a:rPr>
                      <m:t>𝑟𝑢𝑒</m:t>
                    </m:r>
                  </m:oMath>
                </a14:m>
                <a:r>
                  <a:rPr lang="en-US" dirty="0">
                    <a:solidFill>
                      <a:srgbClr val="0070C0"/>
                    </a:solidFill>
                  </a:rPr>
                  <a:t>               </a:t>
                </a:r>
                <a14:m>
                  <m:oMath xmlns:m="http://schemas.openxmlformats.org/officeDocument/2006/math">
                    <m:r>
                      <a:rPr lang="en-US" b="0" i="1" dirty="0" smtClean="0">
                        <a:solidFill>
                          <a:srgbClr val="0070C0"/>
                        </a:solidFill>
                        <a:latin typeface="Cambria Math" panose="02040503050406030204" pitchFamily="18" charset="0"/>
                      </a:rPr>
                      <m:t>𝑡𝑟𝑢𝑒</m:t>
                    </m:r>
                  </m:oMath>
                </a14:m>
                <a:r>
                  <a:rPr lang="en-US" dirty="0">
                    <a:solidFill>
                      <a:srgbClr val="0070C0"/>
                    </a:solidFill>
                  </a:rPr>
                  <a:t>              </a:t>
                </a:r>
                <a14:m>
                  <m:oMath xmlns:m="http://schemas.openxmlformats.org/officeDocument/2006/math">
                    <m:r>
                      <a:rPr lang="en-US" b="0" i="1" dirty="0" smtClean="0">
                        <a:solidFill>
                          <a:srgbClr val="0070C0"/>
                        </a:solidFill>
                        <a:latin typeface="Cambria Math" panose="02040503050406030204" pitchFamily="18" charset="0"/>
                      </a:rPr>
                      <m:t>𝑓𝑎𝑙𝑠𝑒</m:t>
                    </m:r>
                  </m:oMath>
                </a14:m>
                <a:r>
                  <a:rPr lang="en-US" dirty="0">
                    <a:solidFill>
                      <a:srgbClr val="0070C0"/>
                    </a:solidFill>
                  </a:rPr>
                  <a:t>              </a:t>
                </a:r>
                <a14:m>
                  <m:oMath xmlns:m="http://schemas.openxmlformats.org/officeDocument/2006/math">
                    <m:r>
                      <a:rPr lang="en-US" b="0" i="1" dirty="0" smtClean="0">
                        <a:solidFill>
                          <a:srgbClr val="0070C0"/>
                        </a:solidFill>
                        <a:latin typeface="Cambria Math" panose="02040503050406030204" pitchFamily="18" charset="0"/>
                      </a:rPr>
                      <m:t>𝑡𝑟𝑢𝑒</m:t>
                    </m:r>
                  </m:oMath>
                </a14:m>
                <a:r>
                  <a:rPr lang="en-US" dirty="0">
                    <a:solidFill>
                      <a:srgbClr val="0070C0"/>
                    </a:solidFill>
                  </a:rPr>
                  <a:t>                </a:t>
                </a:r>
                <a14:m>
                  <m:oMath xmlns:m="http://schemas.openxmlformats.org/officeDocument/2006/math">
                    <m:r>
                      <a:rPr lang="en-US" b="0" i="1" dirty="0" smtClean="0">
                        <a:solidFill>
                          <a:srgbClr val="0070C0"/>
                        </a:solidFill>
                        <a:latin typeface="Cambria Math" panose="02040503050406030204" pitchFamily="18" charset="0"/>
                      </a:rPr>
                      <m:t>𝑡𝑟𝑢𝑒</m:t>
                    </m:r>
                  </m:oMath>
                </a14:m>
                <a:endParaRPr lang="en-US" dirty="0">
                  <a:solidFill>
                    <a:srgbClr val="0070C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562337" y="5855558"/>
                <a:ext cx="7590732" cy="369332"/>
              </a:xfrm>
              <a:prstGeom prst="rect">
                <a:avLst/>
              </a:prstGeom>
              <a:blipFill rotWithShape="0">
                <a:blip r:embed="rId4"/>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956841" y="1307349"/>
                <a:ext cx="6729213" cy="88562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i="1" smtClean="0">
                              <a:latin typeface="Cambria Math" panose="02040503050406030204" pitchFamily="18" charset="0"/>
                            </a:rPr>
                          </m:ctrlPr>
                        </m:funcPr>
                        <m:fName>
                          <m:limLow>
                            <m:limLowPr>
                              <m:ctrlPr>
                                <a:rPr lang="en-US" i="1" smtClean="0">
                                  <a:latin typeface="Cambria Math" panose="02040503050406030204" pitchFamily="18" charset="0"/>
                                </a:rPr>
                              </m:ctrlPr>
                            </m:limLowPr>
                            <m:e>
                              <m:r>
                                <m:rPr>
                                  <m:sty m:val="p"/>
                                </m:rPr>
                                <a:rPr lang="en-US" i="0" smtClean="0">
                                  <a:latin typeface="Cambria Math" panose="02040503050406030204" pitchFamily="18" charset="0"/>
                                </a:rPr>
                                <m:t>max</m:t>
                              </m:r>
                            </m:e>
                            <m:lim>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lim>
                          </m:limLow>
                        </m:fName>
                        <m:e>
                          <m:r>
                            <a:rPr lang="en-US" b="1" i="0" smtClean="0">
                              <a:latin typeface="Cambria Math" panose="02040503050406030204" pitchFamily="18" charset="0"/>
                            </a:rPr>
                            <m:t>𝐏</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1:</m:t>
                              </m:r>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e>
                      </m:func>
                    </m:oMath>
                  </m:oMathPara>
                </a14:m>
                <a:endParaRPr lang="en-US"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𝛼</m:t>
                      </m:r>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lim>
                          </m:limLow>
                        </m:fName>
                        <m:e>
                          <m:r>
                            <a:rPr lang="en-US" b="0" i="1" smtClean="0">
                              <a:latin typeface="Cambria Math" panose="02040503050406030204" pitchFamily="18" charset="0"/>
                            </a:rPr>
                            <m:t>(</m:t>
                          </m:r>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𝑡</m:t>
                                  </m:r>
                                  <m:r>
                                    <a:rPr lang="en-US" b="0" i="1" smtClean="0">
                                      <a:latin typeface="Cambria Math" panose="02040503050406030204" pitchFamily="18" charset="0"/>
                                    </a:rPr>
                                    <m:t>+1</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d>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b="0" i="1" smtClean="0">
                                          <a:latin typeface="Cambria Math" panose="02040503050406030204" pitchFamily="18" charset="0"/>
                                        </a:rPr>
                                        <m:t>−1</m:t>
                                      </m:r>
                                    </m:sub>
                                  </m:sSub>
                                </m:lim>
                              </m:limLow>
                            </m:fName>
                            <m:e>
                              <m:r>
                                <a:rPr lang="en-US" b="0" i="1">
                                  <a:latin typeface="Cambria Math" panose="02040503050406030204" pitchFamily="18" charset="0"/>
                                </a:rPr>
                                <m:t>𝑃</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1:</m:t>
                                  </m:r>
                                  <m:r>
                                    <a:rPr lang="en-US" i="1">
                                      <a:latin typeface="Cambria Math" panose="02040503050406030204" pitchFamily="18" charset="0"/>
                                    </a:rPr>
                                    <m:t>𝑡</m:t>
                                  </m:r>
                                </m:sub>
                              </m:sSub>
                              <m:r>
                                <a:rPr lang="en-US" i="1">
                                  <a:latin typeface="Cambria Math" panose="02040503050406030204" pitchFamily="18" charset="0"/>
                                </a:rPr>
                                <m:t>)</m:t>
                              </m:r>
                            </m:e>
                          </m:func>
                          <m:r>
                            <a:rPr lang="en-US" b="0" i="1" smtClean="0">
                              <a:latin typeface="Cambria Math" panose="02040503050406030204" pitchFamily="18" charset="0"/>
                            </a:rPr>
                            <m:t>)</m:t>
                          </m:r>
                        </m:e>
                      </m:func>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956841" y="1307349"/>
                <a:ext cx="6729213" cy="885627"/>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98295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sz="quarter" idx="1"/>
          </p:nvPr>
        </p:nvSpPr>
        <p:spPr/>
        <p:txBody>
          <a:bodyPr>
            <a:normAutofit lnSpcReduction="10000"/>
          </a:bodyPr>
          <a:lstStyle/>
          <a:p>
            <a:r>
              <a:rPr lang="en-US" dirty="0"/>
              <a:t>Temporal Probability Model</a:t>
            </a:r>
          </a:p>
          <a:p>
            <a:endParaRPr lang="en-US" dirty="0"/>
          </a:p>
          <a:p>
            <a:r>
              <a:rPr lang="en-US" dirty="0"/>
              <a:t>Hidden Markov Model (HMM)</a:t>
            </a:r>
          </a:p>
          <a:p>
            <a:endParaRPr lang="en-US" dirty="0"/>
          </a:p>
          <a:p>
            <a:r>
              <a:rPr lang="en-US" dirty="0" err="1"/>
              <a:t>Kalman</a:t>
            </a:r>
            <a:r>
              <a:rPr lang="en-US" dirty="0"/>
              <a:t> Filter</a:t>
            </a:r>
          </a:p>
          <a:p>
            <a:endParaRPr lang="en-US" dirty="0"/>
          </a:p>
          <a:p>
            <a:r>
              <a:rPr lang="en-US" dirty="0"/>
              <a:t>Dynamic Bayes’ Net (DBN)</a:t>
            </a:r>
          </a:p>
          <a:p>
            <a:pPr lvl="1"/>
            <a:r>
              <a:rPr lang="en-US" dirty="0"/>
              <a:t>Particle filtering</a:t>
            </a:r>
          </a:p>
          <a:p>
            <a:endParaRPr lang="en-US" dirty="0"/>
          </a:p>
          <a:p>
            <a:r>
              <a:rPr lang="en-US" dirty="0"/>
              <a:t>Applications of DBN</a:t>
            </a:r>
          </a:p>
        </p:txBody>
      </p:sp>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a:t>
            </a:fld>
            <a:endParaRPr lang="en-US" dirty="0"/>
          </a:p>
        </p:txBody>
      </p:sp>
      <p:sp>
        <p:nvSpPr>
          <p:cNvPr id="7" name="TextBox 6"/>
          <p:cNvSpPr txBox="1"/>
          <p:nvPr/>
        </p:nvSpPr>
        <p:spPr>
          <a:xfrm>
            <a:off x="5933954" y="2970836"/>
            <a:ext cx="2302233" cy="369332"/>
          </a:xfrm>
          <a:prstGeom prst="rect">
            <a:avLst/>
          </a:prstGeom>
          <a:noFill/>
        </p:spPr>
        <p:txBody>
          <a:bodyPr wrap="none" rtlCol="0">
            <a:spAutoFit/>
          </a:bodyPr>
          <a:lstStyle/>
          <a:p>
            <a:r>
              <a:rPr lang="en-US" dirty="0">
                <a:solidFill>
                  <a:srgbClr val="FF0000"/>
                </a:solidFill>
              </a:rPr>
              <a:t>Special classes of DBN</a:t>
            </a:r>
          </a:p>
        </p:txBody>
      </p:sp>
      <p:cxnSp>
        <p:nvCxnSpPr>
          <p:cNvPr id="9" name="Straight Arrow Connector 8"/>
          <p:cNvCxnSpPr>
            <a:stCxn id="7" idx="1"/>
          </p:cNvCxnSpPr>
          <p:nvPr/>
        </p:nvCxnSpPr>
        <p:spPr>
          <a:xfrm flipH="1" flipV="1">
            <a:off x="5177742" y="2716192"/>
            <a:ext cx="756212" cy="4393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7" idx="1"/>
          </p:cNvCxnSpPr>
          <p:nvPr/>
        </p:nvCxnSpPr>
        <p:spPr>
          <a:xfrm flipH="1">
            <a:off x="5220182" y="3155502"/>
            <a:ext cx="713772" cy="38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237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Viterbi Algorithm</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2384385"/>
                <a:ext cx="8229600" cy="3772575"/>
              </a:xfrm>
            </p:spPr>
            <p:txBody>
              <a:bodyPr>
                <a:normAutofit/>
              </a:bodyPr>
              <a:lstStyle/>
              <a:p>
                <a:r>
                  <a:rPr lang="en-US" dirty="0"/>
                  <a:t>Denote</a:t>
                </a:r>
                <a14:m>
                  <m:oMath xmlns:m="http://schemas.openxmlformats.org/officeDocument/2006/math">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lim>
                        </m:limLow>
                      </m:fName>
                      <m:e>
                        <m:r>
                          <a:rPr lang="en-US" b="1">
                            <a:latin typeface="Cambria Math" panose="02040503050406030204" pitchFamily="18" charset="0"/>
                          </a:rPr>
                          <m:t>𝐏</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1:</m:t>
                            </m:r>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e>
                    </m:func>
                  </m:oMath>
                </a14:m>
                <a:r>
                  <a:rPr lang="en-US" dirty="0"/>
                  <a:t> as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𝐦</m:t>
                        </m:r>
                      </m:e>
                      <m:sub>
                        <m:r>
                          <a:rPr lang="en-US" b="0" i="1" smtClean="0">
                            <a:latin typeface="Cambria Math" panose="02040503050406030204" pitchFamily="18" charset="0"/>
                          </a:rPr>
                          <m:t>1:</m:t>
                        </m:r>
                        <m:r>
                          <a:rPr lang="en-US" b="0" i="1" smtClean="0">
                            <a:latin typeface="Cambria Math" panose="02040503050406030204" pitchFamily="18" charset="0"/>
                          </a:rPr>
                          <m:t>𝑡</m:t>
                        </m:r>
                        <m:r>
                          <a:rPr lang="en-US" b="0" i="1" smtClean="0">
                            <a:latin typeface="Cambria Math" panose="02040503050406030204" pitchFamily="18" charset="0"/>
                          </a:rPr>
                          <m:t>+1</m:t>
                        </m:r>
                      </m:sub>
                    </m:sSub>
                  </m:oMath>
                </a14:m>
                <a:endParaRPr lang="en-US" dirty="0"/>
              </a:p>
              <a:p>
                <a:r>
                  <a:rPr lang="en-US" dirty="0"/>
                  <a:t>Since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sub>
                    </m:sSub>
                  </m:oMath>
                </a14:m>
                <a:r>
                  <a:rPr lang="en-US" dirty="0"/>
                  <a:t> is discrete valued,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𝐦</m:t>
                        </m:r>
                      </m:e>
                      <m:sub>
                        <m:r>
                          <a:rPr lang="en-US" i="1">
                            <a:latin typeface="Cambria Math" panose="02040503050406030204" pitchFamily="18" charset="0"/>
                          </a:rPr>
                          <m:t>1:</m:t>
                        </m:r>
                        <m:r>
                          <a:rPr lang="en-US" i="1">
                            <a:latin typeface="Cambria Math" panose="02040503050406030204" pitchFamily="18" charset="0"/>
                          </a:rPr>
                          <m:t>𝑡</m:t>
                        </m:r>
                      </m:sub>
                    </m:sSub>
                  </m:oMath>
                </a14:m>
                <a:r>
                  <a:rPr lang="en-US" dirty="0"/>
                  <a:t> can be viewed as a vector. The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𝑗</m:t>
                        </m:r>
                      </m:e>
                      <m:sup>
                        <m:r>
                          <a:rPr lang="en-US" i="1">
                            <a:latin typeface="Cambria Math" panose="02040503050406030204" pitchFamily="18" charset="0"/>
                          </a:rPr>
                          <m:t>𝑡h</m:t>
                        </m:r>
                      </m:sup>
                    </m:sSup>
                  </m:oMath>
                </a14:m>
                <a:r>
                  <a:rPr lang="en-US" dirty="0"/>
                  <a:t> element of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𝐦</m:t>
                        </m:r>
                      </m:e>
                      <m:sub>
                        <m:r>
                          <a:rPr lang="en-US" i="1">
                            <a:latin typeface="Cambria Math" panose="02040503050406030204" pitchFamily="18" charset="0"/>
                          </a:rPr>
                          <m:t>1:</m:t>
                        </m:r>
                        <m:r>
                          <a:rPr lang="en-US" i="1">
                            <a:latin typeface="Cambria Math" panose="02040503050406030204" pitchFamily="18" charset="0"/>
                          </a:rPr>
                          <m:t>𝑡</m:t>
                        </m:r>
                        <m:r>
                          <a:rPr lang="en-US" i="1">
                            <a:latin typeface="Cambria Math" panose="02040503050406030204" pitchFamily="18" charset="0"/>
                          </a:rPr>
                          <m:t>+1</m:t>
                        </m:r>
                      </m:sub>
                    </m:sSub>
                  </m:oMath>
                </a14:m>
                <a:r>
                  <a:rPr lang="en-US" dirty="0"/>
                  <a:t> is </a:t>
                </a:r>
              </a:p>
              <a:p>
                <a:pPr lvl="1"/>
                <a:endParaRPr lang="en-US" dirty="0"/>
              </a:p>
              <a:p>
                <a:pPr lvl="1"/>
                <a:endParaRPr lang="en-US" dirty="0"/>
              </a:p>
              <a:p>
                <a:pPr lvl="1"/>
                <a:endParaRPr lang="en-US" dirty="0"/>
              </a:p>
              <a:p>
                <a:pPr lvl="1"/>
                <a:endParaRPr lang="en-US" dirty="0"/>
              </a:p>
              <a:p>
                <a:pPr lvl="1"/>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2384385"/>
                <a:ext cx="8229600" cy="3772575"/>
              </a:xfrm>
              <a:blipFill rotWithShape="0">
                <a:blip r:embed="rId2"/>
                <a:stretch>
                  <a:fillRect l="-741" t="-1616"/>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30</a:t>
            </a:fld>
            <a:endParaRPr lang="en-US" dirty="0"/>
          </a:p>
        </p:txBody>
      </p:sp>
      <mc:AlternateContent xmlns:mc="http://schemas.openxmlformats.org/markup-compatibility/2006" xmlns:a14="http://schemas.microsoft.com/office/drawing/2010/main">
        <mc:Choice Requires="a14">
          <p:sp>
            <p:nvSpPr>
              <p:cNvPr id="7" name="TextBox 6"/>
              <p:cNvSpPr txBox="1"/>
              <p:nvPr/>
            </p:nvSpPr>
            <p:spPr>
              <a:xfrm>
                <a:off x="956841" y="1307349"/>
                <a:ext cx="6729213" cy="88562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i="1" smtClean="0">
                              <a:latin typeface="Cambria Math" panose="02040503050406030204" pitchFamily="18" charset="0"/>
                            </a:rPr>
                          </m:ctrlPr>
                        </m:funcPr>
                        <m:fName>
                          <m:limLow>
                            <m:limLowPr>
                              <m:ctrlPr>
                                <a:rPr lang="en-US" i="1" smtClean="0">
                                  <a:latin typeface="Cambria Math" panose="02040503050406030204" pitchFamily="18" charset="0"/>
                                </a:rPr>
                              </m:ctrlPr>
                            </m:limLowPr>
                            <m:e>
                              <m:r>
                                <m:rPr>
                                  <m:sty m:val="p"/>
                                </m:rPr>
                                <a:rPr lang="en-US" i="0" smtClean="0">
                                  <a:latin typeface="Cambria Math" panose="02040503050406030204" pitchFamily="18" charset="0"/>
                                </a:rPr>
                                <m:t>max</m:t>
                              </m:r>
                            </m:e>
                            <m:lim>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lim>
                          </m:limLow>
                        </m:fName>
                        <m:e>
                          <m:r>
                            <a:rPr lang="en-US" b="1" i="0" smtClean="0">
                              <a:latin typeface="Cambria Math" panose="02040503050406030204" pitchFamily="18" charset="0"/>
                            </a:rPr>
                            <m:t>𝐏</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1:</m:t>
                              </m:r>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e>
                      </m:func>
                    </m:oMath>
                  </m:oMathPara>
                </a14:m>
                <a:endParaRPr lang="en-US"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𝛼</m:t>
                      </m:r>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lim>
                          </m:limLow>
                        </m:fName>
                        <m:e>
                          <m:r>
                            <a:rPr lang="en-US" b="0" i="1" smtClean="0">
                              <a:latin typeface="Cambria Math" panose="02040503050406030204" pitchFamily="18" charset="0"/>
                            </a:rPr>
                            <m:t>(</m:t>
                          </m:r>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𝑡</m:t>
                                  </m:r>
                                  <m:r>
                                    <a:rPr lang="en-US" b="0" i="1" smtClean="0">
                                      <a:latin typeface="Cambria Math" panose="02040503050406030204" pitchFamily="18" charset="0"/>
                                    </a:rPr>
                                    <m:t>+1</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d>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b="0" i="1" smtClean="0">
                                          <a:latin typeface="Cambria Math" panose="02040503050406030204" pitchFamily="18" charset="0"/>
                                        </a:rPr>
                                        <m:t>−1</m:t>
                                      </m:r>
                                    </m:sub>
                                  </m:sSub>
                                </m:lim>
                              </m:limLow>
                            </m:fName>
                            <m:e>
                              <m:r>
                                <a:rPr lang="en-US" b="0" i="1">
                                  <a:latin typeface="Cambria Math" panose="02040503050406030204" pitchFamily="18" charset="0"/>
                                </a:rPr>
                                <m:t>𝑃</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1:</m:t>
                                  </m:r>
                                  <m:r>
                                    <a:rPr lang="en-US" i="1">
                                      <a:latin typeface="Cambria Math" panose="02040503050406030204" pitchFamily="18" charset="0"/>
                                    </a:rPr>
                                    <m:t>𝑡</m:t>
                                  </m:r>
                                </m:sub>
                              </m:sSub>
                              <m:r>
                                <a:rPr lang="en-US" i="1">
                                  <a:latin typeface="Cambria Math" panose="02040503050406030204" pitchFamily="18" charset="0"/>
                                </a:rPr>
                                <m:t>)</m:t>
                              </m:r>
                            </m:e>
                          </m:func>
                          <m:r>
                            <a:rPr lang="en-US" b="0" i="1" smtClean="0">
                              <a:latin typeface="Cambria Math" panose="02040503050406030204" pitchFamily="18" charset="0"/>
                            </a:rPr>
                            <m:t>)</m:t>
                          </m:r>
                        </m:e>
                      </m:func>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956841" y="1307349"/>
                <a:ext cx="6729213" cy="885627"/>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37142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Viterbi Algorithm</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2384385"/>
                <a:ext cx="8229600" cy="3772575"/>
              </a:xfrm>
            </p:spPr>
            <p:txBody>
              <a:bodyPr>
                <a:normAutofit/>
              </a:bodyPr>
              <a:lstStyle/>
              <a:p>
                <a:r>
                  <a:rPr lang="en-US" dirty="0"/>
                  <a:t>Denote</a:t>
                </a:r>
                <a14:m>
                  <m:oMath xmlns:m="http://schemas.openxmlformats.org/officeDocument/2006/math">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lim>
                        </m:limLow>
                      </m:fName>
                      <m:e>
                        <m:r>
                          <a:rPr lang="en-US" b="1">
                            <a:latin typeface="Cambria Math" panose="02040503050406030204" pitchFamily="18" charset="0"/>
                          </a:rPr>
                          <m:t>𝐏</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1:</m:t>
                            </m:r>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e>
                    </m:func>
                  </m:oMath>
                </a14:m>
                <a:r>
                  <a:rPr lang="en-US" dirty="0"/>
                  <a:t> as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𝐦</m:t>
                        </m:r>
                      </m:e>
                      <m:sub>
                        <m:r>
                          <a:rPr lang="en-US" b="0" i="1" smtClean="0">
                            <a:latin typeface="Cambria Math" panose="02040503050406030204" pitchFamily="18" charset="0"/>
                          </a:rPr>
                          <m:t>1:</m:t>
                        </m:r>
                        <m:r>
                          <a:rPr lang="en-US" b="0" i="1" smtClean="0">
                            <a:latin typeface="Cambria Math" panose="02040503050406030204" pitchFamily="18" charset="0"/>
                          </a:rPr>
                          <m:t>𝑡</m:t>
                        </m:r>
                        <m:r>
                          <a:rPr lang="en-US" b="0" i="1" smtClean="0">
                            <a:latin typeface="Cambria Math" panose="02040503050406030204" pitchFamily="18" charset="0"/>
                          </a:rPr>
                          <m:t>+1</m:t>
                        </m:r>
                      </m:sub>
                    </m:sSub>
                  </m:oMath>
                </a14:m>
                <a:endParaRPr lang="en-US" dirty="0"/>
              </a:p>
              <a:p>
                <a:r>
                  <a:rPr lang="en-US" dirty="0"/>
                  <a:t>Since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sub>
                    </m:sSub>
                  </m:oMath>
                </a14:m>
                <a:r>
                  <a:rPr lang="en-US" dirty="0"/>
                  <a:t> is discrete valued,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𝐦</m:t>
                        </m:r>
                      </m:e>
                      <m:sub>
                        <m:r>
                          <a:rPr lang="en-US" i="1">
                            <a:latin typeface="Cambria Math" panose="02040503050406030204" pitchFamily="18" charset="0"/>
                          </a:rPr>
                          <m:t>1:</m:t>
                        </m:r>
                        <m:r>
                          <a:rPr lang="en-US" i="1">
                            <a:latin typeface="Cambria Math" panose="02040503050406030204" pitchFamily="18" charset="0"/>
                          </a:rPr>
                          <m:t>𝑡</m:t>
                        </m:r>
                      </m:sub>
                    </m:sSub>
                  </m:oMath>
                </a14:m>
                <a:r>
                  <a:rPr lang="en-US" dirty="0"/>
                  <a:t> can be viewed as a vector. The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𝑗</m:t>
                        </m:r>
                      </m:e>
                      <m:sup>
                        <m:r>
                          <a:rPr lang="en-US" i="1">
                            <a:latin typeface="Cambria Math" panose="02040503050406030204" pitchFamily="18" charset="0"/>
                          </a:rPr>
                          <m:t>𝑡h</m:t>
                        </m:r>
                      </m:sup>
                    </m:sSup>
                  </m:oMath>
                </a14:m>
                <a:r>
                  <a:rPr lang="en-US" dirty="0"/>
                  <a:t> element of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𝐦</m:t>
                        </m:r>
                      </m:e>
                      <m:sub>
                        <m:r>
                          <a:rPr lang="en-US" i="1">
                            <a:latin typeface="Cambria Math" panose="02040503050406030204" pitchFamily="18" charset="0"/>
                          </a:rPr>
                          <m:t>1:</m:t>
                        </m:r>
                        <m:r>
                          <a:rPr lang="en-US" i="1">
                            <a:latin typeface="Cambria Math" panose="02040503050406030204" pitchFamily="18" charset="0"/>
                          </a:rPr>
                          <m:t>𝑡</m:t>
                        </m:r>
                        <m:r>
                          <a:rPr lang="en-US" i="1">
                            <a:latin typeface="Cambria Math" panose="02040503050406030204" pitchFamily="18" charset="0"/>
                          </a:rPr>
                          <m:t>+1</m:t>
                        </m:r>
                      </m:sub>
                    </m:sSub>
                  </m:oMath>
                </a14:m>
                <a:r>
                  <a:rPr lang="en-US" dirty="0"/>
                  <a:t> is </a:t>
                </a:r>
              </a:p>
              <a:p>
                <a:pPr lvl="1"/>
                <a:endParaRPr lang="en-US" dirty="0"/>
              </a:p>
              <a:p>
                <a:pPr lvl="1"/>
                <a:endParaRPr lang="en-US" dirty="0"/>
              </a:p>
              <a:p>
                <a:pPr lvl="1"/>
                <a:endParaRPr lang="en-US" dirty="0"/>
              </a:p>
              <a:p>
                <a:pPr lvl="1"/>
                <a:endParaRPr lang="en-US" dirty="0"/>
              </a:p>
              <a:p>
                <a:pPr lvl="1"/>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2384385"/>
                <a:ext cx="8229600" cy="3772575"/>
              </a:xfrm>
              <a:blipFill rotWithShape="0">
                <a:blip r:embed="rId2"/>
                <a:stretch>
                  <a:fillRect l="-741" t="-1616"/>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31</a:t>
            </a:fld>
            <a:endParaRPr lang="en-US" dirty="0"/>
          </a:p>
        </p:txBody>
      </p:sp>
      <mc:AlternateContent xmlns:mc="http://schemas.openxmlformats.org/markup-compatibility/2006" xmlns:a14="http://schemas.microsoft.com/office/drawing/2010/main">
        <mc:Choice Requires="a14">
          <p:sp>
            <p:nvSpPr>
              <p:cNvPr id="7" name="TextBox 6"/>
              <p:cNvSpPr txBox="1"/>
              <p:nvPr/>
            </p:nvSpPr>
            <p:spPr>
              <a:xfrm>
                <a:off x="956841" y="1307349"/>
                <a:ext cx="6729213" cy="88562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i="1" smtClean="0">
                              <a:latin typeface="Cambria Math" panose="02040503050406030204" pitchFamily="18" charset="0"/>
                            </a:rPr>
                          </m:ctrlPr>
                        </m:funcPr>
                        <m:fName>
                          <m:limLow>
                            <m:limLowPr>
                              <m:ctrlPr>
                                <a:rPr lang="en-US" i="1" smtClean="0">
                                  <a:latin typeface="Cambria Math" panose="02040503050406030204" pitchFamily="18" charset="0"/>
                                </a:rPr>
                              </m:ctrlPr>
                            </m:limLowPr>
                            <m:e>
                              <m:r>
                                <m:rPr>
                                  <m:sty m:val="p"/>
                                </m:rPr>
                                <a:rPr lang="en-US" i="0" smtClean="0">
                                  <a:latin typeface="Cambria Math" panose="02040503050406030204" pitchFamily="18" charset="0"/>
                                </a:rPr>
                                <m:t>max</m:t>
                              </m:r>
                            </m:e>
                            <m:lim>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lim>
                          </m:limLow>
                        </m:fName>
                        <m:e>
                          <m:r>
                            <a:rPr lang="en-US" b="1" i="0" smtClean="0">
                              <a:latin typeface="Cambria Math" panose="02040503050406030204" pitchFamily="18" charset="0"/>
                            </a:rPr>
                            <m:t>𝐏</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1:</m:t>
                              </m:r>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e>
                      </m:func>
                    </m:oMath>
                  </m:oMathPara>
                </a14:m>
                <a:endParaRPr lang="en-US"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𝛼</m:t>
                      </m:r>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lim>
                          </m:limLow>
                        </m:fName>
                        <m:e>
                          <m:r>
                            <a:rPr lang="en-US" b="0" i="1" smtClean="0">
                              <a:latin typeface="Cambria Math" panose="02040503050406030204" pitchFamily="18" charset="0"/>
                            </a:rPr>
                            <m:t>(</m:t>
                          </m:r>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𝑡</m:t>
                                  </m:r>
                                  <m:r>
                                    <a:rPr lang="en-US" b="0" i="1" smtClean="0">
                                      <a:latin typeface="Cambria Math" panose="02040503050406030204" pitchFamily="18" charset="0"/>
                                    </a:rPr>
                                    <m:t>+1</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d>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b="0" i="1" smtClean="0">
                                          <a:latin typeface="Cambria Math" panose="02040503050406030204" pitchFamily="18" charset="0"/>
                                        </a:rPr>
                                        <m:t>−1</m:t>
                                      </m:r>
                                    </m:sub>
                                  </m:sSub>
                                </m:lim>
                              </m:limLow>
                            </m:fName>
                            <m:e>
                              <m:r>
                                <a:rPr lang="en-US" b="0" i="1">
                                  <a:latin typeface="Cambria Math" panose="02040503050406030204" pitchFamily="18" charset="0"/>
                                </a:rPr>
                                <m:t>𝑃</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1:</m:t>
                                  </m:r>
                                  <m:r>
                                    <a:rPr lang="en-US" i="1">
                                      <a:latin typeface="Cambria Math" panose="02040503050406030204" pitchFamily="18" charset="0"/>
                                    </a:rPr>
                                    <m:t>𝑡</m:t>
                                  </m:r>
                                </m:sub>
                              </m:sSub>
                              <m:r>
                                <a:rPr lang="en-US" i="1">
                                  <a:latin typeface="Cambria Math" panose="02040503050406030204" pitchFamily="18" charset="0"/>
                                </a:rPr>
                                <m:t>)</m:t>
                              </m:r>
                            </m:e>
                          </m:func>
                          <m:r>
                            <a:rPr lang="en-US" b="0" i="1" smtClean="0">
                              <a:latin typeface="Cambria Math" panose="02040503050406030204" pitchFamily="18" charset="0"/>
                            </a:rPr>
                            <m:t>)</m:t>
                          </m:r>
                        </m:e>
                      </m:func>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956841" y="1307349"/>
                <a:ext cx="6729213" cy="885627"/>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95758" y="4101214"/>
                <a:ext cx="8376212" cy="154638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a:latin typeface="Cambria Math" panose="02040503050406030204" pitchFamily="18" charset="0"/>
                            </a:rPr>
                            <m:t>𝐦</m:t>
                          </m:r>
                        </m:e>
                        <m:sub>
                          <m:r>
                            <a:rPr lang="en-US" i="1">
                              <a:latin typeface="Cambria Math" panose="02040503050406030204" pitchFamily="18" charset="0"/>
                            </a:rPr>
                            <m:t>1:</m:t>
                          </m:r>
                          <m:r>
                            <a:rPr lang="en-US" i="1">
                              <a:latin typeface="Cambria Math" panose="02040503050406030204" pitchFamily="18" charset="0"/>
                            </a:rPr>
                            <m:t>𝑡</m:t>
                          </m:r>
                          <m:r>
                            <a:rPr lang="en-US" i="1">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𝑗</m:t>
                          </m:r>
                        </m:e>
                      </m:d>
                      <m:r>
                        <a:rPr lang="en-US" b="0" i="1" smtClean="0">
                          <a:latin typeface="Cambria Math" panose="02040503050406030204" pitchFamily="18" charset="0"/>
                        </a:rPr>
                        <m:t>=</m:t>
                      </m:r>
                      <m:func>
                        <m:funcPr>
                          <m:ctrlPr>
                            <a:rPr lang="en-US" i="1" smtClean="0">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lim>
                          </m:limLow>
                        </m:fName>
                        <m:e>
                          <m:r>
                            <a:rPr lang="en-US" b="0" i="1">
                              <a:latin typeface="Cambria Math" panose="02040503050406030204" pitchFamily="18" charset="0"/>
                            </a:rPr>
                            <m:t>𝑃</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𝑗</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1:</m:t>
                              </m:r>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e>
                      </m:func>
                    </m:oMath>
                  </m:oMathPara>
                </a14:m>
                <a:endParaRPr lang="en-US"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𝛼</m:t>
                      </m:r>
                      <m:r>
                        <a:rPr lang="en-US" i="1">
                          <a:latin typeface="Cambria Math" panose="02040503050406030204" pitchFamily="18" charset="0"/>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𝑗</m:t>
                          </m:r>
                        </m:e>
                      </m:d>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r>
                                <a:rPr lang="en-US" b="0" i="1" smtClean="0">
                                  <a:latin typeface="Cambria Math" panose="02040503050406030204" pitchFamily="18" charset="0"/>
                                </a:rPr>
                                <m:t>𝑖</m:t>
                              </m:r>
                            </m:lim>
                          </m:limLow>
                        </m:fName>
                        <m:e>
                          <m:d>
                            <m:dPr>
                              <m:ctrlPr>
                                <a:rPr lang="en-US" b="0" i="1">
                                  <a:latin typeface="Cambria Math" panose="02040503050406030204" pitchFamily="18" charset="0"/>
                                </a:rPr>
                              </m:ctrlPr>
                            </m:dPr>
                            <m:e>
                              <m:r>
                                <a:rPr lang="en-US" b="0" i="1">
                                  <a:latin typeface="Cambria Math" panose="02040503050406030204" pitchFamily="18" charset="0"/>
                                </a:rPr>
                                <m:t>𝑃</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𝑗</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𝑖</m:t>
                                  </m:r>
                                </m:e>
                              </m:d>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i="1">
                                              <a:latin typeface="Cambria Math" panose="02040503050406030204" pitchFamily="18" charset="0"/>
                                            </a:rPr>
                                            <m:t>−1</m:t>
                                          </m:r>
                                        </m:sub>
                                      </m:sSub>
                                    </m:lim>
                                  </m:limLow>
                                </m:fName>
                                <m:e>
                                  <m:r>
                                    <a:rPr lang="en-US" i="1">
                                      <a:latin typeface="Cambria Math" panose="02040503050406030204" pitchFamily="18" charset="0"/>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𝑖</m:t>
                                      </m:r>
                                    </m:e>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1:</m:t>
                                          </m:r>
                                          <m:r>
                                            <a:rPr lang="en-US" i="1">
                                              <a:latin typeface="Cambria Math" panose="02040503050406030204" pitchFamily="18" charset="0"/>
                                            </a:rPr>
                                            <m:t>𝑡</m:t>
                                          </m:r>
                                        </m:sub>
                                      </m:sSub>
                                    </m:e>
                                  </m:d>
                                </m:e>
                              </m:func>
                            </m:e>
                          </m:d>
                        </m:e>
                      </m:func>
                    </m:oMath>
                  </m:oMathPara>
                </a14:m>
                <a:endParaRPr lang="en-US"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𝛼</m:t>
                      </m:r>
                      <m:sSub>
                        <m:sSubPr>
                          <m:ctrlPr>
                            <a:rPr lang="en-US" b="0" i="1" smtClean="0">
                              <a:latin typeface="Cambria Math" panose="02040503050406030204" pitchFamily="18" charset="0"/>
                            </a:rPr>
                          </m:ctrlPr>
                        </m:sSubPr>
                        <m:e>
                          <m:r>
                            <a:rPr lang="en-US" b="1" i="0" smtClean="0">
                              <a:latin typeface="Cambria Math" panose="02040503050406030204" pitchFamily="18" charset="0"/>
                            </a:rPr>
                            <m:t>𝐎</m:t>
                          </m:r>
                        </m:e>
                        <m:sub>
                          <m:r>
                            <a:rPr lang="en-US" b="0" i="1" smtClean="0">
                              <a:latin typeface="Cambria Math" panose="02040503050406030204" pitchFamily="18" charset="0"/>
                            </a:rPr>
                            <m:t>𝑡</m:t>
                          </m:r>
                          <m:r>
                            <a:rPr lang="en-US" b="0" i="1" smtClean="0">
                              <a:latin typeface="Cambria Math" panose="02040503050406030204" pitchFamily="18" charset="0"/>
                            </a:rPr>
                            <m:t>+1,</m:t>
                          </m:r>
                          <m:r>
                            <a:rPr lang="en-US" b="0" i="1" smtClean="0">
                              <a:latin typeface="Cambria Math" panose="02040503050406030204" pitchFamily="18" charset="0"/>
                            </a:rPr>
                            <m:t>𝑗𝑗</m:t>
                          </m:r>
                        </m:sub>
                      </m:sSub>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𝑖</m:t>
                          </m:r>
                        </m:lim>
                      </m:limLow>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0" smtClean="0">
                              <a:latin typeface="Cambria Math" panose="02040503050406030204" pitchFamily="18" charset="0"/>
                            </a:rPr>
                            <m:t>𝐓</m:t>
                          </m:r>
                        </m:e>
                        <m:sub>
                          <m:r>
                            <a:rPr lang="en-US" b="0" i="1" smtClean="0">
                              <a:latin typeface="Cambria Math" panose="02040503050406030204" pitchFamily="18" charset="0"/>
                            </a:rPr>
                            <m:t>𝑖𝑗</m:t>
                          </m:r>
                        </m:sub>
                      </m:sSub>
                      <m:sSub>
                        <m:sSubPr>
                          <m:ctrlPr>
                            <a:rPr lang="en-US" i="1">
                              <a:latin typeface="Cambria Math" panose="02040503050406030204" pitchFamily="18" charset="0"/>
                            </a:rPr>
                          </m:ctrlPr>
                        </m:sSubPr>
                        <m:e>
                          <m:r>
                            <a:rPr lang="en-US" b="1">
                              <a:latin typeface="Cambria Math" panose="02040503050406030204" pitchFamily="18" charset="0"/>
                            </a:rPr>
                            <m:t>𝐦</m:t>
                          </m:r>
                        </m:e>
                        <m:sub>
                          <m:r>
                            <a:rPr lang="en-US" i="1">
                              <a:latin typeface="Cambria Math" panose="02040503050406030204" pitchFamily="18" charset="0"/>
                            </a:rPr>
                            <m:t>1:</m:t>
                          </m:r>
                          <m:r>
                            <a:rPr lang="en-US" i="1">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𝑖</m:t>
                      </m:r>
                      <m:r>
                        <a:rPr lang="en-US" b="0" i="1" smtClean="0">
                          <a:latin typeface="Cambria Math" panose="02040503050406030204" pitchFamily="18" charset="0"/>
                        </a:rPr>
                        <m:t>))</m:t>
                      </m:r>
                    </m:oMath>
                  </m:oMathPara>
                </a14:m>
                <a:endParaRPr lang="en-US" dirty="0"/>
              </a:p>
              <a:p>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195758" y="4101214"/>
                <a:ext cx="8376212" cy="1546385"/>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83198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Viterbi Algorithm</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fontScale="92500" lnSpcReduction="10000"/>
              </a:bodyPr>
              <a:lstStyle/>
              <a:p>
                <a:r>
                  <a:rPr lang="en-US" dirty="0"/>
                  <a:t>So each node in the state-time graph is associated with a value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𝐦</m:t>
                        </m:r>
                      </m:e>
                      <m:sub>
                        <m:r>
                          <a:rPr lang="en-US" i="1">
                            <a:latin typeface="Cambria Math" panose="02040503050406030204" pitchFamily="18" charset="0"/>
                          </a:rPr>
                          <m:t>1:</m:t>
                        </m:r>
                        <m:r>
                          <a:rPr lang="en-US" i="1">
                            <a:latin typeface="Cambria Math" panose="02040503050406030204" pitchFamily="18" charset="0"/>
                          </a:rPr>
                          <m:t>𝑡</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𝑖</m:t>
                        </m:r>
                      </m:e>
                    </m:d>
                    <m:r>
                      <a:rPr lang="en-US" b="0" i="1" smtClean="0">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b="0" i="1" smtClean="0">
                                    <a:latin typeface="Cambria Math" panose="02040503050406030204" pitchFamily="18" charset="0"/>
                                  </a:rPr>
                                  <m:t>−1</m:t>
                                </m:r>
                              </m:sub>
                            </m:sSub>
                          </m:lim>
                        </m:limLow>
                      </m:fName>
                      <m:e>
                        <m:r>
                          <a:rPr lang="en-US" b="1">
                            <a:latin typeface="Cambria Math" panose="02040503050406030204" pitchFamily="18" charset="0"/>
                          </a:rPr>
                          <m:t>𝐏</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1:</m:t>
                            </m:r>
                            <m:r>
                              <a:rPr lang="en-US" i="1">
                                <a:latin typeface="Cambria Math" panose="02040503050406030204" pitchFamily="18" charset="0"/>
                              </a:rPr>
                              <m:t>𝑡</m:t>
                            </m:r>
                          </m:sub>
                        </m:sSub>
                        <m:r>
                          <a:rPr lang="en-US" i="1">
                            <a:latin typeface="Cambria Math" panose="02040503050406030204" pitchFamily="18" charset="0"/>
                          </a:rPr>
                          <m:t>)</m:t>
                        </m:r>
                      </m:e>
                    </m:func>
                  </m:oMath>
                </a14:m>
                <a:r>
                  <a:rPr lang="en-US" dirty="0"/>
                  <a:t>, which can be computed recursively</a:t>
                </a:r>
              </a:p>
              <a:p>
                <a:endParaRPr lang="en-US" dirty="0"/>
              </a:p>
              <a:p>
                <a:endParaRPr lang="en-US" dirty="0"/>
              </a:p>
              <a:p>
                <a:endParaRPr lang="en-US" dirty="0"/>
              </a:p>
              <a:p>
                <a14:m>
                  <m:oMath xmlns:m="http://schemas.openxmlformats.org/officeDocument/2006/math">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r>
                                  <a:rPr lang="en-US" i="1">
                                    <a:latin typeface="Cambria Math" panose="02040503050406030204" pitchFamily="18" charset="0"/>
                                  </a:rPr>
                                  <m:t>𝑡</m:t>
                                </m:r>
                              </m:sub>
                            </m:sSub>
                          </m:lim>
                        </m:limLow>
                      </m:fName>
                      <m:e>
                        <m:r>
                          <a:rPr lang="en-US" i="1">
                            <a:latin typeface="Cambria Math" panose="02040503050406030204" pitchFamily="18" charset="0"/>
                          </a:rPr>
                          <m:t>𝑃</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r>
                              <a:rPr lang="en-US" i="1">
                                <a:latin typeface="Cambria Math" panose="02040503050406030204" pitchFamily="18" charset="0"/>
                              </a:rPr>
                              <m:t>𝑡</m:t>
                            </m:r>
                          </m:sub>
                        </m:sSub>
                        <m:r>
                          <a:rPr lang="en-US" i="1">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r>
                          <a:rPr lang="en-US" i="1" dirty="0">
                            <a:latin typeface="Cambria Math" panose="02040503050406030204" pitchFamily="18" charset="0"/>
                          </a:rPr>
                          <m:t>)</m:t>
                        </m:r>
                      </m:e>
                    </m:func>
                    <m:r>
                      <a:rPr lang="en-US" b="0" i="1" dirty="0" smtClean="0">
                        <a:latin typeface="Cambria Math" panose="02040503050406030204" pitchFamily="18" charset="0"/>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𝑖</m:t>
                            </m:r>
                          </m:lim>
                        </m:limLow>
                      </m:fName>
                      <m:e>
                        <m:sSub>
                          <m:sSubPr>
                            <m:ctrlPr>
                              <a:rPr lang="en-US" i="1">
                                <a:latin typeface="Cambria Math" panose="02040503050406030204" pitchFamily="18" charset="0"/>
                              </a:rPr>
                            </m:ctrlPr>
                          </m:sSubPr>
                          <m:e>
                            <m:r>
                              <a:rPr lang="en-US" b="1">
                                <a:latin typeface="Cambria Math" panose="02040503050406030204" pitchFamily="18" charset="0"/>
                              </a:rPr>
                              <m:t>𝐦</m:t>
                            </m:r>
                          </m:e>
                          <m:sub>
                            <m:r>
                              <a:rPr lang="en-US" i="1">
                                <a:latin typeface="Cambria Math" panose="02040503050406030204" pitchFamily="18" charset="0"/>
                              </a:rPr>
                              <m:t>1:</m:t>
                            </m:r>
                            <m:r>
                              <a:rPr lang="en-US" i="1">
                                <a:latin typeface="Cambria Math" panose="02040503050406030204" pitchFamily="18" charset="0"/>
                              </a:rPr>
                              <m:t>𝑡</m:t>
                            </m:r>
                          </m:sub>
                        </m:sSub>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rPr>
                          <m:t>)</m:t>
                        </m:r>
                      </m:e>
                    </m:func>
                  </m:oMath>
                </a14:m>
                <a:endParaRPr lang="en-US" dirty="0"/>
              </a:p>
              <a:p>
                <a:r>
                  <a:rPr lang="en-US" dirty="0"/>
                  <a:t>How to get the most likely path </a:t>
                </a:r>
                <a14:m>
                  <m:oMath xmlns:m="http://schemas.openxmlformats.org/officeDocument/2006/math">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argmax</m:t>
                            </m:r>
                          </m:e>
                          <m:lim>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r>
                                  <a:rPr lang="en-US" i="1">
                                    <a:latin typeface="Cambria Math" panose="02040503050406030204" pitchFamily="18" charset="0"/>
                                  </a:rPr>
                                  <m:t>𝑡</m:t>
                                </m:r>
                              </m:sub>
                            </m:sSub>
                          </m:lim>
                        </m:limLow>
                      </m:fName>
                      <m:e>
                        <m:r>
                          <a:rPr lang="en-US" i="1">
                            <a:latin typeface="Cambria Math" panose="02040503050406030204" pitchFamily="18" charset="0"/>
                          </a:rPr>
                          <m:t>𝑃</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r>
                              <a:rPr lang="en-US" i="1">
                                <a:latin typeface="Cambria Math" panose="02040503050406030204" pitchFamily="18" charset="0"/>
                              </a:rPr>
                              <m:t>𝑡</m:t>
                            </m:r>
                          </m:sub>
                        </m:sSub>
                        <m:r>
                          <a:rPr lang="en-US" i="1">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r>
                          <a:rPr lang="en-US" i="1" dirty="0">
                            <a:latin typeface="Cambria Math" panose="02040503050406030204" pitchFamily="18" charset="0"/>
                          </a:rPr>
                          <m:t>)</m:t>
                        </m:r>
                      </m:e>
                    </m:func>
                  </m:oMath>
                </a14:m>
                <a:r>
                  <a:rPr lang="en-US" dirty="0"/>
                  <a:t>?</a:t>
                </a:r>
              </a:p>
              <a:p>
                <a:pPr lvl="1"/>
                <a:r>
                  <a:rPr lang="en-US" dirty="0"/>
                  <a:t>Highlight the “edge” that leads to the maximum on the state-time graph (Note: Normalization coefficient </a:t>
                </a:r>
                <a14:m>
                  <m:oMath xmlns:m="http://schemas.openxmlformats.org/officeDocument/2006/math">
                    <m:r>
                      <a:rPr lang="en-US" b="0" i="1" smtClean="0">
                        <a:latin typeface="Cambria Math" panose="02040503050406030204" pitchFamily="18" charset="0"/>
                      </a:rPr>
                      <m:t>𝛼</m:t>
                    </m:r>
                  </m:oMath>
                </a14:m>
                <a:r>
                  <a:rPr lang="en-US" dirty="0"/>
                  <a:t> can be ignored)</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667" t="-1852" r="-963"/>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32</a:t>
            </a:fld>
            <a:endParaRPr lang="en-US" dirty="0"/>
          </a:p>
        </p:txBody>
      </p:sp>
      <mc:AlternateContent xmlns:mc="http://schemas.openxmlformats.org/markup-compatibility/2006" xmlns:a14="http://schemas.microsoft.com/office/drawing/2010/main">
        <mc:Choice Requires="a14">
          <p:sp>
            <p:nvSpPr>
              <p:cNvPr id="9" name="Rectangle 8"/>
              <p:cNvSpPr/>
              <p:nvPr/>
            </p:nvSpPr>
            <p:spPr>
              <a:xfrm>
                <a:off x="1956758" y="2524392"/>
                <a:ext cx="4572000" cy="454804"/>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𝐦</m:t>
                          </m:r>
                        </m:e>
                        <m:sub>
                          <m:r>
                            <a:rPr lang="en-US" i="1">
                              <a:latin typeface="Cambria Math" panose="02040503050406030204" pitchFamily="18" charset="0"/>
                            </a:rPr>
                            <m:t>1:</m:t>
                          </m:r>
                          <m:r>
                            <a:rPr lang="en-US" i="1">
                              <a:latin typeface="Cambria Math" panose="02040503050406030204" pitchFamily="18" charset="0"/>
                            </a:rPr>
                            <m:t>𝑡</m:t>
                          </m:r>
                          <m:r>
                            <a:rPr lang="en-US" i="1">
                              <a:latin typeface="Cambria Math" panose="02040503050406030204" pitchFamily="18" charset="0"/>
                            </a:rPr>
                            <m:t>+1</m:t>
                          </m:r>
                        </m:sub>
                      </m:sSub>
                      <m:d>
                        <m:dPr>
                          <m:ctrlPr>
                            <a:rPr lang="en-US" i="1">
                              <a:latin typeface="Cambria Math" panose="02040503050406030204" pitchFamily="18" charset="0"/>
                            </a:rPr>
                          </m:ctrlPr>
                        </m:dPr>
                        <m:e>
                          <m:r>
                            <a:rPr lang="en-US" i="1">
                              <a:latin typeface="Cambria Math" panose="02040503050406030204" pitchFamily="18" charset="0"/>
                            </a:rPr>
                            <m:t>𝑗</m:t>
                          </m:r>
                        </m:e>
                      </m:d>
                      <m:r>
                        <a:rPr lang="en-US" i="1">
                          <a:latin typeface="Cambria Math" panose="02040503050406030204" pitchFamily="18" charset="0"/>
                        </a:rPr>
                        <m:t>=</m:t>
                      </m:r>
                      <m:r>
                        <a:rPr lang="en-US" i="1">
                          <a:latin typeface="Cambria Math" panose="02040503050406030204" pitchFamily="18" charset="0"/>
                        </a:rPr>
                        <m:t>𝛼</m:t>
                      </m:r>
                      <m:sSub>
                        <m:sSubPr>
                          <m:ctrlPr>
                            <a:rPr lang="en-US" i="1">
                              <a:latin typeface="Cambria Math" panose="02040503050406030204" pitchFamily="18" charset="0"/>
                            </a:rPr>
                          </m:ctrlPr>
                        </m:sSubPr>
                        <m:e>
                          <m:r>
                            <a:rPr lang="en-US" b="1">
                              <a:latin typeface="Cambria Math" panose="02040503050406030204" pitchFamily="18" charset="0"/>
                            </a:rPr>
                            <m:t>𝐎</m:t>
                          </m:r>
                        </m:e>
                        <m:sub>
                          <m:r>
                            <a:rPr lang="en-US" i="1">
                              <a:latin typeface="Cambria Math" panose="02040503050406030204" pitchFamily="18" charset="0"/>
                            </a:rPr>
                            <m:t>𝑡</m:t>
                          </m:r>
                          <m:r>
                            <a:rPr lang="en-US" i="1">
                              <a:latin typeface="Cambria Math" panose="02040503050406030204" pitchFamily="18" charset="0"/>
                            </a:rPr>
                            <m:t>+1,</m:t>
                          </m:r>
                          <m:r>
                            <a:rPr lang="en-US" i="1">
                              <a:latin typeface="Cambria Math" panose="02040503050406030204" pitchFamily="18" charset="0"/>
                            </a:rPr>
                            <m:t>𝑗𝑗</m:t>
                          </m:r>
                        </m:sub>
                      </m:sSub>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r>
                            <a:rPr lang="en-US" i="1">
                              <a:latin typeface="Cambria Math" panose="02040503050406030204" pitchFamily="18" charset="0"/>
                            </a:rPr>
                            <m:t>𝑖</m:t>
                          </m:r>
                        </m:lim>
                      </m:limLow>
                      <m:r>
                        <a:rPr lang="en-US" i="1">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𝐓</m:t>
                          </m:r>
                        </m:e>
                        <m:sub>
                          <m:r>
                            <a:rPr lang="en-US" i="1">
                              <a:latin typeface="Cambria Math" panose="02040503050406030204" pitchFamily="18" charset="0"/>
                            </a:rPr>
                            <m:t>𝑖𝑗</m:t>
                          </m:r>
                        </m:sub>
                      </m:sSub>
                      <m:sSub>
                        <m:sSubPr>
                          <m:ctrlPr>
                            <a:rPr lang="en-US" i="1">
                              <a:latin typeface="Cambria Math" panose="02040503050406030204" pitchFamily="18" charset="0"/>
                            </a:rPr>
                          </m:ctrlPr>
                        </m:sSubPr>
                        <m:e>
                          <m:r>
                            <a:rPr lang="en-US" b="1">
                              <a:latin typeface="Cambria Math" panose="02040503050406030204" pitchFamily="18" charset="0"/>
                            </a:rPr>
                            <m:t>𝐦</m:t>
                          </m:r>
                        </m:e>
                        <m:sub>
                          <m:r>
                            <a:rPr lang="en-US" i="1">
                              <a:latin typeface="Cambria Math" panose="02040503050406030204" pitchFamily="18" charset="0"/>
                            </a:rPr>
                            <m:t>1:</m:t>
                          </m:r>
                          <m:r>
                            <a:rPr lang="en-US" i="1">
                              <a:latin typeface="Cambria Math" panose="02040503050406030204" pitchFamily="18" charset="0"/>
                            </a:rPr>
                            <m:t>𝑡</m:t>
                          </m:r>
                        </m:sub>
                      </m:sSub>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rPr>
                        <m:t>))</m:t>
                      </m:r>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1956758" y="2524392"/>
                <a:ext cx="4572000" cy="454804"/>
              </a:xfrm>
              <a:prstGeom prst="rect">
                <a:avLst/>
              </a:prstGeom>
              <a:blipFill rotWithShape="0">
                <a:blip r:embed="rId3"/>
                <a:stretch>
                  <a:fillRect b="-2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524720" y="2979196"/>
                <a:ext cx="7631574" cy="79887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a:latin typeface="Cambria Math" panose="02040503050406030204" pitchFamily="18" charset="0"/>
                            </a:rPr>
                            <m:t>𝐦</m:t>
                          </m:r>
                        </m:e>
                        <m:sub>
                          <m:r>
                            <a:rPr lang="en-US" i="1">
                              <a:latin typeface="Cambria Math" panose="02040503050406030204" pitchFamily="18" charset="0"/>
                            </a:rPr>
                            <m:t>1:</m:t>
                          </m:r>
                          <m:r>
                            <a:rPr lang="en-US" b="0" i="1" smtClean="0">
                              <a:latin typeface="Cambria Math" panose="02040503050406030204" pitchFamily="18" charset="0"/>
                            </a:rPr>
                            <m:t>1</m:t>
                          </m:r>
                        </m:sub>
                      </m:sSub>
                      <m:r>
                        <a:rPr lang="en-US" i="1">
                          <a:latin typeface="Cambria Math" panose="02040503050406030204" pitchFamily="18" charset="0"/>
                        </a:rPr>
                        <m:t>=</m:t>
                      </m:r>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1</m:t>
                              </m:r>
                            </m:sub>
                          </m:sSub>
                        </m:e>
                      </m:d>
                      <m:r>
                        <a:rPr lang="en-US" b="1" i="1" smtClean="0">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1:1</m:t>
                          </m:r>
                        </m:sub>
                      </m:sSub>
                      <m:r>
                        <a:rPr lang="en-US" b="0" i="1" smtClean="0">
                          <a:latin typeface="Cambria Math" panose="02040503050406030204" pitchFamily="18" charset="0"/>
                        </a:rPr>
                        <m:t>=</m:t>
                      </m:r>
                      <m:r>
                        <a:rPr lang="en-US" i="1">
                          <a:latin typeface="Cambria Math" panose="02040503050406030204" pitchFamily="18" charset="0"/>
                        </a:rPr>
                        <m:t>𝛼</m:t>
                      </m:r>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𝑒</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b="0" i="1" smtClean="0">
                                  <a:latin typeface="Cambria Math" panose="02040503050406030204" pitchFamily="18" charset="0"/>
                                </a:rPr>
                                <m:t>𝑋</m:t>
                              </m:r>
                            </m:e>
                            <m:sub>
                              <m:r>
                                <a:rPr lang="en-US" i="1">
                                  <a:latin typeface="Cambria Math" panose="02040503050406030204" pitchFamily="18" charset="0"/>
                                </a:rPr>
                                <m:t>1</m:t>
                              </m:r>
                            </m:sub>
                          </m:sSub>
                        </m:e>
                      </m:d>
                      <m:r>
                        <a:rPr lang="en-US" b="1">
                          <a:latin typeface="Cambria Math" panose="02040503050406030204" pitchFamily="18" charset="0"/>
                        </a:rPr>
                        <m:t>𝐏</m:t>
                      </m:r>
                      <m:d>
                        <m:dPr>
                          <m:ctrlPr>
                            <a:rPr lang="en-US" b="1"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e>
                      </m:d>
                      <m:r>
                        <a:rPr lang="en-US" b="1" i="1" smtClean="0">
                          <a:latin typeface="Cambria Math" panose="02040503050406030204" pitchFamily="18" charset="0"/>
                        </a:rPr>
                        <m:t>=</m:t>
                      </m:r>
                      <m:r>
                        <a:rPr lang="en-US" i="1">
                          <a:latin typeface="Cambria Math" panose="02040503050406030204" pitchFamily="18" charset="0"/>
                        </a:rPr>
                        <m:t>𝛼</m:t>
                      </m:r>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1</m:t>
                              </m:r>
                            </m:sub>
                          </m:sSub>
                        </m:e>
                      </m:d>
                      <m:nary>
                        <m:naryPr>
                          <m:chr m:val="∑"/>
                          <m:supHide m:val="on"/>
                          <m:ctrlPr>
                            <a:rPr lang="en-US" b="1" i="1" smtClean="0">
                              <a:latin typeface="Cambria Math" panose="02040503050406030204" pitchFamily="18" charset="0"/>
                            </a:rPr>
                          </m:ctrlPr>
                        </m:naryPr>
                        <m:sub>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sub>
                        <m:sup/>
                        <m:e>
                          <m:r>
                            <a:rPr lang="en-US" b="1" i="0" smtClean="0">
                              <a:latin typeface="Cambria Math" panose="02040503050406030204" pitchFamily="18" charset="0"/>
                            </a:rPr>
                            <m:t>𝐏</m:t>
                          </m:r>
                          <m:d>
                            <m:dPr>
                              <m:ctrlPr>
                                <a:rPr lang="en-US" b="0"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e>
                            <m:e>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e>
                          </m:d>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e>
                      </m:nary>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524720" y="2979196"/>
                <a:ext cx="7631574" cy="79887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271985" y="2155060"/>
                <a:ext cx="2383153" cy="369332"/>
              </a:xfrm>
              <a:prstGeom prst="rect">
                <a:avLst/>
              </a:prstGeom>
            </p:spPr>
            <p:txBody>
              <a:bodyPr wrap="none">
                <a:spAutoFit/>
              </a:bodyPr>
              <a:lstStyle/>
              <a:p>
                <a:r>
                  <a:rPr lang="en-US" dirty="0">
                    <a:solidFill>
                      <a:srgbClr val="FF0000"/>
                    </a:solidFill>
                  </a:rPr>
                  <a:t>Recall </a:t>
                </a:r>
                <a14:m>
                  <m:oMath xmlns:m="http://schemas.openxmlformats.org/officeDocument/2006/math">
                    <m:sSub>
                      <m:sSubPr>
                        <m:ctrlPr>
                          <a:rPr lang="en-US" i="1" smtClean="0">
                            <a:solidFill>
                              <a:srgbClr val="FF0000"/>
                            </a:solidFill>
                            <a:latin typeface="Cambria Math" panose="02040503050406030204" pitchFamily="18" charset="0"/>
                          </a:rPr>
                        </m:ctrlPr>
                      </m:sSubPr>
                      <m:e>
                        <m:r>
                          <a:rPr lang="en-US" b="1">
                            <a:solidFill>
                              <a:srgbClr val="FF0000"/>
                            </a:solidFill>
                            <a:latin typeface="Cambria Math" panose="02040503050406030204" pitchFamily="18" charset="0"/>
                          </a:rPr>
                          <m:t>𝐟</m:t>
                        </m:r>
                      </m:e>
                      <m:sub>
                        <m:r>
                          <a:rPr lang="en-US" i="1">
                            <a:solidFill>
                              <a:srgbClr val="FF0000"/>
                            </a:solidFill>
                            <a:latin typeface="Cambria Math" panose="02040503050406030204" pitchFamily="18" charset="0"/>
                          </a:rPr>
                          <m:t>1:</m:t>
                        </m:r>
                        <m:r>
                          <a:rPr lang="en-US" i="1">
                            <a:solidFill>
                              <a:srgbClr val="FF0000"/>
                            </a:solidFill>
                            <a:latin typeface="Cambria Math" panose="02040503050406030204" pitchFamily="18" charset="0"/>
                          </a:rPr>
                          <m:t>𝑡</m:t>
                        </m:r>
                      </m:sub>
                    </m:sSub>
                    <m:r>
                      <a:rPr lang="en-US" b="0" i="1" smtClean="0">
                        <a:solidFill>
                          <a:srgbClr val="FF0000"/>
                        </a:solidFill>
                        <a:latin typeface="Cambria Math" panose="02040503050406030204" pitchFamily="18" charset="0"/>
                      </a:rPr>
                      <m:t>=</m:t>
                    </m:r>
                    <m:r>
                      <a:rPr lang="en-US" b="1" dirty="0">
                        <a:solidFill>
                          <a:srgbClr val="FF0000"/>
                        </a:solidFill>
                        <a:latin typeface="Cambria Math" panose="02040503050406030204" pitchFamily="18" charset="0"/>
                      </a:rPr>
                      <m:t>𝐏</m:t>
                    </m:r>
                    <m:r>
                      <a:rPr lang="en-US" i="1" dirty="0">
                        <a:solidFill>
                          <a:srgbClr val="FF0000"/>
                        </a:solidFill>
                        <a:latin typeface="Cambria Math" panose="02040503050406030204" pitchFamily="18" charset="0"/>
                      </a:rPr>
                      <m:t>(</m:t>
                    </m:r>
                    <m:sSub>
                      <m:sSubPr>
                        <m:ctrlPr>
                          <a:rPr lang="en-US" i="1" dirty="0">
                            <a:solidFill>
                              <a:srgbClr val="FF0000"/>
                            </a:solidFill>
                            <a:latin typeface="Cambria Math" panose="02040503050406030204" pitchFamily="18" charset="0"/>
                          </a:rPr>
                        </m:ctrlPr>
                      </m:sSubPr>
                      <m:e>
                        <m:r>
                          <a:rPr lang="en-US" i="1" dirty="0">
                            <a:solidFill>
                              <a:srgbClr val="FF0000"/>
                            </a:solidFill>
                            <a:latin typeface="Cambria Math" panose="02040503050406030204" pitchFamily="18" charset="0"/>
                          </a:rPr>
                          <m:t>𝑋</m:t>
                        </m:r>
                      </m:e>
                      <m:sub>
                        <m:r>
                          <a:rPr lang="en-US" i="1" dirty="0">
                            <a:solidFill>
                              <a:srgbClr val="FF0000"/>
                            </a:solidFill>
                            <a:latin typeface="Cambria Math" panose="02040503050406030204" pitchFamily="18" charset="0"/>
                          </a:rPr>
                          <m:t>𝑡</m:t>
                        </m:r>
                      </m:sub>
                    </m:sSub>
                    <m:r>
                      <a:rPr lang="en-US" i="1" dirty="0">
                        <a:solidFill>
                          <a:srgbClr val="FF0000"/>
                        </a:solidFill>
                        <a:latin typeface="Cambria Math" panose="02040503050406030204" pitchFamily="18" charset="0"/>
                      </a:rPr>
                      <m:t>|</m:t>
                    </m:r>
                    <m:sSub>
                      <m:sSubPr>
                        <m:ctrlPr>
                          <a:rPr lang="en-US" i="1" dirty="0">
                            <a:solidFill>
                              <a:srgbClr val="FF0000"/>
                            </a:solidFill>
                            <a:latin typeface="Cambria Math" panose="02040503050406030204" pitchFamily="18" charset="0"/>
                          </a:rPr>
                        </m:ctrlPr>
                      </m:sSubPr>
                      <m:e>
                        <m:r>
                          <a:rPr lang="en-US" i="1" dirty="0">
                            <a:solidFill>
                              <a:srgbClr val="FF0000"/>
                            </a:solidFill>
                            <a:latin typeface="Cambria Math" panose="02040503050406030204" pitchFamily="18" charset="0"/>
                          </a:rPr>
                          <m:t>𝑒</m:t>
                        </m:r>
                      </m:e>
                      <m:sub>
                        <m:r>
                          <a:rPr lang="en-US" i="1" dirty="0">
                            <a:solidFill>
                              <a:srgbClr val="FF0000"/>
                            </a:solidFill>
                            <a:latin typeface="Cambria Math" panose="02040503050406030204" pitchFamily="18" charset="0"/>
                          </a:rPr>
                          <m:t>1:</m:t>
                        </m:r>
                        <m:r>
                          <a:rPr lang="en-US" i="1" dirty="0">
                            <a:solidFill>
                              <a:srgbClr val="FF0000"/>
                            </a:solidFill>
                            <a:latin typeface="Cambria Math" panose="02040503050406030204" pitchFamily="18" charset="0"/>
                          </a:rPr>
                          <m:t>𝑡</m:t>
                        </m:r>
                      </m:sub>
                    </m:sSub>
                    <m:r>
                      <a:rPr lang="en-US" i="1" dirty="0">
                        <a:solidFill>
                          <a:srgbClr val="FF0000"/>
                        </a:solidFill>
                        <a:latin typeface="Cambria Math" panose="02040503050406030204" pitchFamily="18" charset="0"/>
                      </a:rPr>
                      <m:t>)</m:t>
                    </m:r>
                  </m:oMath>
                </a14:m>
                <a:endParaRPr lang="en-US" dirty="0">
                  <a:solidFill>
                    <a:srgbClr val="FF0000"/>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6271985" y="2155060"/>
                <a:ext cx="2383153" cy="369332"/>
              </a:xfrm>
              <a:prstGeom prst="rect">
                <a:avLst/>
              </a:prstGeom>
              <a:blipFill rotWithShape="0">
                <a:blip r:embed="rId5"/>
                <a:stretch>
                  <a:fillRect l="-2302"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3199579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Viterbi Algorithm</a:t>
            </a:r>
          </a:p>
        </p:txBody>
      </p:sp>
      <p:sp>
        <p:nvSpPr>
          <p:cNvPr id="3" name="Content Placeholder 2"/>
          <p:cNvSpPr>
            <a:spLocks noGrp="1"/>
          </p:cNvSpPr>
          <p:nvPr>
            <p:ph sz="quarter" idx="1"/>
          </p:nvPr>
        </p:nvSpPr>
        <p:spPr/>
        <p:txBody>
          <a:bodyPr/>
          <a:lstStyle/>
          <a:p>
            <a:endParaRPr lang="en-US" dirty="0"/>
          </a:p>
          <a:p>
            <a:endParaRPr lang="en-US" dirty="0"/>
          </a:p>
          <a:p>
            <a:endParaRPr lang="en-US" dirty="0"/>
          </a:p>
          <a:p>
            <a:endParaRPr lang="en-US" dirty="0"/>
          </a:p>
          <a:p>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33</a:t>
            </a:fld>
            <a:endParaRPr lang="en-US" dirty="0"/>
          </a:p>
        </p:txBody>
      </p:sp>
      <p:pic>
        <p:nvPicPr>
          <p:cNvPr id="8" name="Picture 7"/>
          <p:cNvPicPr>
            <a:picLocks noChangeAspect="1"/>
          </p:cNvPicPr>
          <p:nvPr/>
        </p:nvPicPr>
        <p:blipFill>
          <a:blip r:embed="rId2"/>
          <a:stretch>
            <a:fillRect/>
          </a:stretch>
        </p:blipFill>
        <p:spPr>
          <a:xfrm>
            <a:off x="561372" y="1301998"/>
            <a:ext cx="8296852" cy="2004536"/>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133109" y="3503414"/>
                <a:ext cx="8231934" cy="369332"/>
              </a:xfrm>
              <a:prstGeom prst="rect">
                <a:avLst/>
              </a:prstGeom>
              <a:noFill/>
            </p:spPr>
            <p:txBody>
              <a:bodyPr wrap="none" rtlCol="0">
                <a:spAutoFit/>
              </a:bodyPr>
              <a:lstStyle/>
              <a:p>
                <a14:m>
                  <m:oMath xmlns:m="http://schemas.openxmlformats.org/officeDocument/2006/math">
                    <m:r>
                      <a:rPr lang="en-US" i="1" dirty="0" smtClean="0">
                        <a:solidFill>
                          <a:srgbClr val="0070C0"/>
                        </a:solidFill>
                        <a:latin typeface="Cambria Math" panose="02040503050406030204" pitchFamily="18" charset="0"/>
                      </a:rPr>
                      <m:t>𝑈𝑚</m:t>
                    </m:r>
                    <m:r>
                      <a:rPr lang="en-US" b="0" i="1" dirty="0" smtClean="0">
                        <a:solidFill>
                          <a:srgbClr val="0070C0"/>
                        </a:solidFill>
                        <a:latin typeface="Cambria Math" panose="02040503050406030204" pitchFamily="18" charset="0"/>
                      </a:rPr>
                      <m:t>𝑏𝑟𝑒𝑙𝑙</m:t>
                    </m:r>
                    <m:sSub>
                      <m:sSubPr>
                        <m:ctrlPr>
                          <a:rPr lang="en-US" b="0" i="1" dirty="0" smtClean="0">
                            <a:solidFill>
                              <a:srgbClr val="0070C0"/>
                            </a:solidFill>
                            <a:latin typeface="Cambria Math" panose="02040503050406030204" pitchFamily="18" charset="0"/>
                          </a:rPr>
                        </m:ctrlPr>
                      </m:sSubPr>
                      <m:e>
                        <m:r>
                          <a:rPr lang="en-US" b="0" i="1" dirty="0" smtClean="0">
                            <a:solidFill>
                              <a:srgbClr val="0070C0"/>
                            </a:solidFill>
                            <a:latin typeface="Cambria Math" panose="02040503050406030204" pitchFamily="18" charset="0"/>
                          </a:rPr>
                          <m:t>𝑎</m:t>
                        </m:r>
                      </m:e>
                      <m:sub>
                        <m:r>
                          <a:rPr lang="en-US" b="0" i="1" dirty="0" smtClean="0">
                            <a:solidFill>
                              <a:srgbClr val="0070C0"/>
                            </a:solidFill>
                            <a:latin typeface="Cambria Math" panose="02040503050406030204" pitchFamily="18" charset="0"/>
                          </a:rPr>
                          <m:t>𝑡</m:t>
                        </m:r>
                      </m:sub>
                    </m:sSub>
                  </m:oMath>
                </a14:m>
                <a:r>
                  <a:rPr lang="en-US" dirty="0">
                    <a:solidFill>
                      <a:srgbClr val="0070C0"/>
                    </a:solidFill>
                  </a:rPr>
                  <a:t>  </a:t>
                </a:r>
                <a14:m>
                  <m:oMath xmlns:m="http://schemas.openxmlformats.org/officeDocument/2006/math">
                    <m:r>
                      <a:rPr lang="en-US" b="0" i="1" dirty="0" smtClean="0">
                        <a:solidFill>
                          <a:srgbClr val="0070C0"/>
                        </a:solidFill>
                        <a:latin typeface="Cambria Math" panose="02040503050406030204" pitchFamily="18" charset="0"/>
                      </a:rPr>
                      <m:t>𝑡</m:t>
                    </m:r>
                    <m:r>
                      <a:rPr lang="en-US" i="1" dirty="0" smtClean="0">
                        <a:solidFill>
                          <a:srgbClr val="0070C0"/>
                        </a:solidFill>
                        <a:latin typeface="Cambria Math" panose="02040503050406030204" pitchFamily="18" charset="0"/>
                      </a:rPr>
                      <m:t>𝑟𝑢𝑒</m:t>
                    </m:r>
                  </m:oMath>
                </a14:m>
                <a:r>
                  <a:rPr lang="en-US" dirty="0">
                    <a:solidFill>
                      <a:srgbClr val="0070C0"/>
                    </a:solidFill>
                  </a:rPr>
                  <a:t>                 </a:t>
                </a:r>
                <a14:m>
                  <m:oMath xmlns:m="http://schemas.openxmlformats.org/officeDocument/2006/math">
                    <m:r>
                      <a:rPr lang="en-US" b="0" i="1" dirty="0" smtClean="0">
                        <a:solidFill>
                          <a:srgbClr val="0070C0"/>
                        </a:solidFill>
                        <a:latin typeface="Cambria Math" panose="02040503050406030204" pitchFamily="18" charset="0"/>
                      </a:rPr>
                      <m:t>𝑡𝑟𝑢𝑒</m:t>
                    </m:r>
                  </m:oMath>
                </a14:m>
                <a:r>
                  <a:rPr lang="en-US" dirty="0">
                    <a:solidFill>
                      <a:srgbClr val="0070C0"/>
                    </a:solidFill>
                  </a:rPr>
                  <a:t>                   </a:t>
                </a:r>
                <a14:m>
                  <m:oMath xmlns:m="http://schemas.openxmlformats.org/officeDocument/2006/math">
                    <m:r>
                      <a:rPr lang="en-US" b="0" i="1" dirty="0" smtClean="0">
                        <a:solidFill>
                          <a:srgbClr val="0070C0"/>
                        </a:solidFill>
                        <a:latin typeface="Cambria Math" panose="02040503050406030204" pitchFamily="18" charset="0"/>
                      </a:rPr>
                      <m:t>𝑓𝑎𝑙𝑠𝑒</m:t>
                    </m:r>
                  </m:oMath>
                </a14:m>
                <a:r>
                  <a:rPr lang="en-US" dirty="0">
                    <a:solidFill>
                      <a:srgbClr val="0070C0"/>
                    </a:solidFill>
                  </a:rPr>
                  <a:t>                  </a:t>
                </a:r>
                <a14:m>
                  <m:oMath xmlns:m="http://schemas.openxmlformats.org/officeDocument/2006/math">
                    <m:r>
                      <a:rPr lang="en-US" b="0" i="1" dirty="0" smtClean="0">
                        <a:solidFill>
                          <a:srgbClr val="0070C0"/>
                        </a:solidFill>
                        <a:latin typeface="Cambria Math" panose="02040503050406030204" pitchFamily="18" charset="0"/>
                      </a:rPr>
                      <m:t>𝑡𝑟𝑢𝑒</m:t>
                    </m:r>
                  </m:oMath>
                </a14:m>
                <a:r>
                  <a:rPr lang="en-US" dirty="0">
                    <a:solidFill>
                      <a:srgbClr val="0070C0"/>
                    </a:solidFill>
                  </a:rPr>
                  <a:t>                 </a:t>
                </a:r>
                <a14:m>
                  <m:oMath xmlns:m="http://schemas.openxmlformats.org/officeDocument/2006/math">
                    <m:r>
                      <a:rPr lang="en-US" b="0" i="1" dirty="0" smtClean="0">
                        <a:solidFill>
                          <a:srgbClr val="0070C0"/>
                        </a:solidFill>
                        <a:latin typeface="Cambria Math" panose="02040503050406030204" pitchFamily="18" charset="0"/>
                      </a:rPr>
                      <m:t>𝑡𝑟𝑢𝑒</m:t>
                    </m:r>
                  </m:oMath>
                </a14:m>
                <a:endParaRPr lang="en-US" dirty="0">
                  <a:solidFill>
                    <a:srgbClr val="0070C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33109" y="3503414"/>
                <a:ext cx="8231934" cy="369332"/>
              </a:xfrm>
              <a:prstGeom prst="rect">
                <a:avLst/>
              </a:prstGeom>
              <a:blipFill rotWithShape="0">
                <a:blip r:embed="rId3"/>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734578" y="5901417"/>
                <a:ext cx="3895745" cy="4548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𝐦</m:t>
                          </m:r>
                        </m:e>
                        <m:sub>
                          <m:r>
                            <a:rPr lang="en-US" i="1">
                              <a:solidFill>
                                <a:schemeClr val="accent1">
                                  <a:lumMod val="60000"/>
                                  <a:lumOff val="40000"/>
                                </a:schemeClr>
                              </a:solidFill>
                              <a:latin typeface="Cambria Math" panose="02040503050406030204" pitchFamily="18" charset="0"/>
                            </a:rPr>
                            <m:t>1:</m:t>
                          </m:r>
                          <m:r>
                            <a:rPr lang="en-US" i="1">
                              <a:solidFill>
                                <a:schemeClr val="accent1">
                                  <a:lumMod val="60000"/>
                                  <a:lumOff val="40000"/>
                                </a:schemeClr>
                              </a:solidFill>
                              <a:latin typeface="Cambria Math" panose="02040503050406030204" pitchFamily="18" charset="0"/>
                            </a:rPr>
                            <m:t>𝑡</m:t>
                          </m:r>
                          <m:r>
                            <a:rPr lang="en-US" i="1">
                              <a:solidFill>
                                <a:schemeClr val="accent1">
                                  <a:lumMod val="60000"/>
                                  <a:lumOff val="40000"/>
                                </a:schemeClr>
                              </a:solidFill>
                              <a:latin typeface="Cambria Math" panose="02040503050406030204" pitchFamily="18" charset="0"/>
                            </a:rPr>
                            <m:t>+1</m:t>
                          </m:r>
                        </m:sub>
                      </m:sSub>
                      <m:d>
                        <m:dPr>
                          <m:ctrlPr>
                            <a:rPr lang="en-US" i="1">
                              <a:solidFill>
                                <a:schemeClr val="accent1">
                                  <a:lumMod val="60000"/>
                                  <a:lumOff val="40000"/>
                                </a:schemeClr>
                              </a:solidFill>
                              <a:latin typeface="Cambria Math" panose="02040503050406030204" pitchFamily="18" charset="0"/>
                            </a:rPr>
                          </m:ctrlPr>
                        </m:dPr>
                        <m:e>
                          <m:r>
                            <a:rPr lang="en-US" i="1">
                              <a:solidFill>
                                <a:schemeClr val="accent1">
                                  <a:lumMod val="60000"/>
                                  <a:lumOff val="40000"/>
                                </a:schemeClr>
                              </a:solidFill>
                              <a:latin typeface="Cambria Math" panose="02040503050406030204" pitchFamily="18" charset="0"/>
                            </a:rPr>
                            <m:t>𝑗</m:t>
                          </m:r>
                        </m:e>
                      </m:d>
                      <m:r>
                        <a:rPr lang="en-US" i="1">
                          <a:solidFill>
                            <a:schemeClr val="accent1">
                              <a:lumMod val="60000"/>
                              <a:lumOff val="40000"/>
                            </a:schemeClr>
                          </a:solidFill>
                          <a:latin typeface="Cambria Math" panose="02040503050406030204" pitchFamily="18" charset="0"/>
                        </a:rPr>
                        <m:t>=</m:t>
                      </m:r>
                      <m:r>
                        <a:rPr lang="en-US" i="1">
                          <a:solidFill>
                            <a:schemeClr val="accent1">
                              <a:lumMod val="60000"/>
                              <a:lumOff val="40000"/>
                            </a:schemeClr>
                          </a:solidFill>
                          <a:latin typeface="Cambria Math" panose="02040503050406030204" pitchFamily="18" charset="0"/>
                        </a:rPr>
                        <m:t>𝛼</m:t>
                      </m:r>
                      <m:sSub>
                        <m:sSubPr>
                          <m:ctrlPr>
                            <a:rPr lang="en-US" i="1">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𝐎</m:t>
                          </m:r>
                        </m:e>
                        <m:sub>
                          <m:r>
                            <a:rPr lang="en-US" i="1">
                              <a:solidFill>
                                <a:schemeClr val="accent1">
                                  <a:lumMod val="60000"/>
                                  <a:lumOff val="40000"/>
                                </a:schemeClr>
                              </a:solidFill>
                              <a:latin typeface="Cambria Math" panose="02040503050406030204" pitchFamily="18" charset="0"/>
                            </a:rPr>
                            <m:t>𝑡</m:t>
                          </m:r>
                          <m:r>
                            <a:rPr lang="en-US" i="1">
                              <a:solidFill>
                                <a:schemeClr val="accent1">
                                  <a:lumMod val="60000"/>
                                  <a:lumOff val="40000"/>
                                </a:schemeClr>
                              </a:solidFill>
                              <a:latin typeface="Cambria Math" panose="02040503050406030204" pitchFamily="18" charset="0"/>
                            </a:rPr>
                            <m:t>+1,</m:t>
                          </m:r>
                          <m:r>
                            <a:rPr lang="en-US" i="1">
                              <a:solidFill>
                                <a:schemeClr val="accent1">
                                  <a:lumMod val="60000"/>
                                  <a:lumOff val="40000"/>
                                </a:schemeClr>
                              </a:solidFill>
                              <a:latin typeface="Cambria Math" panose="02040503050406030204" pitchFamily="18" charset="0"/>
                            </a:rPr>
                            <m:t>𝑗𝑗</m:t>
                          </m:r>
                        </m:sub>
                      </m:sSub>
                      <m:limLow>
                        <m:limLowPr>
                          <m:ctrlPr>
                            <a:rPr lang="en-US" i="1">
                              <a:solidFill>
                                <a:schemeClr val="accent1">
                                  <a:lumMod val="60000"/>
                                  <a:lumOff val="40000"/>
                                </a:schemeClr>
                              </a:solidFill>
                              <a:latin typeface="Cambria Math" panose="02040503050406030204" pitchFamily="18" charset="0"/>
                            </a:rPr>
                          </m:ctrlPr>
                        </m:limLowPr>
                        <m:e>
                          <m:r>
                            <m:rPr>
                              <m:sty m:val="p"/>
                            </m:rPr>
                            <a:rPr lang="en-US">
                              <a:solidFill>
                                <a:schemeClr val="accent1">
                                  <a:lumMod val="60000"/>
                                  <a:lumOff val="40000"/>
                                </a:schemeClr>
                              </a:solidFill>
                              <a:latin typeface="Cambria Math" panose="02040503050406030204" pitchFamily="18" charset="0"/>
                            </a:rPr>
                            <m:t>max</m:t>
                          </m:r>
                        </m:e>
                        <m:lim>
                          <m:r>
                            <a:rPr lang="en-US" i="1">
                              <a:solidFill>
                                <a:schemeClr val="accent1">
                                  <a:lumMod val="60000"/>
                                  <a:lumOff val="40000"/>
                                </a:schemeClr>
                              </a:solidFill>
                              <a:latin typeface="Cambria Math" panose="02040503050406030204" pitchFamily="18" charset="0"/>
                            </a:rPr>
                            <m:t>𝑖</m:t>
                          </m:r>
                        </m:lim>
                      </m:limLow>
                      <m:r>
                        <a:rPr lang="en-US" i="1">
                          <a:solidFill>
                            <a:schemeClr val="accent1">
                              <a:lumMod val="60000"/>
                              <a:lumOff val="40000"/>
                            </a:schemeClr>
                          </a:solidFill>
                          <a:latin typeface="Cambria Math" panose="02040503050406030204" pitchFamily="18" charset="0"/>
                        </a:rPr>
                        <m:t>(</m:t>
                      </m:r>
                      <m:sSub>
                        <m:sSubPr>
                          <m:ctrlPr>
                            <a:rPr lang="en-US" i="1">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𝐓</m:t>
                          </m:r>
                        </m:e>
                        <m:sub>
                          <m:r>
                            <a:rPr lang="en-US" i="1">
                              <a:solidFill>
                                <a:schemeClr val="accent1">
                                  <a:lumMod val="60000"/>
                                  <a:lumOff val="40000"/>
                                </a:schemeClr>
                              </a:solidFill>
                              <a:latin typeface="Cambria Math" panose="02040503050406030204" pitchFamily="18" charset="0"/>
                            </a:rPr>
                            <m:t>𝑖𝑗</m:t>
                          </m:r>
                        </m:sub>
                      </m:sSub>
                      <m:sSub>
                        <m:sSubPr>
                          <m:ctrlPr>
                            <a:rPr lang="en-US" i="1">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𝐦</m:t>
                          </m:r>
                        </m:e>
                        <m:sub>
                          <m:r>
                            <a:rPr lang="en-US" i="1">
                              <a:solidFill>
                                <a:schemeClr val="accent1">
                                  <a:lumMod val="60000"/>
                                  <a:lumOff val="40000"/>
                                </a:schemeClr>
                              </a:solidFill>
                              <a:latin typeface="Cambria Math" panose="02040503050406030204" pitchFamily="18" charset="0"/>
                            </a:rPr>
                            <m:t>1:</m:t>
                          </m:r>
                          <m:r>
                            <a:rPr lang="en-US" i="1">
                              <a:solidFill>
                                <a:schemeClr val="accent1">
                                  <a:lumMod val="60000"/>
                                  <a:lumOff val="40000"/>
                                </a:schemeClr>
                              </a:solidFill>
                              <a:latin typeface="Cambria Math" panose="02040503050406030204" pitchFamily="18" charset="0"/>
                            </a:rPr>
                            <m:t>𝑡</m:t>
                          </m:r>
                        </m:sub>
                      </m:sSub>
                      <m:r>
                        <a:rPr lang="en-US" i="1">
                          <a:solidFill>
                            <a:schemeClr val="accent1">
                              <a:lumMod val="60000"/>
                              <a:lumOff val="40000"/>
                            </a:schemeClr>
                          </a:solidFill>
                          <a:latin typeface="Cambria Math" panose="02040503050406030204" pitchFamily="18" charset="0"/>
                        </a:rPr>
                        <m:t>(</m:t>
                      </m:r>
                      <m:r>
                        <a:rPr lang="en-US" i="1">
                          <a:solidFill>
                            <a:schemeClr val="accent1">
                              <a:lumMod val="60000"/>
                              <a:lumOff val="40000"/>
                            </a:schemeClr>
                          </a:solidFill>
                          <a:latin typeface="Cambria Math" panose="02040503050406030204" pitchFamily="18" charset="0"/>
                        </a:rPr>
                        <m:t>𝑖</m:t>
                      </m:r>
                      <m:r>
                        <a:rPr lang="en-US" i="1">
                          <a:solidFill>
                            <a:schemeClr val="accent1">
                              <a:lumMod val="60000"/>
                              <a:lumOff val="40000"/>
                            </a:schemeClr>
                          </a:solidFill>
                          <a:latin typeface="Cambria Math" panose="02040503050406030204" pitchFamily="18" charset="0"/>
                        </a:rPr>
                        <m:t>))</m:t>
                      </m:r>
                    </m:oMath>
                  </m:oMathPara>
                </a14:m>
                <a:endParaRPr lang="en-US" dirty="0">
                  <a:solidFill>
                    <a:schemeClr val="accent1">
                      <a:lumMod val="60000"/>
                      <a:lumOff val="40000"/>
                    </a:schemeClr>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4734578" y="5901417"/>
                <a:ext cx="3895745" cy="454804"/>
              </a:xfrm>
              <a:prstGeom prst="rect">
                <a:avLst/>
              </a:prstGeom>
              <a:blipFill rotWithShape="0">
                <a:blip r:embed="rId4"/>
                <a:stretch>
                  <a:fillRect b="-2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981534" y="4003837"/>
                <a:ext cx="27683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1" i="0" smtClean="0">
                              <a:solidFill>
                                <a:schemeClr val="tx1"/>
                              </a:solidFill>
                              <a:latin typeface="Cambria Math" panose="02040503050406030204" pitchFamily="18" charset="0"/>
                            </a:rPr>
                            <m:t>𝐦</m:t>
                          </m:r>
                        </m:e>
                        <m:sub>
                          <m:r>
                            <a:rPr lang="en-US" b="0" i="1" smtClean="0">
                              <a:solidFill>
                                <a:schemeClr val="tx1"/>
                              </a:solidFill>
                              <a:latin typeface="Cambria Math" panose="02040503050406030204" pitchFamily="18" charset="0"/>
                            </a:rPr>
                            <m:t>1:1</m:t>
                          </m:r>
                        </m:sub>
                      </m:sSub>
                      <m:r>
                        <a:rPr lang="en-US" b="0" i="1" smtClean="0">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b="1">
                              <a:solidFill>
                                <a:schemeClr val="tx1"/>
                              </a:solidFill>
                              <a:latin typeface="Cambria Math" panose="02040503050406030204" pitchFamily="18" charset="0"/>
                            </a:rPr>
                            <m:t>𝐟</m:t>
                          </m:r>
                        </m:e>
                        <m:sub>
                          <m:r>
                            <a:rPr lang="en-US" i="1">
                              <a:solidFill>
                                <a:schemeClr val="tx1"/>
                              </a:solidFill>
                              <a:latin typeface="Cambria Math" panose="02040503050406030204" pitchFamily="18" charset="0"/>
                            </a:rPr>
                            <m:t>1:</m:t>
                          </m:r>
                          <m:r>
                            <a:rPr lang="en-US" i="1">
                              <a:solidFill>
                                <a:schemeClr val="tx1"/>
                              </a:solidFill>
                              <a:latin typeface="Cambria Math" panose="02040503050406030204" pitchFamily="18" charset="0"/>
                            </a:rPr>
                            <m:t>𝑡</m:t>
                          </m:r>
                        </m:sub>
                      </m:sSub>
                      <m:r>
                        <a:rPr lang="en-US" b="0" i="1" smtClean="0">
                          <a:solidFill>
                            <a:schemeClr val="tx1"/>
                          </a:solidFill>
                          <a:latin typeface="Cambria Math" panose="02040503050406030204" pitchFamily="18" charset="0"/>
                        </a:rPr>
                        <m:t>=</m:t>
                      </m:r>
                      <m:d>
                        <m:dPr>
                          <m:begChr m:val="〈"/>
                          <m:endChr m:val="〉"/>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0.818,0.182</m:t>
                          </m:r>
                        </m:e>
                      </m:d>
                    </m:oMath>
                  </m:oMathPara>
                </a14:m>
                <a:endParaRPr lang="en-US" dirty="0">
                  <a:solidFill>
                    <a:schemeClr val="tx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981534" y="4003837"/>
                <a:ext cx="2768322" cy="276999"/>
              </a:xfrm>
              <a:prstGeom prst="rect">
                <a:avLst/>
              </a:prstGeom>
              <a:blipFill rotWithShape="0">
                <a:blip r:embed="rId5"/>
                <a:stretch>
                  <a:fillRect l="-661"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85776" y="5912470"/>
                <a:ext cx="4334520" cy="4889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𝐦</m:t>
                          </m:r>
                        </m:e>
                        <m:sub>
                          <m:r>
                            <a:rPr lang="en-US" i="1">
                              <a:solidFill>
                                <a:schemeClr val="accent1">
                                  <a:lumMod val="60000"/>
                                  <a:lumOff val="40000"/>
                                </a:schemeClr>
                              </a:solidFill>
                              <a:latin typeface="Cambria Math" panose="02040503050406030204" pitchFamily="18" charset="0"/>
                            </a:rPr>
                            <m:t>1:</m:t>
                          </m:r>
                          <m:r>
                            <a:rPr lang="en-US" i="1">
                              <a:solidFill>
                                <a:schemeClr val="accent1">
                                  <a:lumMod val="60000"/>
                                  <a:lumOff val="40000"/>
                                </a:schemeClr>
                              </a:solidFill>
                              <a:latin typeface="Cambria Math" panose="02040503050406030204" pitchFamily="18" charset="0"/>
                            </a:rPr>
                            <m:t>𝑡</m:t>
                          </m:r>
                          <m:r>
                            <a:rPr lang="en-US" i="1">
                              <a:solidFill>
                                <a:schemeClr val="accent1">
                                  <a:lumMod val="60000"/>
                                  <a:lumOff val="40000"/>
                                </a:schemeClr>
                              </a:solidFill>
                              <a:latin typeface="Cambria Math" panose="02040503050406030204" pitchFamily="18" charset="0"/>
                            </a:rPr>
                            <m:t>+1</m:t>
                          </m:r>
                        </m:sub>
                      </m:sSub>
                      <m:r>
                        <a:rPr lang="en-US" b="1" i="0" smtClean="0">
                          <a:solidFill>
                            <a:schemeClr val="accent1">
                              <a:lumMod val="60000"/>
                              <a:lumOff val="40000"/>
                            </a:schemeClr>
                          </a:solidFill>
                          <a:latin typeface="Cambria Math" panose="02040503050406030204" pitchFamily="18" charset="0"/>
                        </a:rPr>
                        <m:t>=</m:t>
                      </m:r>
                      <m:func>
                        <m:funcPr>
                          <m:ctrlPr>
                            <a:rPr lang="en-US" i="1">
                              <a:solidFill>
                                <a:schemeClr val="accent1">
                                  <a:lumMod val="60000"/>
                                  <a:lumOff val="40000"/>
                                </a:schemeClr>
                              </a:solidFill>
                              <a:latin typeface="Cambria Math" panose="02040503050406030204" pitchFamily="18" charset="0"/>
                            </a:rPr>
                          </m:ctrlPr>
                        </m:funcPr>
                        <m:fName>
                          <m:limLow>
                            <m:limLowPr>
                              <m:ctrlPr>
                                <a:rPr lang="en-US" i="1">
                                  <a:solidFill>
                                    <a:schemeClr val="accent1">
                                      <a:lumMod val="60000"/>
                                      <a:lumOff val="40000"/>
                                    </a:schemeClr>
                                  </a:solidFill>
                                  <a:latin typeface="Cambria Math" panose="02040503050406030204" pitchFamily="18" charset="0"/>
                                </a:rPr>
                              </m:ctrlPr>
                            </m:limLowPr>
                            <m:e>
                              <m:r>
                                <m:rPr>
                                  <m:sty m:val="p"/>
                                </m:rPr>
                                <a:rPr lang="en-US">
                                  <a:solidFill>
                                    <a:schemeClr val="accent1">
                                      <a:lumMod val="60000"/>
                                      <a:lumOff val="40000"/>
                                    </a:schemeClr>
                                  </a:solidFill>
                                  <a:latin typeface="Cambria Math" panose="02040503050406030204" pitchFamily="18" charset="0"/>
                                </a:rPr>
                                <m:t>max</m:t>
                              </m:r>
                            </m:e>
                            <m:lim>
                              <m:sSub>
                                <m:sSubPr>
                                  <m:ctrlPr>
                                    <a:rPr lang="en-US" i="1">
                                      <a:solidFill>
                                        <a:schemeClr val="accent1">
                                          <a:lumMod val="60000"/>
                                          <a:lumOff val="40000"/>
                                        </a:schemeClr>
                                      </a:solidFill>
                                      <a:latin typeface="Cambria Math" panose="02040503050406030204" pitchFamily="18" charset="0"/>
                                    </a:rPr>
                                  </m:ctrlPr>
                                </m:sSubPr>
                                <m:e>
                                  <m:r>
                                    <a:rPr lang="en-US" i="1">
                                      <a:solidFill>
                                        <a:schemeClr val="accent1">
                                          <a:lumMod val="60000"/>
                                          <a:lumOff val="40000"/>
                                        </a:schemeClr>
                                      </a:solidFill>
                                      <a:latin typeface="Cambria Math" panose="02040503050406030204" pitchFamily="18" charset="0"/>
                                    </a:rPr>
                                    <m:t>𝑥</m:t>
                                  </m:r>
                                </m:e>
                                <m:sub>
                                  <m:r>
                                    <a:rPr lang="en-US" i="1">
                                      <a:solidFill>
                                        <a:schemeClr val="accent1">
                                          <a:lumMod val="60000"/>
                                          <a:lumOff val="40000"/>
                                        </a:schemeClr>
                                      </a:solidFill>
                                      <a:latin typeface="Cambria Math" panose="02040503050406030204" pitchFamily="18" charset="0"/>
                                    </a:rPr>
                                    <m:t>1</m:t>
                                  </m:r>
                                </m:sub>
                              </m:sSub>
                              <m:r>
                                <a:rPr lang="en-US" i="1">
                                  <a:solidFill>
                                    <a:schemeClr val="accent1">
                                      <a:lumMod val="60000"/>
                                      <a:lumOff val="40000"/>
                                    </a:schemeClr>
                                  </a:solidFill>
                                  <a:latin typeface="Cambria Math" panose="02040503050406030204" pitchFamily="18" charset="0"/>
                                </a:rPr>
                                <m:t>,</m:t>
                              </m:r>
                              <m:sSub>
                                <m:sSubPr>
                                  <m:ctrlPr>
                                    <a:rPr lang="en-US" i="1">
                                      <a:solidFill>
                                        <a:schemeClr val="accent1">
                                          <a:lumMod val="60000"/>
                                          <a:lumOff val="40000"/>
                                        </a:schemeClr>
                                      </a:solidFill>
                                      <a:latin typeface="Cambria Math" panose="02040503050406030204" pitchFamily="18" charset="0"/>
                                    </a:rPr>
                                  </m:ctrlPr>
                                </m:sSubPr>
                                <m:e>
                                  <m:r>
                                    <a:rPr lang="en-US" i="1">
                                      <a:solidFill>
                                        <a:schemeClr val="accent1">
                                          <a:lumMod val="60000"/>
                                          <a:lumOff val="40000"/>
                                        </a:schemeClr>
                                      </a:solidFill>
                                      <a:latin typeface="Cambria Math" panose="02040503050406030204" pitchFamily="18" charset="0"/>
                                    </a:rPr>
                                    <m:t>𝑥</m:t>
                                  </m:r>
                                </m:e>
                                <m:sub>
                                  <m:r>
                                    <a:rPr lang="en-US" i="1">
                                      <a:solidFill>
                                        <a:schemeClr val="accent1">
                                          <a:lumMod val="60000"/>
                                          <a:lumOff val="40000"/>
                                        </a:schemeClr>
                                      </a:solidFill>
                                      <a:latin typeface="Cambria Math" panose="02040503050406030204" pitchFamily="18" charset="0"/>
                                    </a:rPr>
                                    <m:t>2</m:t>
                                  </m:r>
                                </m:sub>
                              </m:sSub>
                              <m:r>
                                <a:rPr lang="en-US" i="1">
                                  <a:solidFill>
                                    <a:schemeClr val="accent1">
                                      <a:lumMod val="60000"/>
                                      <a:lumOff val="40000"/>
                                    </a:schemeClr>
                                  </a:solidFill>
                                  <a:latin typeface="Cambria Math" panose="02040503050406030204" pitchFamily="18" charset="0"/>
                                </a:rPr>
                                <m:t>,…,</m:t>
                              </m:r>
                              <m:sSub>
                                <m:sSubPr>
                                  <m:ctrlPr>
                                    <a:rPr lang="en-US" i="1">
                                      <a:solidFill>
                                        <a:schemeClr val="accent1">
                                          <a:lumMod val="60000"/>
                                          <a:lumOff val="40000"/>
                                        </a:schemeClr>
                                      </a:solidFill>
                                      <a:latin typeface="Cambria Math" panose="02040503050406030204" pitchFamily="18" charset="0"/>
                                    </a:rPr>
                                  </m:ctrlPr>
                                </m:sSubPr>
                                <m:e>
                                  <m:r>
                                    <a:rPr lang="en-US" i="1">
                                      <a:solidFill>
                                        <a:schemeClr val="accent1">
                                          <a:lumMod val="60000"/>
                                          <a:lumOff val="40000"/>
                                        </a:schemeClr>
                                      </a:solidFill>
                                      <a:latin typeface="Cambria Math" panose="02040503050406030204" pitchFamily="18" charset="0"/>
                                    </a:rPr>
                                    <m:t>𝑥</m:t>
                                  </m:r>
                                </m:e>
                                <m:sub>
                                  <m:r>
                                    <a:rPr lang="en-US" i="1">
                                      <a:solidFill>
                                        <a:schemeClr val="accent1">
                                          <a:lumMod val="60000"/>
                                          <a:lumOff val="40000"/>
                                        </a:schemeClr>
                                      </a:solidFill>
                                      <a:latin typeface="Cambria Math" panose="02040503050406030204" pitchFamily="18" charset="0"/>
                                    </a:rPr>
                                    <m:t>𝑡</m:t>
                                  </m:r>
                                </m:sub>
                              </m:sSub>
                            </m:lim>
                          </m:limLow>
                        </m:fName>
                        <m:e>
                          <m:r>
                            <a:rPr lang="en-US" b="1">
                              <a:solidFill>
                                <a:schemeClr val="accent1">
                                  <a:lumMod val="60000"/>
                                  <a:lumOff val="40000"/>
                                </a:schemeClr>
                              </a:solidFill>
                              <a:latin typeface="Cambria Math" panose="02040503050406030204" pitchFamily="18" charset="0"/>
                            </a:rPr>
                            <m:t>𝐏</m:t>
                          </m:r>
                          <m:r>
                            <a:rPr lang="en-US" i="1">
                              <a:solidFill>
                                <a:schemeClr val="accent1">
                                  <a:lumMod val="60000"/>
                                  <a:lumOff val="40000"/>
                                </a:schemeClr>
                              </a:solidFill>
                              <a:latin typeface="Cambria Math" panose="02040503050406030204" pitchFamily="18" charset="0"/>
                            </a:rPr>
                            <m:t>(</m:t>
                          </m:r>
                          <m:sSub>
                            <m:sSubPr>
                              <m:ctrlPr>
                                <a:rPr lang="en-US" i="1">
                                  <a:solidFill>
                                    <a:schemeClr val="accent1">
                                      <a:lumMod val="60000"/>
                                      <a:lumOff val="40000"/>
                                    </a:schemeClr>
                                  </a:solidFill>
                                  <a:latin typeface="Cambria Math" panose="02040503050406030204" pitchFamily="18" charset="0"/>
                                </a:rPr>
                              </m:ctrlPr>
                            </m:sSubPr>
                            <m:e>
                              <m:r>
                                <a:rPr lang="en-US" i="1">
                                  <a:solidFill>
                                    <a:schemeClr val="accent1">
                                      <a:lumMod val="60000"/>
                                      <a:lumOff val="40000"/>
                                    </a:schemeClr>
                                  </a:solidFill>
                                  <a:latin typeface="Cambria Math" panose="02040503050406030204" pitchFamily="18" charset="0"/>
                                </a:rPr>
                                <m:t>𝑥</m:t>
                              </m:r>
                            </m:e>
                            <m:sub>
                              <m:r>
                                <a:rPr lang="en-US" i="1">
                                  <a:solidFill>
                                    <a:schemeClr val="accent1">
                                      <a:lumMod val="60000"/>
                                      <a:lumOff val="40000"/>
                                    </a:schemeClr>
                                  </a:solidFill>
                                  <a:latin typeface="Cambria Math" panose="02040503050406030204" pitchFamily="18" charset="0"/>
                                </a:rPr>
                                <m:t>1</m:t>
                              </m:r>
                            </m:sub>
                          </m:sSub>
                          <m:r>
                            <a:rPr lang="en-US" i="1">
                              <a:solidFill>
                                <a:schemeClr val="accent1">
                                  <a:lumMod val="60000"/>
                                  <a:lumOff val="40000"/>
                                </a:schemeClr>
                              </a:solidFill>
                              <a:latin typeface="Cambria Math" panose="02040503050406030204" pitchFamily="18" charset="0"/>
                            </a:rPr>
                            <m:t>,…,</m:t>
                          </m:r>
                          <m:sSub>
                            <m:sSubPr>
                              <m:ctrlPr>
                                <a:rPr lang="en-US" i="1">
                                  <a:solidFill>
                                    <a:schemeClr val="accent1">
                                      <a:lumMod val="60000"/>
                                      <a:lumOff val="40000"/>
                                    </a:schemeClr>
                                  </a:solidFill>
                                  <a:latin typeface="Cambria Math" panose="02040503050406030204" pitchFamily="18" charset="0"/>
                                </a:rPr>
                              </m:ctrlPr>
                            </m:sSubPr>
                            <m:e>
                              <m:r>
                                <a:rPr lang="en-US" i="1">
                                  <a:solidFill>
                                    <a:schemeClr val="accent1">
                                      <a:lumMod val="60000"/>
                                      <a:lumOff val="40000"/>
                                    </a:schemeClr>
                                  </a:solidFill>
                                  <a:latin typeface="Cambria Math" panose="02040503050406030204" pitchFamily="18" charset="0"/>
                                </a:rPr>
                                <m:t>𝑥</m:t>
                              </m:r>
                            </m:e>
                            <m:sub>
                              <m:r>
                                <a:rPr lang="en-US" i="1">
                                  <a:solidFill>
                                    <a:schemeClr val="accent1">
                                      <a:lumMod val="60000"/>
                                      <a:lumOff val="40000"/>
                                    </a:schemeClr>
                                  </a:solidFill>
                                  <a:latin typeface="Cambria Math" panose="02040503050406030204" pitchFamily="18" charset="0"/>
                                </a:rPr>
                                <m:t>𝑡</m:t>
                              </m:r>
                            </m:sub>
                          </m:sSub>
                          <m:r>
                            <a:rPr lang="en-US" i="1">
                              <a:solidFill>
                                <a:schemeClr val="accent1">
                                  <a:lumMod val="60000"/>
                                  <a:lumOff val="40000"/>
                                </a:schemeClr>
                              </a:solidFill>
                              <a:latin typeface="Cambria Math" panose="02040503050406030204" pitchFamily="18" charset="0"/>
                            </a:rPr>
                            <m:t>,</m:t>
                          </m:r>
                          <m:sSub>
                            <m:sSubPr>
                              <m:ctrlPr>
                                <a:rPr lang="en-US" i="1">
                                  <a:solidFill>
                                    <a:schemeClr val="accent1">
                                      <a:lumMod val="60000"/>
                                      <a:lumOff val="40000"/>
                                    </a:schemeClr>
                                  </a:solidFill>
                                  <a:latin typeface="Cambria Math" panose="02040503050406030204" pitchFamily="18" charset="0"/>
                                </a:rPr>
                              </m:ctrlPr>
                            </m:sSubPr>
                            <m:e>
                              <m:r>
                                <a:rPr lang="en-US" i="1">
                                  <a:solidFill>
                                    <a:schemeClr val="accent1">
                                      <a:lumMod val="60000"/>
                                      <a:lumOff val="40000"/>
                                    </a:schemeClr>
                                  </a:solidFill>
                                  <a:latin typeface="Cambria Math" panose="02040503050406030204" pitchFamily="18" charset="0"/>
                                </a:rPr>
                                <m:t>𝑋</m:t>
                              </m:r>
                            </m:e>
                            <m:sub>
                              <m:r>
                                <a:rPr lang="en-US" i="1">
                                  <a:solidFill>
                                    <a:schemeClr val="accent1">
                                      <a:lumMod val="60000"/>
                                      <a:lumOff val="40000"/>
                                    </a:schemeClr>
                                  </a:solidFill>
                                  <a:latin typeface="Cambria Math" panose="02040503050406030204" pitchFamily="18" charset="0"/>
                                </a:rPr>
                                <m:t>𝑡</m:t>
                              </m:r>
                              <m:r>
                                <a:rPr lang="en-US" i="1">
                                  <a:solidFill>
                                    <a:schemeClr val="accent1">
                                      <a:lumMod val="60000"/>
                                      <a:lumOff val="40000"/>
                                    </a:schemeClr>
                                  </a:solidFill>
                                  <a:latin typeface="Cambria Math" panose="02040503050406030204" pitchFamily="18" charset="0"/>
                                </a:rPr>
                                <m:t>+1</m:t>
                              </m:r>
                            </m:sub>
                          </m:sSub>
                          <m:r>
                            <a:rPr lang="en-US" i="1">
                              <a:solidFill>
                                <a:schemeClr val="accent1">
                                  <a:lumMod val="60000"/>
                                  <a:lumOff val="40000"/>
                                </a:schemeClr>
                              </a:solidFill>
                              <a:latin typeface="Cambria Math" panose="02040503050406030204" pitchFamily="18" charset="0"/>
                            </a:rPr>
                            <m:t>|</m:t>
                          </m:r>
                          <m:sSub>
                            <m:sSubPr>
                              <m:ctrlPr>
                                <a:rPr lang="en-US" i="1">
                                  <a:solidFill>
                                    <a:schemeClr val="accent1">
                                      <a:lumMod val="60000"/>
                                      <a:lumOff val="40000"/>
                                    </a:schemeClr>
                                  </a:solidFill>
                                  <a:latin typeface="Cambria Math" panose="02040503050406030204" pitchFamily="18" charset="0"/>
                                </a:rPr>
                              </m:ctrlPr>
                            </m:sSubPr>
                            <m:e>
                              <m:r>
                                <a:rPr lang="en-US" i="1">
                                  <a:solidFill>
                                    <a:schemeClr val="accent1">
                                      <a:lumMod val="60000"/>
                                      <a:lumOff val="40000"/>
                                    </a:schemeClr>
                                  </a:solidFill>
                                  <a:latin typeface="Cambria Math" panose="02040503050406030204" pitchFamily="18" charset="0"/>
                                </a:rPr>
                                <m:t>𝑒</m:t>
                              </m:r>
                            </m:e>
                            <m:sub>
                              <m:r>
                                <a:rPr lang="en-US" i="1">
                                  <a:solidFill>
                                    <a:schemeClr val="accent1">
                                      <a:lumMod val="60000"/>
                                      <a:lumOff val="40000"/>
                                    </a:schemeClr>
                                  </a:solidFill>
                                  <a:latin typeface="Cambria Math" panose="02040503050406030204" pitchFamily="18" charset="0"/>
                                </a:rPr>
                                <m:t>1:</m:t>
                              </m:r>
                              <m:r>
                                <a:rPr lang="en-US" i="1">
                                  <a:solidFill>
                                    <a:schemeClr val="accent1">
                                      <a:lumMod val="60000"/>
                                      <a:lumOff val="40000"/>
                                    </a:schemeClr>
                                  </a:solidFill>
                                  <a:latin typeface="Cambria Math" panose="02040503050406030204" pitchFamily="18" charset="0"/>
                                </a:rPr>
                                <m:t>𝑡</m:t>
                              </m:r>
                              <m:r>
                                <a:rPr lang="en-US" i="1">
                                  <a:solidFill>
                                    <a:schemeClr val="accent1">
                                      <a:lumMod val="60000"/>
                                      <a:lumOff val="40000"/>
                                    </a:schemeClr>
                                  </a:solidFill>
                                  <a:latin typeface="Cambria Math" panose="02040503050406030204" pitchFamily="18" charset="0"/>
                                </a:rPr>
                                <m:t>+1</m:t>
                              </m:r>
                            </m:sub>
                          </m:sSub>
                          <m:r>
                            <a:rPr lang="en-US" i="1">
                              <a:solidFill>
                                <a:schemeClr val="accent1">
                                  <a:lumMod val="60000"/>
                                  <a:lumOff val="40000"/>
                                </a:schemeClr>
                              </a:solidFill>
                              <a:latin typeface="Cambria Math" panose="02040503050406030204" pitchFamily="18" charset="0"/>
                            </a:rPr>
                            <m:t>)</m:t>
                          </m:r>
                        </m:e>
                      </m:func>
                    </m:oMath>
                  </m:oMathPara>
                </a14:m>
                <a:endParaRPr lang="en-US" dirty="0">
                  <a:solidFill>
                    <a:schemeClr val="accent1">
                      <a:lumMod val="60000"/>
                      <a:lumOff val="40000"/>
                    </a:schemeClr>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285776" y="5912470"/>
                <a:ext cx="4334520" cy="488980"/>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553170" y="4565179"/>
                <a:ext cx="2448876" cy="5542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1">
                              <a:solidFill>
                                <a:srgbClr val="FF0000"/>
                              </a:solidFill>
                              <a:latin typeface="Cambria Math" panose="02040503050406030204" pitchFamily="18" charset="0"/>
                            </a:rPr>
                            <m:t>𝐎</m:t>
                          </m:r>
                        </m:e>
                        <m:sub>
                          <m:r>
                            <a:rPr lang="en-US" i="1">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b="1">
                              <a:solidFill>
                                <a:srgbClr val="FF0000"/>
                              </a:solidFill>
                              <a:latin typeface="Cambria Math" panose="02040503050406030204" pitchFamily="18" charset="0"/>
                            </a:rPr>
                            <m:t>𝐎</m:t>
                          </m:r>
                        </m:e>
                        <m:sub>
                          <m:r>
                            <a:rPr lang="en-US" b="0" i="1" smtClean="0">
                              <a:solidFill>
                                <a:srgbClr val="FF0000"/>
                              </a:solidFill>
                              <a:latin typeface="Cambria Math" panose="02040503050406030204" pitchFamily="18" charset="0"/>
                            </a:rPr>
                            <m:t>2</m:t>
                          </m:r>
                        </m:sub>
                      </m:sSub>
                      <m:r>
                        <a:rPr lang="en-US" i="1">
                          <a:solidFill>
                            <a:srgbClr val="FF0000"/>
                          </a:solidFill>
                          <a:latin typeface="Cambria Math" panose="02040503050406030204" pitchFamily="18" charset="0"/>
                        </a:rPr>
                        <m:t>=</m:t>
                      </m:r>
                      <m:d>
                        <m:dPr>
                          <m:ctrlPr>
                            <a:rPr lang="en-US" i="1">
                              <a:solidFill>
                                <a:srgbClr val="FF0000"/>
                              </a:solidFill>
                              <a:latin typeface="Cambria Math" panose="02040503050406030204" pitchFamily="18" charset="0"/>
                            </a:rPr>
                          </m:ctrlPr>
                        </m:dPr>
                        <m:e>
                          <m:m>
                            <m:mPr>
                              <m:mcs>
                                <m:mc>
                                  <m:mcPr>
                                    <m:count m:val="2"/>
                                    <m:mcJc m:val="center"/>
                                  </m:mcPr>
                                </m:mc>
                              </m:mcs>
                              <m:ctrlPr>
                                <a:rPr lang="en-US" i="1">
                                  <a:solidFill>
                                    <a:srgbClr val="FF0000"/>
                                  </a:solidFill>
                                  <a:latin typeface="Cambria Math" panose="02040503050406030204" pitchFamily="18" charset="0"/>
                                </a:rPr>
                              </m:ctrlPr>
                            </m:mPr>
                            <m:mr>
                              <m:e>
                                <m:r>
                                  <m:rPr>
                                    <m:brk m:alnAt="7"/>
                                  </m:rPr>
                                  <a:rPr lang="en-US" i="1">
                                    <a:solidFill>
                                      <a:srgbClr val="FF0000"/>
                                    </a:solidFill>
                                    <a:latin typeface="Cambria Math" panose="02040503050406030204" pitchFamily="18" charset="0"/>
                                  </a:rPr>
                                  <m:t>0</m:t>
                                </m:r>
                                <m:r>
                                  <a:rPr lang="en-US" i="1">
                                    <a:solidFill>
                                      <a:srgbClr val="FF0000"/>
                                    </a:solidFill>
                                    <a:latin typeface="Cambria Math" panose="02040503050406030204" pitchFamily="18" charset="0"/>
                                  </a:rPr>
                                  <m:t>.9</m:t>
                                </m:r>
                              </m:e>
                              <m:e>
                                <m:r>
                                  <a:rPr lang="en-US" i="1">
                                    <a:solidFill>
                                      <a:srgbClr val="FF0000"/>
                                    </a:solidFill>
                                    <a:latin typeface="Cambria Math" panose="02040503050406030204" pitchFamily="18" charset="0"/>
                                  </a:rPr>
                                  <m:t>0</m:t>
                                </m:r>
                              </m:e>
                            </m:mr>
                            <m:mr>
                              <m:e>
                                <m:r>
                                  <a:rPr lang="en-US" i="1">
                                    <a:solidFill>
                                      <a:srgbClr val="FF0000"/>
                                    </a:solidFill>
                                    <a:latin typeface="Cambria Math" panose="02040503050406030204" pitchFamily="18" charset="0"/>
                                  </a:rPr>
                                  <m:t>0</m:t>
                                </m:r>
                              </m:e>
                              <m:e>
                                <m:r>
                                  <a:rPr lang="en-US" i="1">
                                    <a:solidFill>
                                      <a:srgbClr val="FF0000"/>
                                    </a:solidFill>
                                    <a:latin typeface="Cambria Math" panose="02040503050406030204" pitchFamily="18" charset="0"/>
                                  </a:rPr>
                                  <m:t>0.2</m:t>
                                </m:r>
                              </m:e>
                            </m:mr>
                          </m:m>
                        </m:e>
                      </m:d>
                    </m:oMath>
                  </m:oMathPara>
                </a14:m>
                <a:endParaRPr lang="en-US" dirty="0"/>
              </a:p>
            </p:txBody>
          </p:sp>
        </mc:Choice>
        <mc:Fallback xmlns="">
          <p:sp>
            <p:nvSpPr>
              <p:cNvPr id="15" name="Rectangle 14"/>
              <p:cNvSpPr>
                <a:spLocks noRot="1" noChangeAspect="1" noMove="1" noResize="1" noEditPoints="1" noAdjustHandles="1" noChangeArrowheads="1" noChangeShapeType="1" noTextEdit="1"/>
              </p:cNvSpPr>
              <p:nvPr/>
            </p:nvSpPr>
            <p:spPr>
              <a:xfrm>
                <a:off x="6553170" y="4565179"/>
                <a:ext cx="2448876" cy="554254"/>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6949160" y="5253671"/>
                <a:ext cx="1887312" cy="5542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1">
                              <a:solidFill>
                                <a:srgbClr val="FF0000"/>
                              </a:solidFill>
                              <a:latin typeface="Cambria Math" panose="02040503050406030204" pitchFamily="18" charset="0"/>
                            </a:rPr>
                            <m:t>𝐎</m:t>
                          </m:r>
                        </m:e>
                        <m:sub>
                          <m:r>
                            <a:rPr lang="en-US" b="0" i="1" smtClean="0">
                              <a:solidFill>
                                <a:srgbClr val="FF0000"/>
                              </a:solidFill>
                              <a:latin typeface="Cambria Math" panose="02040503050406030204" pitchFamily="18" charset="0"/>
                            </a:rPr>
                            <m:t>3</m:t>
                          </m:r>
                        </m:sub>
                      </m:sSub>
                      <m:r>
                        <a:rPr lang="en-US" i="1">
                          <a:solidFill>
                            <a:srgbClr val="FF0000"/>
                          </a:solidFill>
                          <a:latin typeface="Cambria Math" panose="02040503050406030204" pitchFamily="18" charset="0"/>
                        </a:rPr>
                        <m:t>=</m:t>
                      </m:r>
                      <m:d>
                        <m:dPr>
                          <m:ctrlPr>
                            <a:rPr lang="en-US" i="1">
                              <a:solidFill>
                                <a:srgbClr val="FF0000"/>
                              </a:solidFill>
                              <a:latin typeface="Cambria Math" panose="02040503050406030204" pitchFamily="18" charset="0"/>
                            </a:rPr>
                          </m:ctrlPr>
                        </m:dPr>
                        <m:e>
                          <m:m>
                            <m:mPr>
                              <m:mcs>
                                <m:mc>
                                  <m:mcPr>
                                    <m:count m:val="2"/>
                                    <m:mcJc m:val="center"/>
                                  </m:mcPr>
                                </m:mc>
                              </m:mcs>
                              <m:ctrlPr>
                                <a:rPr lang="en-US" i="1">
                                  <a:solidFill>
                                    <a:srgbClr val="FF0000"/>
                                  </a:solidFill>
                                  <a:latin typeface="Cambria Math" panose="02040503050406030204" pitchFamily="18" charset="0"/>
                                </a:rPr>
                              </m:ctrlPr>
                            </m:mPr>
                            <m:mr>
                              <m:e>
                                <m:r>
                                  <m:rPr>
                                    <m:brk m:alnAt="7"/>
                                  </m:rPr>
                                  <a:rPr lang="en-US" i="1">
                                    <a:solidFill>
                                      <a:srgbClr val="FF0000"/>
                                    </a:solidFill>
                                    <a:latin typeface="Cambria Math" panose="02040503050406030204" pitchFamily="18" charset="0"/>
                                  </a:rPr>
                                  <m:t>0</m:t>
                                </m:r>
                                <m:r>
                                  <a:rPr lang="en-US" i="1">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1</m:t>
                                </m:r>
                              </m:e>
                              <m:e>
                                <m:r>
                                  <a:rPr lang="en-US" i="1">
                                    <a:solidFill>
                                      <a:srgbClr val="FF0000"/>
                                    </a:solidFill>
                                    <a:latin typeface="Cambria Math" panose="02040503050406030204" pitchFamily="18" charset="0"/>
                                  </a:rPr>
                                  <m:t>0</m:t>
                                </m:r>
                              </m:e>
                            </m:mr>
                            <m:mr>
                              <m:e>
                                <m:r>
                                  <a:rPr lang="en-US" i="1">
                                    <a:solidFill>
                                      <a:srgbClr val="FF0000"/>
                                    </a:solidFill>
                                    <a:latin typeface="Cambria Math" panose="02040503050406030204" pitchFamily="18" charset="0"/>
                                  </a:rPr>
                                  <m:t>0</m:t>
                                </m:r>
                              </m:e>
                              <m:e>
                                <m:r>
                                  <a:rPr lang="en-US" i="1">
                                    <a:solidFill>
                                      <a:srgbClr val="FF0000"/>
                                    </a:solidFill>
                                    <a:latin typeface="Cambria Math" panose="02040503050406030204" pitchFamily="18" charset="0"/>
                                  </a:rPr>
                                  <m:t>0.</m:t>
                                </m:r>
                                <m:r>
                                  <a:rPr lang="en-US" b="0" i="1" smtClean="0">
                                    <a:solidFill>
                                      <a:srgbClr val="FF0000"/>
                                    </a:solidFill>
                                    <a:latin typeface="Cambria Math" panose="02040503050406030204" pitchFamily="18" charset="0"/>
                                  </a:rPr>
                                  <m:t>8</m:t>
                                </m:r>
                              </m:e>
                            </m:mr>
                          </m:m>
                        </m:e>
                      </m:d>
                    </m:oMath>
                  </m:oMathPara>
                </a14:m>
                <a:endParaRPr lang="en-US" dirty="0"/>
              </a:p>
            </p:txBody>
          </p:sp>
        </mc:Choice>
        <mc:Fallback xmlns="">
          <p:sp>
            <p:nvSpPr>
              <p:cNvPr id="16" name="Rectangle 15"/>
              <p:cNvSpPr>
                <a:spLocks noRot="1" noChangeAspect="1" noMove="1" noResize="1" noEditPoints="1" noAdjustHandles="1" noChangeArrowheads="1" noChangeShapeType="1" noTextEdit="1"/>
              </p:cNvSpPr>
              <p:nvPr/>
            </p:nvSpPr>
            <p:spPr>
              <a:xfrm>
                <a:off x="6949160" y="5253671"/>
                <a:ext cx="1887312" cy="554254"/>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7013120" y="3921062"/>
                <a:ext cx="1759392" cy="5524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0" smtClean="0">
                          <a:solidFill>
                            <a:srgbClr val="FF0000"/>
                          </a:solidFill>
                          <a:latin typeface="Cambria Math" panose="02040503050406030204" pitchFamily="18" charset="0"/>
                        </a:rPr>
                        <m:t>𝐓</m:t>
                      </m:r>
                      <m:r>
                        <a:rPr lang="en-US" b="0" i="1" smtClean="0">
                          <a:solidFill>
                            <a:srgbClr val="FF0000"/>
                          </a:solidFill>
                          <a:latin typeface="Cambria Math" panose="02040503050406030204" pitchFamily="18" charset="0"/>
                        </a:rPr>
                        <m:t>=</m:t>
                      </m:r>
                      <m:d>
                        <m:dPr>
                          <m:ctrlPr>
                            <a:rPr lang="en-US" b="0" i="1" smtClean="0">
                              <a:solidFill>
                                <a:srgbClr val="FF0000"/>
                              </a:solidFill>
                              <a:latin typeface="Cambria Math" panose="02040503050406030204" pitchFamily="18" charset="0"/>
                            </a:rPr>
                          </m:ctrlPr>
                        </m:dPr>
                        <m:e>
                          <m:m>
                            <m:mPr>
                              <m:mcs>
                                <m:mc>
                                  <m:mcPr>
                                    <m:count m:val="2"/>
                                    <m:mcJc m:val="center"/>
                                  </m:mcPr>
                                </m:mc>
                              </m:mcs>
                              <m:ctrlPr>
                                <a:rPr lang="en-US" b="0" i="1" smtClean="0">
                                  <a:solidFill>
                                    <a:srgbClr val="FF0000"/>
                                  </a:solidFill>
                                  <a:latin typeface="Cambria Math" panose="02040503050406030204" pitchFamily="18" charset="0"/>
                                </a:rPr>
                              </m:ctrlPr>
                            </m:mPr>
                            <m:mr>
                              <m:e>
                                <m:r>
                                  <m:rPr>
                                    <m:brk m:alnAt="7"/>
                                  </m:rPr>
                                  <a:rPr lang="en-US" b="0" i="1" smtClean="0">
                                    <a:solidFill>
                                      <a:srgbClr val="FF0000"/>
                                    </a:solidFill>
                                    <a:latin typeface="Cambria Math" panose="02040503050406030204" pitchFamily="18" charset="0"/>
                                  </a:rPr>
                                  <m:t>0</m:t>
                                </m:r>
                                <m:r>
                                  <a:rPr lang="en-US" b="0" i="1" smtClean="0">
                                    <a:solidFill>
                                      <a:srgbClr val="FF0000"/>
                                    </a:solidFill>
                                    <a:latin typeface="Cambria Math" panose="02040503050406030204" pitchFamily="18" charset="0"/>
                                  </a:rPr>
                                  <m:t>.7</m:t>
                                </m:r>
                              </m:e>
                              <m:e>
                                <m:r>
                                  <a:rPr lang="en-US" b="0" i="1" smtClean="0">
                                    <a:solidFill>
                                      <a:srgbClr val="FF0000"/>
                                    </a:solidFill>
                                    <a:latin typeface="Cambria Math" panose="02040503050406030204" pitchFamily="18" charset="0"/>
                                  </a:rPr>
                                  <m:t>0.3</m:t>
                                </m:r>
                              </m:e>
                            </m:mr>
                            <m:mr>
                              <m:e>
                                <m:r>
                                  <a:rPr lang="en-US" b="0" i="1" smtClean="0">
                                    <a:solidFill>
                                      <a:srgbClr val="FF0000"/>
                                    </a:solidFill>
                                    <a:latin typeface="Cambria Math" panose="02040503050406030204" pitchFamily="18" charset="0"/>
                                  </a:rPr>
                                  <m:t>0.3</m:t>
                                </m:r>
                              </m:e>
                              <m:e>
                                <m:r>
                                  <a:rPr lang="en-US" b="0" i="1" smtClean="0">
                                    <a:solidFill>
                                      <a:srgbClr val="FF0000"/>
                                    </a:solidFill>
                                    <a:latin typeface="Cambria Math" panose="02040503050406030204" pitchFamily="18" charset="0"/>
                                  </a:rPr>
                                  <m:t>0.7</m:t>
                                </m:r>
                              </m:e>
                            </m:mr>
                          </m:m>
                        </m:e>
                      </m:d>
                    </m:oMath>
                  </m:oMathPara>
                </a14:m>
                <a:endParaRPr lang="en-US" dirty="0">
                  <a:solidFill>
                    <a:srgbClr val="FF0000"/>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7013120" y="3921062"/>
                <a:ext cx="1759392" cy="552459"/>
              </a:xfrm>
              <a:prstGeom prst="rect">
                <a:avLst/>
              </a:prstGeom>
              <a:blipFill rotWithShape="0">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02613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Viterbi Algorithm</a:t>
            </a:r>
          </a:p>
        </p:txBody>
      </p:sp>
      <p:sp>
        <p:nvSpPr>
          <p:cNvPr id="3" name="Content Placeholder 2"/>
          <p:cNvSpPr>
            <a:spLocks noGrp="1"/>
          </p:cNvSpPr>
          <p:nvPr>
            <p:ph sz="quarter" idx="1"/>
          </p:nvPr>
        </p:nvSpPr>
        <p:spPr/>
        <p:txBody>
          <a:bodyPr/>
          <a:lstStyle/>
          <a:p>
            <a:endParaRPr lang="en-US" dirty="0"/>
          </a:p>
          <a:p>
            <a:endParaRPr lang="en-US" dirty="0"/>
          </a:p>
          <a:p>
            <a:endParaRPr lang="en-US" dirty="0"/>
          </a:p>
          <a:p>
            <a:endParaRPr lang="en-US" dirty="0"/>
          </a:p>
          <a:p>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34</a:t>
            </a:fld>
            <a:endParaRPr lang="en-US" dirty="0"/>
          </a:p>
        </p:txBody>
      </p:sp>
      <p:pic>
        <p:nvPicPr>
          <p:cNvPr id="8" name="Picture 7"/>
          <p:cNvPicPr>
            <a:picLocks noChangeAspect="1"/>
          </p:cNvPicPr>
          <p:nvPr/>
        </p:nvPicPr>
        <p:blipFill>
          <a:blip r:embed="rId2"/>
          <a:stretch>
            <a:fillRect/>
          </a:stretch>
        </p:blipFill>
        <p:spPr>
          <a:xfrm>
            <a:off x="561372" y="1301998"/>
            <a:ext cx="8296852" cy="2004536"/>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133109" y="3503414"/>
                <a:ext cx="8231934" cy="369332"/>
              </a:xfrm>
              <a:prstGeom prst="rect">
                <a:avLst/>
              </a:prstGeom>
              <a:noFill/>
            </p:spPr>
            <p:txBody>
              <a:bodyPr wrap="none" rtlCol="0">
                <a:spAutoFit/>
              </a:bodyPr>
              <a:lstStyle/>
              <a:p>
                <a14:m>
                  <m:oMath xmlns:m="http://schemas.openxmlformats.org/officeDocument/2006/math">
                    <m:r>
                      <a:rPr lang="en-US" i="1" dirty="0" smtClean="0">
                        <a:solidFill>
                          <a:srgbClr val="0070C0"/>
                        </a:solidFill>
                        <a:latin typeface="Cambria Math" panose="02040503050406030204" pitchFamily="18" charset="0"/>
                      </a:rPr>
                      <m:t>𝑈𝑚</m:t>
                    </m:r>
                    <m:r>
                      <a:rPr lang="en-US" b="0" i="1" dirty="0" smtClean="0">
                        <a:solidFill>
                          <a:srgbClr val="0070C0"/>
                        </a:solidFill>
                        <a:latin typeface="Cambria Math" panose="02040503050406030204" pitchFamily="18" charset="0"/>
                      </a:rPr>
                      <m:t>𝑏𝑟𝑒𝑙𝑙</m:t>
                    </m:r>
                    <m:sSub>
                      <m:sSubPr>
                        <m:ctrlPr>
                          <a:rPr lang="en-US" b="0" i="1" dirty="0" smtClean="0">
                            <a:solidFill>
                              <a:srgbClr val="0070C0"/>
                            </a:solidFill>
                            <a:latin typeface="Cambria Math" panose="02040503050406030204" pitchFamily="18" charset="0"/>
                          </a:rPr>
                        </m:ctrlPr>
                      </m:sSubPr>
                      <m:e>
                        <m:r>
                          <a:rPr lang="en-US" b="0" i="1" dirty="0" smtClean="0">
                            <a:solidFill>
                              <a:srgbClr val="0070C0"/>
                            </a:solidFill>
                            <a:latin typeface="Cambria Math" panose="02040503050406030204" pitchFamily="18" charset="0"/>
                          </a:rPr>
                          <m:t>𝑎</m:t>
                        </m:r>
                      </m:e>
                      <m:sub>
                        <m:r>
                          <a:rPr lang="en-US" b="0" i="1" dirty="0" smtClean="0">
                            <a:solidFill>
                              <a:srgbClr val="0070C0"/>
                            </a:solidFill>
                            <a:latin typeface="Cambria Math" panose="02040503050406030204" pitchFamily="18" charset="0"/>
                          </a:rPr>
                          <m:t>𝑡</m:t>
                        </m:r>
                      </m:sub>
                    </m:sSub>
                  </m:oMath>
                </a14:m>
                <a:r>
                  <a:rPr lang="en-US" dirty="0">
                    <a:solidFill>
                      <a:srgbClr val="0070C0"/>
                    </a:solidFill>
                  </a:rPr>
                  <a:t>  </a:t>
                </a:r>
                <a14:m>
                  <m:oMath xmlns:m="http://schemas.openxmlformats.org/officeDocument/2006/math">
                    <m:r>
                      <a:rPr lang="en-US" b="0" i="1" dirty="0" smtClean="0">
                        <a:solidFill>
                          <a:srgbClr val="0070C0"/>
                        </a:solidFill>
                        <a:latin typeface="Cambria Math" panose="02040503050406030204" pitchFamily="18" charset="0"/>
                      </a:rPr>
                      <m:t>𝑡</m:t>
                    </m:r>
                    <m:r>
                      <a:rPr lang="en-US" i="1" dirty="0" smtClean="0">
                        <a:solidFill>
                          <a:srgbClr val="0070C0"/>
                        </a:solidFill>
                        <a:latin typeface="Cambria Math" panose="02040503050406030204" pitchFamily="18" charset="0"/>
                      </a:rPr>
                      <m:t>𝑟𝑢𝑒</m:t>
                    </m:r>
                  </m:oMath>
                </a14:m>
                <a:r>
                  <a:rPr lang="en-US" dirty="0">
                    <a:solidFill>
                      <a:srgbClr val="0070C0"/>
                    </a:solidFill>
                  </a:rPr>
                  <a:t>                 </a:t>
                </a:r>
                <a14:m>
                  <m:oMath xmlns:m="http://schemas.openxmlformats.org/officeDocument/2006/math">
                    <m:r>
                      <a:rPr lang="en-US" b="0" i="1" dirty="0" smtClean="0">
                        <a:solidFill>
                          <a:srgbClr val="0070C0"/>
                        </a:solidFill>
                        <a:latin typeface="Cambria Math" panose="02040503050406030204" pitchFamily="18" charset="0"/>
                      </a:rPr>
                      <m:t>𝑡𝑟𝑢𝑒</m:t>
                    </m:r>
                  </m:oMath>
                </a14:m>
                <a:r>
                  <a:rPr lang="en-US" dirty="0">
                    <a:solidFill>
                      <a:srgbClr val="0070C0"/>
                    </a:solidFill>
                  </a:rPr>
                  <a:t>                   </a:t>
                </a:r>
                <a14:m>
                  <m:oMath xmlns:m="http://schemas.openxmlformats.org/officeDocument/2006/math">
                    <m:r>
                      <a:rPr lang="en-US" b="0" i="1" dirty="0" smtClean="0">
                        <a:solidFill>
                          <a:srgbClr val="0070C0"/>
                        </a:solidFill>
                        <a:latin typeface="Cambria Math" panose="02040503050406030204" pitchFamily="18" charset="0"/>
                      </a:rPr>
                      <m:t>𝑓𝑎𝑙𝑠𝑒</m:t>
                    </m:r>
                  </m:oMath>
                </a14:m>
                <a:r>
                  <a:rPr lang="en-US" dirty="0">
                    <a:solidFill>
                      <a:srgbClr val="0070C0"/>
                    </a:solidFill>
                  </a:rPr>
                  <a:t>                  </a:t>
                </a:r>
                <a14:m>
                  <m:oMath xmlns:m="http://schemas.openxmlformats.org/officeDocument/2006/math">
                    <m:r>
                      <a:rPr lang="en-US" b="0" i="1" dirty="0" smtClean="0">
                        <a:solidFill>
                          <a:srgbClr val="0070C0"/>
                        </a:solidFill>
                        <a:latin typeface="Cambria Math" panose="02040503050406030204" pitchFamily="18" charset="0"/>
                      </a:rPr>
                      <m:t>𝑡𝑟𝑢𝑒</m:t>
                    </m:r>
                  </m:oMath>
                </a14:m>
                <a:r>
                  <a:rPr lang="en-US" dirty="0">
                    <a:solidFill>
                      <a:srgbClr val="0070C0"/>
                    </a:solidFill>
                  </a:rPr>
                  <a:t>                 </a:t>
                </a:r>
                <a14:m>
                  <m:oMath xmlns:m="http://schemas.openxmlformats.org/officeDocument/2006/math">
                    <m:r>
                      <a:rPr lang="en-US" b="0" i="1" dirty="0" smtClean="0">
                        <a:solidFill>
                          <a:srgbClr val="0070C0"/>
                        </a:solidFill>
                        <a:latin typeface="Cambria Math" panose="02040503050406030204" pitchFamily="18" charset="0"/>
                      </a:rPr>
                      <m:t>𝑡𝑟𝑢𝑒</m:t>
                    </m:r>
                  </m:oMath>
                </a14:m>
                <a:endParaRPr lang="en-US" dirty="0">
                  <a:solidFill>
                    <a:srgbClr val="0070C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33109" y="3503414"/>
                <a:ext cx="8231934" cy="369332"/>
              </a:xfrm>
              <a:prstGeom prst="rect">
                <a:avLst/>
              </a:prstGeom>
              <a:blipFill rotWithShape="0">
                <a:blip r:embed="rId3"/>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734578" y="5901417"/>
                <a:ext cx="3895745" cy="4548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𝐦</m:t>
                          </m:r>
                        </m:e>
                        <m:sub>
                          <m:r>
                            <a:rPr lang="en-US" i="1">
                              <a:solidFill>
                                <a:schemeClr val="accent1">
                                  <a:lumMod val="60000"/>
                                  <a:lumOff val="40000"/>
                                </a:schemeClr>
                              </a:solidFill>
                              <a:latin typeface="Cambria Math" panose="02040503050406030204" pitchFamily="18" charset="0"/>
                            </a:rPr>
                            <m:t>1:</m:t>
                          </m:r>
                          <m:r>
                            <a:rPr lang="en-US" i="1">
                              <a:solidFill>
                                <a:schemeClr val="accent1">
                                  <a:lumMod val="60000"/>
                                  <a:lumOff val="40000"/>
                                </a:schemeClr>
                              </a:solidFill>
                              <a:latin typeface="Cambria Math" panose="02040503050406030204" pitchFamily="18" charset="0"/>
                            </a:rPr>
                            <m:t>𝑡</m:t>
                          </m:r>
                          <m:r>
                            <a:rPr lang="en-US" i="1">
                              <a:solidFill>
                                <a:schemeClr val="accent1">
                                  <a:lumMod val="60000"/>
                                  <a:lumOff val="40000"/>
                                </a:schemeClr>
                              </a:solidFill>
                              <a:latin typeface="Cambria Math" panose="02040503050406030204" pitchFamily="18" charset="0"/>
                            </a:rPr>
                            <m:t>+1</m:t>
                          </m:r>
                        </m:sub>
                      </m:sSub>
                      <m:d>
                        <m:dPr>
                          <m:ctrlPr>
                            <a:rPr lang="en-US" i="1">
                              <a:solidFill>
                                <a:schemeClr val="accent1">
                                  <a:lumMod val="60000"/>
                                  <a:lumOff val="40000"/>
                                </a:schemeClr>
                              </a:solidFill>
                              <a:latin typeface="Cambria Math" panose="02040503050406030204" pitchFamily="18" charset="0"/>
                            </a:rPr>
                          </m:ctrlPr>
                        </m:dPr>
                        <m:e>
                          <m:r>
                            <a:rPr lang="en-US" i="1">
                              <a:solidFill>
                                <a:schemeClr val="accent1">
                                  <a:lumMod val="60000"/>
                                  <a:lumOff val="40000"/>
                                </a:schemeClr>
                              </a:solidFill>
                              <a:latin typeface="Cambria Math" panose="02040503050406030204" pitchFamily="18" charset="0"/>
                            </a:rPr>
                            <m:t>𝑗</m:t>
                          </m:r>
                        </m:e>
                      </m:d>
                      <m:r>
                        <a:rPr lang="en-US" i="1">
                          <a:solidFill>
                            <a:schemeClr val="accent1">
                              <a:lumMod val="60000"/>
                              <a:lumOff val="40000"/>
                            </a:schemeClr>
                          </a:solidFill>
                          <a:latin typeface="Cambria Math" panose="02040503050406030204" pitchFamily="18" charset="0"/>
                        </a:rPr>
                        <m:t>=</m:t>
                      </m:r>
                      <m:r>
                        <a:rPr lang="en-US" i="1">
                          <a:solidFill>
                            <a:schemeClr val="accent1">
                              <a:lumMod val="60000"/>
                              <a:lumOff val="40000"/>
                            </a:schemeClr>
                          </a:solidFill>
                          <a:latin typeface="Cambria Math" panose="02040503050406030204" pitchFamily="18" charset="0"/>
                        </a:rPr>
                        <m:t>𝛼</m:t>
                      </m:r>
                      <m:sSub>
                        <m:sSubPr>
                          <m:ctrlPr>
                            <a:rPr lang="en-US" i="1">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𝐎</m:t>
                          </m:r>
                        </m:e>
                        <m:sub>
                          <m:r>
                            <a:rPr lang="en-US" i="1">
                              <a:solidFill>
                                <a:schemeClr val="accent1">
                                  <a:lumMod val="60000"/>
                                  <a:lumOff val="40000"/>
                                </a:schemeClr>
                              </a:solidFill>
                              <a:latin typeface="Cambria Math" panose="02040503050406030204" pitchFamily="18" charset="0"/>
                            </a:rPr>
                            <m:t>𝑡</m:t>
                          </m:r>
                          <m:r>
                            <a:rPr lang="en-US" i="1">
                              <a:solidFill>
                                <a:schemeClr val="accent1">
                                  <a:lumMod val="60000"/>
                                  <a:lumOff val="40000"/>
                                </a:schemeClr>
                              </a:solidFill>
                              <a:latin typeface="Cambria Math" panose="02040503050406030204" pitchFamily="18" charset="0"/>
                            </a:rPr>
                            <m:t>+1,</m:t>
                          </m:r>
                          <m:r>
                            <a:rPr lang="en-US" i="1">
                              <a:solidFill>
                                <a:schemeClr val="accent1">
                                  <a:lumMod val="60000"/>
                                  <a:lumOff val="40000"/>
                                </a:schemeClr>
                              </a:solidFill>
                              <a:latin typeface="Cambria Math" panose="02040503050406030204" pitchFamily="18" charset="0"/>
                            </a:rPr>
                            <m:t>𝑗𝑗</m:t>
                          </m:r>
                        </m:sub>
                      </m:sSub>
                      <m:limLow>
                        <m:limLowPr>
                          <m:ctrlPr>
                            <a:rPr lang="en-US" i="1">
                              <a:solidFill>
                                <a:schemeClr val="accent1">
                                  <a:lumMod val="60000"/>
                                  <a:lumOff val="40000"/>
                                </a:schemeClr>
                              </a:solidFill>
                              <a:latin typeface="Cambria Math" panose="02040503050406030204" pitchFamily="18" charset="0"/>
                            </a:rPr>
                          </m:ctrlPr>
                        </m:limLowPr>
                        <m:e>
                          <m:r>
                            <m:rPr>
                              <m:sty m:val="p"/>
                            </m:rPr>
                            <a:rPr lang="en-US">
                              <a:solidFill>
                                <a:schemeClr val="accent1">
                                  <a:lumMod val="60000"/>
                                  <a:lumOff val="40000"/>
                                </a:schemeClr>
                              </a:solidFill>
                              <a:latin typeface="Cambria Math" panose="02040503050406030204" pitchFamily="18" charset="0"/>
                            </a:rPr>
                            <m:t>max</m:t>
                          </m:r>
                        </m:e>
                        <m:lim>
                          <m:r>
                            <a:rPr lang="en-US" i="1">
                              <a:solidFill>
                                <a:schemeClr val="accent1">
                                  <a:lumMod val="60000"/>
                                  <a:lumOff val="40000"/>
                                </a:schemeClr>
                              </a:solidFill>
                              <a:latin typeface="Cambria Math" panose="02040503050406030204" pitchFamily="18" charset="0"/>
                            </a:rPr>
                            <m:t>𝑖</m:t>
                          </m:r>
                        </m:lim>
                      </m:limLow>
                      <m:r>
                        <a:rPr lang="en-US" i="1">
                          <a:solidFill>
                            <a:schemeClr val="accent1">
                              <a:lumMod val="60000"/>
                              <a:lumOff val="40000"/>
                            </a:schemeClr>
                          </a:solidFill>
                          <a:latin typeface="Cambria Math" panose="02040503050406030204" pitchFamily="18" charset="0"/>
                        </a:rPr>
                        <m:t>(</m:t>
                      </m:r>
                      <m:sSub>
                        <m:sSubPr>
                          <m:ctrlPr>
                            <a:rPr lang="en-US" i="1">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𝐓</m:t>
                          </m:r>
                        </m:e>
                        <m:sub>
                          <m:r>
                            <a:rPr lang="en-US" i="1">
                              <a:solidFill>
                                <a:schemeClr val="accent1">
                                  <a:lumMod val="60000"/>
                                  <a:lumOff val="40000"/>
                                </a:schemeClr>
                              </a:solidFill>
                              <a:latin typeface="Cambria Math" panose="02040503050406030204" pitchFamily="18" charset="0"/>
                            </a:rPr>
                            <m:t>𝑖𝑗</m:t>
                          </m:r>
                        </m:sub>
                      </m:sSub>
                      <m:sSub>
                        <m:sSubPr>
                          <m:ctrlPr>
                            <a:rPr lang="en-US" i="1">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𝐦</m:t>
                          </m:r>
                        </m:e>
                        <m:sub>
                          <m:r>
                            <a:rPr lang="en-US" i="1">
                              <a:solidFill>
                                <a:schemeClr val="accent1">
                                  <a:lumMod val="60000"/>
                                  <a:lumOff val="40000"/>
                                </a:schemeClr>
                              </a:solidFill>
                              <a:latin typeface="Cambria Math" panose="02040503050406030204" pitchFamily="18" charset="0"/>
                            </a:rPr>
                            <m:t>1:</m:t>
                          </m:r>
                          <m:r>
                            <a:rPr lang="en-US" i="1">
                              <a:solidFill>
                                <a:schemeClr val="accent1">
                                  <a:lumMod val="60000"/>
                                  <a:lumOff val="40000"/>
                                </a:schemeClr>
                              </a:solidFill>
                              <a:latin typeface="Cambria Math" panose="02040503050406030204" pitchFamily="18" charset="0"/>
                            </a:rPr>
                            <m:t>𝑡</m:t>
                          </m:r>
                        </m:sub>
                      </m:sSub>
                      <m:r>
                        <a:rPr lang="en-US" i="1">
                          <a:solidFill>
                            <a:schemeClr val="accent1">
                              <a:lumMod val="60000"/>
                              <a:lumOff val="40000"/>
                            </a:schemeClr>
                          </a:solidFill>
                          <a:latin typeface="Cambria Math" panose="02040503050406030204" pitchFamily="18" charset="0"/>
                        </a:rPr>
                        <m:t>(</m:t>
                      </m:r>
                      <m:r>
                        <a:rPr lang="en-US" i="1">
                          <a:solidFill>
                            <a:schemeClr val="accent1">
                              <a:lumMod val="60000"/>
                              <a:lumOff val="40000"/>
                            </a:schemeClr>
                          </a:solidFill>
                          <a:latin typeface="Cambria Math" panose="02040503050406030204" pitchFamily="18" charset="0"/>
                        </a:rPr>
                        <m:t>𝑖</m:t>
                      </m:r>
                      <m:r>
                        <a:rPr lang="en-US" i="1">
                          <a:solidFill>
                            <a:schemeClr val="accent1">
                              <a:lumMod val="60000"/>
                              <a:lumOff val="40000"/>
                            </a:schemeClr>
                          </a:solidFill>
                          <a:latin typeface="Cambria Math" panose="02040503050406030204" pitchFamily="18" charset="0"/>
                        </a:rPr>
                        <m:t>))</m:t>
                      </m:r>
                    </m:oMath>
                  </m:oMathPara>
                </a14:m>
                <a:endParaRPr lang="en-US" dirty="0">
                  <a:solidFill>
                    <a:schemeClr val="accent1">
                      <a:lumMod val="60000"/>
                      <a:lumOff val="40000"/>
                    </a:schemeClr>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4734578" y="5901417"/>
                <a:ext cx="3895745" cy="454804"/>
              </a:xfrm>
              <a:prstGeom prst="rect">
                <a:avLst/>
              </a:prstGeom>
              <a:blipFill rotWithShape="0">
                <a:blip r:embed="rId4"/>
                <a:stretch>
                  <a:fillRect b="-2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981534" y="4003837"/>
                <a:ext cx="27683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1" i="0" smtClean="0">
                              <a:solidFill>
                                <a:schemeClr val="tx1"/>
                              </a:solidFill>
                              <a:latin typeface="Cambria Math" panose="02040503050406030204" pitchFamily="18" charset="0"/>
                            </a:rPr>
                            <m:t>𝐦</m:t>
                          </m:r>
                        </m:e>
                        <m:sub>
                          <m:r>
                            <a:rPr lang="en-US" b="0" i="1" smtClean="0">
                              <a:solidFill>
                                <a:schemeClr val="tx1"/>
                              </a:solidFill>
                              <a:latin typeface="Cambria Math" panose="02040503050406030204" pitchFamily="18" charset="0"/>
                            </a:rPr>
                            <m:t>1:1</m:t>
                          </m:r>
                        </m:sub>
                      </m:sSub>
                      <m:r>
                        <a:rPr lang="en-US" b="0" i="1" smtClean="0">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b="1">
                              <a:solidFill>
                                <a:schemeClr val="tx1"/>
                              </a:solidFill>
                              <a:latin typeface="Cambria Math" panose="02040503050406030204" pitchFamily="18" charset="0"/>
                            </a:rPr>
                            <m:t>𝐟</m:t>
                          </m:r>
                        </m:e>
                        <m:sub>
                          <m:r>
                            <a:rPr lang="en-US" i="1">
                              <a:solidFill>
                                <a:schemeClr val="tx1"/>
                              </a:solidFill>
                              <a:latin typeface="Cambria Math" panose="02040503050406030204" pitchFamily="18" charset="0"/>
                            </a:rPr>
                            <m:t>1:</m:t>
                          </m:r>
                          <m:r>
                            <a:rPr lang="en-US" i="1">
                              <a:solidFill>
                                <a:schemeClr val="tx1"/>
                              </a:solidFill>
                              <a:latin typeface="Cambria Math" panose="02040503050406030204" pitchFamily="18" charset="0"/>
                            </a:rPr>
                            <m:t>𝑡</m:t>
                          </m:r>
                        </m:sub>
                      </m:sSub>
                      <m:r>
                        <a:rPr lang="en-US" b="0" i="1" smtClean="0">
                          <a:solidFill>
                            <a:schemeClr val="tx1"/>
                          </a:solidFill>
                          <a:latin typeface="Cambria Math" panose="02040503050406030204" pitchFamily="18" charset="0"/>
                        </a:rPr>
                        <m:t>=</m:t>
                      </m:r>
                      <m:d>
                        <m:dPr>
                          <m:begChr m:val="〈"/>
                          <m:endChr m:val="〉"/>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0.818,0.182</m:t>
                          </m:r>
                        </m:e>
                      </m:d>
                    </m:oMath>
                  </m:oMathPara>
                </a14:m>
                <a:endParaRPr lang="en-US" dirty="0">
                  <a:solidFill>
                    <a:schemeClr val="tx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981534" y="4003837"/>
                <a:ext cx="2768322" cy="276999"/>
              </a:xfrm>
              <a:prstGeom prst="rect">
                <a:avLst/>
              </a:prstGeom>
              <a:blipFill rotWithShape="0">
                <a:blip r:embed="rId5"/>
                <a:stretch>
                  <a:fillRect l="-661"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85776" y="5912470"/>
                <a:ext cx="4334520" cy="4889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𝐦</m:t>
                          </m:r>
                        </m:e>
                        <m:sub>
                          <m:r>
                            <a:rPr lang="en-US" i="1">
                              <a:solidFill>
                                <a:schemeClr val="accent1">
                                  <a:lumMod val="60000"/>
                                  <a:lumOff val="40000"/>
                                </a:schemeClr>
                              </a:solidFill>
                              <a:latin typeface="Cambria Math" panose="02040503050406030204" pitchFamily="18" charset="0"/>
                            </a:rPr>
                            <m:t>1:</m:t>
                          </m:r>
                          <m:r>
                            <a:rPr lang="en-US" i="1">
                              <a:solidFill>
                                <a:schemeClr val="accent1">
                                  <a:lumMod val="60000"/>
                                  <a:lumOff val="40000"/>
                                </a:schemeClr>
                              </a:solidFill>
                              <a:latin typeface="Cambria Math" panose="02040503050406030204" pitchFamily="18" charset="0"/>
                            </a:rPr>
                            <m:t>𝑡</m:t>
                          </m:r>
                          <m:r>
                            <a:rPr lang="en-US" i="1">
                              <a:solidFill>
                                <a:schemeClr val="accent1">
                                  <a:lumMod val="60000"/>
                                  <a:lumOff val="40000"/>
                                </a:schemeClr>
                              </a:solidFill>
                              <a:latin typeface="Cambria Math" panose="02040503050406030204" pitchFamily="18" charset="0"/>
                            </a:rPr>
                            <m:t>+1</m:t>
                          </m:r>
                        </m:sub>
                      </m:sSub>
                      <m:r>
                        <a:rPr lang="en-US" b="1" i="0" smtClean="0">
                          <a:solidFill>
                            <a:schemeClr val="accent1">
                              <a:lumMod val="60000"/>
                              <a:lumOff val="40000"/>
                            </a:schemeClr>
                          </a:solidFill>
                          <a:latin typeface="Cambria Math" panose="02040503050406030204" pitchFamily="18" charset="0"/>
                        </a:rPr>
                        <m:t>=</m:t>
                      </m:r>
                      <m:func>
                        <m:funcPr>
                          <m:ctrlPr>
                            <a:rPr lang="en-US" i="1">
                              <a:solidFill>
                                <a:schemeClr val="accent1">
                                  <a:lumMod val="60000"/>
                                  <a:lumOff val="40000"/>
                                </a:schemeClr>
                              </a:solidFill>
                              <a:latin typeface="Cambria Math" panose="02040503050406030204" pitchFamily="18" charset="0"/>
                            </a:rPr>
                          </m:ctrlPr>
                        </m:funcPr>
                        <m:fName>
                          <m:limLow>
                            <m:limLowPr>
                              <m:ctrlPr>
                                <a:rPr lang="en-US" i="1">
                                  <a:solidFill>
                                    <a:schemeClr val="accent1">
                                      <a:lumMod val="60000"/>
                                      <a:lumOff val="40000"/>
                                    </a:schemeClr>
                                  </a:solidFill>
                                  <a:latin typeface="Cambria Math" panose="02040503050406030204" pitchFamily="18" charset="0"/>
                                </a:rPr>
                              </m:ctrlPr>
                            </m:limLowPr>
                            <m:e>
                              <m:r>
                                <m:rPr>
                                  <m:sty m:val="p"/>
                                </m:rPr>
                                <a:rPr lang="en-US">
                                  <a:solidFill>
                                    <a:schemeClr val="accent1">
                                      <a:lumMod val="60000"/>
                                      <a:lumOff val="40000"/>
                                    </a:schemeClr>
                                  </a:solidFill>
                                  <a:latin typeface="Cambria Math" panose="02040503050406030204" pitchFamily="18" charset="0"/>
                                </a:rPr>
                                <m:t>max</m:t>
                              </m:r>
                            </m:e>
                            <m:lim>
                              <m:sSub>
                                <m:sSubPr>
                                  <m:ctrlPr>
                                    <a:rPr lang="en-US" i="1">
                                      <a:solidFill>
                                        <a:schemeClr val="accent1">
                                          <a:lumMod val="60000"/>
                                          <a:lumOff val="40000"/>
                                        </a:schemeClr>
                                      </a:solidFill>
                                      <a:latin typeface="Cambria Math" panose="02040503050406030204" pitchFamily="18" charset="0"/>
                                    </a:rPr>
                                  </m:ctrlPr>
                                </m:sSubPr>
                                <m:e>
                                  <m:r>
                                    <a:rPr lang="en-US" i="1">
                                      <a:solidFill>
                                        <a:schemeClr val="accent1">
                                          <a:lumMod val="60000"/>
                                          <a:lumOff val="40000"/>
                                        </a:schemeClr>
                                      </a:solidFill>
                                      <a:latin typeface="Cambria Math" panose="02040503050406030204" pitchFamily="18" charset="0"/>
                                    </a:rPr>
                                    <m:t>𝑥</m:t>
                                  </m:r>
                                </m:e>
                                <m:sub>
                                  <m:r>
                                    <a:rPr lang="en-US" i="1">
                                      <a:solidFill>
                                        <a:schemeClr val="accent1">
                                          <a:lumMod val="60000"/>
                                          <a:lumOff val="40000"/>
                                        </a:schemeClr>
                                      </a:solidFill>
                                      <a:latin typeface="Cambria Math" panose="02040503050406030204" pitchFamily="18" charset="0"/>
                                    </a:rPr>
                                    <m:t>1</m:t>
                                  </m:r>
                                </m:sub>
                              </m:sSub>
                              <m:r>
                                <a:rPr lang="en-US" i="1">
                                  <a:solidFill>
                                    <a:schemeClr val="accent1">
                                      <a:lumMod val="60000"/>
                                      <a:lumOff val="40000"/>
                                    </a:schemeClr>
                                  </a:solidFill>
                                  <a:latin typeface="Cambria Math" panose="02040503050406030204" pitchFamily="18" charset="0"/>
                                </a:rPr>
                                <m:t>,</m:t>
                              </m:r>
                              <m:sSub>
                                <m:sSubPr>
                                  <m:ctrlPr>
                                    <a:rPr lang="en-US" i="1">
                                      <a:solidFill>
                                        <a:schemeClr val="accent1">
                                          <a:lumMod val="60000"/>
                                          <a:lumOff val="40000"/>
                                        </a:schemeClr>
                                      </a:solidFill>
                                      <a:latin typeface="Cambria Math" panose="02040503050406030204" pitchFamily="18" charset="0"/>
                                    </a:rPr>
                                  </m:ctrlPr>
                                </m:sSubPr>
                                <m:e>
                                  <m:r>
                                    <a:rPr lang="en-US" i="1">
                                      <a:solidFill>
                                        <a:schemeClr val="accent1">
                                          <a:lumMod val="60000"/>
                                          <a:lumOff val="40000"/>
                                        </a:schemeClr>
                                      </a:solidFill>
                                      <a:latin typeface="Cambria Math" panose="02040503050406030204" pitchFamily="18" charset="0"/>
                                    </a:rPr>
                                    <m:t>𝑥</m:t>
                                  </m:r>
                                </m:e>
                                <m:sub>
                                  <m:r>
                                    <a:rPr lang="en-US" i="1">
                                      <a:solidFill>
                                        <a:schemeClr val="accent1">
                                          <a:lumMod val="60000"/>
                                          <a:lumOff val="40000"/>
                                        </a:schemeClr>
                                      </a:solidFill>
                                      <a:latin typeface="Cambria Math" panose="02040503050406030204" pitchFamily="18" charset="0"/>
                                    </a:rPr>
                                    <m:t>2</m:t>
                                  </m:r>
                                </m:sub>
                              </m:sSub>
                              <m:r>
                                <a:rPr lang="en-US" i="1">
                                  <a:solidFill>
                                    <a:schemeClr val="accent1">
                                      <a:lumMod val="60000"/>
                                      <a:lumOff val="40000"/>
                                    </a:schemeClr>
                                  </a:solidFill>
                                  <a:latin typeface="Cambria Math" panose="02040503050406030204" pitchFamily="18" charset="0"/>
                                </a:rPr>
                                <m:t>,…,</m:t>
                              </m:r>
                              <m:sSub>
                                <m:sSubPr>
                                  <m:ctrlPr>
                                    <a:rPr lang="en-US" i="1">
                                      <a:solidFill>
                                        <a:schemeClr val="accent1">
                                          <a:lumMod val="60000"/>
                                          <a:lumOff val="40000"/>
                                        </a:schemeClr>
                                      </a:solidFill>
                                      <a:latin typeface="Cambria Math" panose="02040503050406030204" pitchFamily="18" charset="0"/>
                                    </a:rPr>
                                  </m:ctrlPr>
                                </m:sSubPr>
                                <m:e>
                                  <m:r>
                                    <a:rPr lang="en-US" i="1">
                                      <a:solidFill>
                                        <a:schemeClr val="accent1">
                                          <a:lumMod val="60000"/>
                                          <a:lumOff val="40000"/>
                                        </a:schemeClr>
                                      </a:solidFill>
                                      <a:latin typeface="Cambria Math" panose="02040503050406030204" pitchFamily="18" charset="0"/>
                                    </a:rPr>
                                    <m:t>𝑥</m:t>
                                  </m:r>
                                </m:e>
                                <m:sub>
                                  <m:r>
                                    <a:rPr lang="en-US" i="1">
                                      <a:solidFill>
                                        <a:schemeClr val="accent1">
                                          <a:lumMod val="60000"/>
                                          <a:lumOff val="40000"/>
                                        </a:schemeClr>
                                      </a:solidFill>
                                      <a:latin typeface="Cambria Math" panose="02040503050406030204" pitchFamily="18" charset="0"/>
                                    </a:rPr>
                                    <m:t>𝑡</m:t>
                                  </m:r>
                                </m:sub>
                              </m:sSub>
                            </m:lim>
                          </m:limLow>
                        </m:fName>
                        <m:e>
                          <m:r>
                            <a:rPr lang="en-US" b="1">
                              <a:solidFill>
                                <a:schemeClr val="accent1">
                                  <a:lumMod val="60000"/>
                                  <a:lumOff val="40000"/>
                                </a:schemeClr>
                              </a:solidFill>
                              <a:latin typeface="Cambria Math" panose="02040503050406030204" pitchFamily="18" charset="0"/>
                            </a:rPr>
                            <m:t>𝐏</m:t>
                          </m:r>
                          <m:r>
                            <a:rPr lang="en-US" i="1">
                              <a:solidFill>
                                <a:schemeClr val="accent1">
                                  <a:lumMod val="60000"/>
                                  <a:lumOff val="40000"/>
                                </a:schemeClr>
                              </a:solidFill>
                              <a:latin typeface="Cambria Math" panose="02040503050406030204" pitchFamily="18" charset="0"/>
                            </a:rPr>
                            <m:t>(</m:t>
                          </m:r>
                          <m:sSub>
                            <m:sSubPr>
                              <m:ctrlPr>
                                <a:rPr lang="en-US" i="1">
                                  <a:solidFill>
                                    <a:schemeClr val="accent1">
                                      <a:lumMod val="60000"/>
                                      <a:lumOff val="40000"/>
                                    </a:schemeClr>
                                  </a:solidFill>
                                  <a:latin typeface="Cambria Math" panose="02040503050406030204" pitchFamily="18" charset="0"/>
                                </a:rPr>
                              </m:ctrlPr>
                            </m:sSubPr>
                            <m:e>
                              <m:r>
                                <a:rPr lang="en-US" i="1">
                                  <a:solidFill>
                                    <a:schemeClr val="accent1">
                                      <a:lumMod val="60000"/>
                                      <a:lumOff val="40000"/>
                                    </a:schemeClr>
                                  </a:solidFill>
                                  <a:latin typeface="Cambria Math" panose="02040503050406030204" pitchFamily="18" charset="0"/>
                                </a:rPr>
                                <m:t>𝑥</m:t>
                              </m:r>
                            </m:e>
                            <m:sub>
                              <m:r>
                                <a:rPr lang="en-US" i="1">
                                  <a:solidFill>
                                    <a:schemeClr val="accent1">
                                      <a:lumMod val="60000"/>
                                      <a:lumOff val="40000"/>
                                    </a:schemeClr>
                                  </a:solidFill>
                                  <a:latin typeface="Cambria Math" panose="02040503050406030204" pitchFamily="18" charset="0"/>
                                </a:rPr>
                                <m:t>1</m:t>
                              </m:r>
                            </m:sub>
                          </m:sSub>
                          <m:r>
                            <a:rPr lang="en-US" i="1">
                              <a:solidFill>
                                <a:schemeClr val="accent1">
                                  <a:lumMod val="60000"/>
                                  <a:lumOff val="40000"/>
                                </a:schemeClr>
                              </a:solidFill>
                              <a:latin typeface="Cambria Math" panose="02040503050406030204" pitchFamily="18" charset="0"/>
                            </a:rPr>
                            <m:t>,…,</m:t>
                          </m:r>
                          <m:sSub>
                            <m:sSubPr>
                              <m:ctrlPr>
                                <a:rPr lang="en-US" i="1">
                                  <a:solidFill>
                                    <a:schemeClr val="accent1">
                                      <a:lumMod val="60000"/>
                                      <a:lumOff val="40000"/>
                                    </a:schemeClr>
                                  </a:solidFill>
                                  <a:latin typeface="Cambria Math" panose="02040503050406030204" pitchFamily="18" charset="0"/>
                                </a:rPr>
                              </m:ctrlPr>
                            </m:sSubPr>
                            <m:e>
                              <m:r>
                                <a:rPr lang="en-US" i="1">
                                  <a:solidFill>
                                    <a:schemeClr val="accent1">
                                      <a:lumMod val="60000"/>
                                      <a:lumOff val="40000"/>
                                    </a:schemeClr>
                                  </a:solidFill>
                                  <a:latin typeface="Cambria Math" panose="02040503050406030204" pitchFamily="18" charset="0"/>
                                </a:rPr>
                                <m:t>𝑥</m:t>
                              </m:r>
                            </m:e>
                            <m:sub>
                              <m:r>
                                <a:rPr lang="en-US" i="1">
                                  <a:solidFill>
                                    <a:schemeClr val="accent1">
                                      <a:lumMod val="60000"/>
                                      <a:lumOff val="40000"/>
                                    </a:schemeClr>
                                  </a:solidFill>
                                  <a:latin typeface="Cambria Math" panose="02040503050406030204" pitchFamily="18" charset="0"/>
                                </a:rPr>
                                <m:t>𝑡</m:t>
                              </m:r>
                            </m:sub>
                          </m:sSub>
                          <m:r>
                            <a:rPr lang="en-US" i="1">
                              <a:solidFill>
                                <a:schemeClr val="accent1">
                                  <a:lumMod val="60000"/>
                                  <a:lumOff val="40000"/>
                                </a:schemeClr>
                              </a:solidFill>
                              <a:latin typeface="Cambria Math" panose="02040503050406030204" pitchFamily="18" charset="0"/>
                            </a:rPr>
                            <m:t>,</m:t>
                          </m:r>
                          <m:sSub>
                            <m:sSubPr>
                              <m:ctrlPr>
                                <a:rPr lang="en-US" i="1">
                                  <a:solidFill>
                                    <a:schemeClr val="accent1">
                                      <a:lumMod val="60000"/>
                                      <a:lumOff val="40000"/>
                                    </a:schemeClr>
                                  </a:solidFill>
                                  <a:latin typeface="Cambria Math" panose="02040503050406030204" pitchFamily="18" charset="0"/>
                                </a:rPr>
                              </m:ctrlPr>
                            </m:sSubPr>
                            <m:e>
                              <m:r>
                                <a:rPr lang="en-US" i="1">
                                  <a:solidFill>
                                    <a:schemeClr val="accent1">
                                      <a:lumMod val="60000"/>
                                      <a:lumOff val="40000"/>
                                    </a:schemeClr>
                                  </a:solidFill>
                                  <a:latin typeface="Cambria Math" panose="02040503050406030204" pitchFamily="18" charset="0"/>
                                </a:rPr>
                                <m:t>𝑋</m:t>
                              </m:r>
                            </m:e>
                            <m:sub>
                              <m:r>
                                <a:rPr lang="en-US" i="1">
                                  <a:solidFill>
                                    <a:schemeClr val="accent1">
                                      <a:lumMod val="60000"/>
                                      <a:lumOff val="40000"/>
                                    </a:schemeClr>
                                  </a:solidFill>
                                  <a:latin typeface="Cambria Math" panose="02040503050406030204" pitchFamily="18" charset="0"/>
                                </a:rPr>
                                <m:t>𝑡</m:t>
                              </m:r>
                              <m:r>
                                <a:rPr lang="en-US" i="1">
                                  <a:solidFill>
                                    <a:schemeClr val="accent1">
                                      <a:lumMod val="60000"/>
                                      <a:lumOff val="40000"/>
                                    </a:schemeClr>
                                  </a:solidFill>
                                  <a:latin typeface="Cambria Math" panose="02040503050406030204" pitchFamily="18" charset="0"/>
                                </a:rPr>
                                <m:t>+1</m:t>
                              </m:r>
                            </m:sub>
                          </m:sSub>
                          <m:r>
                            <a:rPr lang="en-US" i="1">
                              <a:solidFill>
                                <a:schemeClr val="accent1">
                                  <a:lumMod val="60000"/>
                                  <a:lumOff val="40000"/>
                                </a:schemeClr>
                              </a:solidFill>
                              <a:latin typeface="Cambria Math" panose="02040503050406030204" pitchFamily="18" charset="0"/>
                            </a:rPr>
                            <m:t>|</m:t>
                          </m:r>
                          <m:sSub>
                            <m:sSubPr>
                              <m:ctrlPr>
                                <a:rPr lang="en-US" i="1">
                                  <a:solidFill>
                                    <a:schemeClr val="accent1">
                                      <a:lumMod val="60000"/>
                                      <a:lumOff val="40000"/>
                                    </a:schemeClr>
                                  </a:solidFill>
                                  <a:latin typeface="Cambria Math" panose="02040503050406030204" pitchFamily="18" charset="0"/>
                                </a:rPr>
                              </m:ctrlPr>
                            </m:sSubPr>
                            <m:e>
                              <m:r>
                                <a:rPr lang="en-US" i="1">
                                  <a:solidFill>
                                    <a:schemeClr val="accent1">
                                      <a:lumMod val="60000"/>
                                      <a:lumOff val="40000"/>
                                    </a:schemeClr>
                                  </a:solidFill>
                                  <a:latin typeface="Cambria Math" panose="02040503050406030204" pitchFamily="18" charset="0"/>
                                </a:rPr>
                                <m:t>𝑒</m:t>
                              </m:r>
                            </m:e>
                            <m:sub>
                              <m:r>
                                <a:rPr lang="en-US" i="1">
                                  <a:solidFill>
                                    <a:schemeClr val="accent1">
                                      <a:lumMod val="60000"/>
                                      <a:lumOff val="40000"/>
                                    </a:schemeClr>
                                  </a:solidFill>
                                  <a:latin typeface="Cambria Math" panose="02040503050406030204" pitchFamily="18" charset="0"/>
                                </a:rPr>
                                <m:t>1:</m:t>
                              </m:r>
                              <m:r>
                                <a:rPr lang="en-US" i="1">
                                  <a:solidFill>
                                    <a:schemeClr val="accent1">
                                      <a:lumMod val="60000"/>
                                      <a:lumOff val="40000"/>
                                    </a:schemeClr>
                                  </a:solidFill>
                                  <a:latin typeface="Cambria Math" panose="02040503050406030204" pitchFamily="18" charset="0"/>
                                </a:rPr>
                                <m:t>𝑡</m:t>
                              </m:r>
                              <m:r>
                                <a:rPr lang="en-US" i="1">
                                  <a:solidFill>
                                    <a:schemeClr val="accent1">
                                      <a:lumMod val="60000"/>
                                      <a:lumOff val="40000"/>
                                    </a:schemeClr>
                                  </a:solidFill>
                                  <a:latin typeface="Cambria Math" panose="02040503050406030204" pitchFamily="18" charset="0"/>
                                </a:rPr>
                                <m:t>+1</m:t>
                              </m:r>
                            </m:sub>
                          </m:sSub>
                          <m:r>
                            <a:rPr lang="en-US" i="1">
                              <a:solidFill>
                                <a:schemeClr val="accent1">
                                  <a:lumMod val="60000"/>
                                  <a:lumOff val="40000"/>
                                </a:schemeClr>
                              </a:solidFill>
                              <a:latin typeface="Cambria Math" panose="02040503050406030204" pitchFamily="18" charset="0"/>
                            </a:rPr>
                            <m:t>)</m:t>
                          </m:r>
                        </m:e>
                      </m:func>
                    </m:oMath>
                  </m:oMathPara>
                </a14:m>
                <a:endParaRPr lang="en-US" dirty="0">
                  <a:solidFill>
                    <a:schemeClr val="accent1">
                      <a:lumMod val="60000"/>
                      <a:lumOff val="40000"/>
                    </a:schemeClr>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285776" y="5912470"/>
                <a:ext cx="4334520" cy="488980"/>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923200" y="4411927"/>
                <a:ext cx="5458546" cy="11079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1" i="0" smtClean="0">
                              <a:solidFill>
                                <a:schemeClr val="tx1"/>
                              </a:solidFill>
                              <a:latin typeface="Cambria Math" panose="02040503050406030204" pitchFamily="18" charset="0"/>
                            </a:rPr>
                            <m:t>𝐦</m:t>
                          </m:r>
                        </m:e>
                        <m:sub>
                          <m:r>
                            <a:rPr lang="en-US" b="0" i="1" smtClean="0">
                              <a:solidFill>
                                <a:schemeClr val="tx1"/>
                              </a:solidFill>
                              <a:latin typeface="Cambria Math" panose="02040503050406030204" pitchFamily="18" charset="0"/>
                            </a:rPr>
                            <m:t>1:2</m:t>
                          </m:r>
                        </m:sub>
                      </m:sSub>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𝑡𝑟𝑢𝑒</m:t>
                          </m:r>
                        </m:e>
                      </m:d>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𝛼</m:t>
                      </m:r>
                      <m:r>
                        <a:rPr lang="en-US" b="0" i="1" smtClean="0">
                          <a:solidFill>
                            <a:schemeClr val="tx1"/>
                          </a:solidFill>
                          <a:latin typeface="Cambria Math" panose="02040503050406030204" pitchFamily="18" charset="0"/>
                        </a:rPr>
                        <m:t>×0.9×</m:t>
                      </m:r>
                      <m:func>
                        <m:funcPr>
                          <m:ctrlPr>
                            <a:rPr lang="en-US" b="0" i="1" smtClean="0">
                              <a:solidFill>
                                <a:schemeClr val="tx1"/>
                              </a:solidFill>
                              <a:latin typeface="Cambria Math" panose="02040503050406030204" pitchFamily="18" charset="0"/>
                            </a:rPr>
                          </m:ctrlPr>
                        </m:funcPr>
                        <m:fName>
                          <m:r>
                            <m:rPr>
                              <m:sty m:val="p"/>
                            </m:rPr>
                            <a:rPr lang="en-US" b="0" i="0" smtClean="0">
                              <a:solidFill>
                                <a:schemeClr val="tx1"/>
                              </a:solidFill>
                              <a:latin typeface="Cambria Math" panose="02040503050406030204" pitchFamily="18" charset="0"/>
                            </a:rPr>
                            <m:t>max</m:t>
                          </m:r>
                        </m:fName>
                        <m:e>
                          <m:d>
                            <m:dPr>
                              <m:begChr m:val="{"/>
                              <m:endChr m:val="}"/>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0.7×0.818,</m:t>
                              </m:r>
                              <m:r>
                                <a:rPr lang="en-US" i="1">
                                  <a:latin typeface="Cambria Math" panose="02040503050406030204" pitchFamily="18" charset="0"/>
                                </a:rPr>
                                <m:t>0.</m:t>
                              </m:r>
                              <m:r>
                                <a:rPr lang="en-US" b="0" i="1" smtClean="0">
                                  <a:latin typeface="Cambria Math" panose="02040503050406030204" pitchFamily="18" charset="0"/>
                                </a:rPr>
                                <m:t>3</m:t>
                              </m:r>
                              <m:r>
                                <a:rPr lang="en-US" i="1">
                                  <a:latin typeface="Cambria Math" panose="02040503050406030204" pitchFamily="18" charset="0"/>
                                </a:rPr>
                                <m:t>×0.</m:t>
                              </m:r>
                              <m:r>
                                <a:rPr lang="en-US" b="0" i="1" smtClean="0">
                                  <a:latin typeface="Cambria Math" panose="02040503050406030204" pitchFamily="18" charset="0"/>
                                </a:rPr>
                                <m:t>182</m:t>
                              </m:r>
                            </m:e>
                          </m:d>
                        </m:e>
                      </m:func>
                    </m:oMath>
                  </m:oMathPara>
                </a14:m>
                <a:endParaRPr lang="en-US" b="0" dirty="0">
                  <a:solidFill>
                    <a:schemeClr val="tx1"/>
                  </a:solidFill>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𝛼</m:t>
                      </m:r>
                      <m:r>
                        <a:rPr lang="en-US" i="1">
                          <a:latin typeface="Cambria Math" panose="02040503050406030204" pitchFamily="18" charset="0"/>
                        </a:rPr>
                        <m:t>×0.5153</m:t>
                      </m:r>
                    </m:oMath>
                  </m:oMathPara>
                </a14:m>
                <a:endParaRPr lang="en-US" dirty="0">
                  <a:solidFill>
                    <a:schemeClr val="tx1"/>
                  </a:solidFill>
                </a:endParaRP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𝐦</m:t>
                          </m:r>
                        </m:e>
                        <m:sub>
                          <m:r>
                            <a:rPr lang="en-US" i="1">
                              <a:latin typeface="Cambria Math" panose="02040503050406030204" pitchFamily="18" charset="0"/>
                            </a:rPr>
                            <m:t>1:2</m:t>
                          </m:r>
                        </m:sub>
                      </m:sSub>
                      <m:d>
                        <m:dPr>
                          <m:ctrlPr>
                            <a:rPr lang="en-US" i="1">
                              <a:latin typeface="Cambria Math" panose="02040503050406030204" pitchFamily="18" charset="0"/>
                            </a:rPr>
                          </m:ctrlPr>
                        </m:dPr>
                        <m:e>
                          <m:r>
                            <a:rPr lang="en-US" b="0" i="1" smtClean="0">
                              <a:latin typeface="Cambria Math" panose="02040503050406030204" pitchFamily="18" charset="0"/>
                            </a:rPr>
                            <m:t>𝑓𝑎𝑙𝑠𝑒</m:t>
                          </m:r>
                        </m:e>
                      </m:d>
                      <m:r>
                        <a:rPr lang="en-US" i="1">
                          <a:latin typeface="Cambria Math" panose="02040503050406030204" pitchFamily="18" charset="0"/>
                        </a:rPr>
                        <m:t>=</m:t>
                      </m:r>
                      <m:r>
                        <a:rPr lang="en-US" i="1">
                          <a:latin typeface="Cambria Math" panose="02040503050406030204" pitchFamily="18" charset="0"/>
                        </a:rPr>
                        <m:t>𝛼</m:t>
                      </m:r>
                      <m:r>
                        <a:rPr lang="en-US" i="1">
                          <a:latin typeface="Cambria Math" panose="02040503050406030204" pitchFamily="18" charset="0"/>
                        </a:rPr>
                        <m:t>×0.2×</m:t>
                      </m:r>
                      <m:func>
                        <m:funcPr>
                          <m:ctrlPr>
                            <a:rPr lang="en-US" i="1">
                              <a:latin typeface="Cambria Math" panose="02040503050406030204" pitchFamily="18" charset="0"/>
                            </a:rPr>
                          </m:ctrlPr>
                        </m:funcPr>
                        <m:fName>
                          <m:r>
                            <m:rPr>
                              <m:sty m:val="p"/>
                            </m:rPr>
                            <a:rPr lang="en-US">
                              <a:latin typeface="Cambria Math" panose="02040503050406030204" pitchFamily="18" charset="0"/>
                            </a:rPr>
                            <m:t>max</m:t>
                          </m:r>
                        </m:fName>
                        <m:e>
                          <m:d>
                            <m:dPr>
                              <m:begChr m:val="{"/>
                              <m:endChr m:val="}"/>
                              <m:ctrlPr>
                                <a:rPr lang="en-US" i="1">
                                  <a:latin typeface="Cambria Math" panose="02040503050406030204" pitchFamily="18" charset="0"/>
                                </a:rPr>
                              </m:ctrlPr>
                            </m:dPr>
                            <m:e>
                              <m:r>
                                <a:rPr lang="en-US" i="1">
                                  <a:latin typeface="Cambria Math" panose="02040503050406030204" pitchFamily="18" charset="0"/>
                                </a:rPr>
                                <m:t>0.</m:t>
                              </m:r>
                              <m:r>
                                <a:rPr lang="en-US" b="0" i="1" smtClean="0">
                                  <a:latin typeface="Cambria Math" panose="02040503050406030204" pitchFamily="18" charset="0"/>
                                </a:rPr>
                                <m:t>3</m:t>
                              </m:r>
                              <m:r>
                                <a:rPr lang="en-US" i="1">
                                  <a:latin typeface="Cambria Math" panose="02040503050406030204" pitchFamily="18" charset="0"/>
                                </a:rPr>
                                <m:t>×0.818,0.</m:t>
                              </m:r>
                              <m:r>
                                <a:rPr lang="en-US" b="0" i="1" smtClean="0">
                                  <a:latin typeface="Cambria Math" panose="02040503050406030204" pitchFamily="18" charset="0"/>
                                </a:rPr>
                                <m:t>7</m:t>
                              </m:r>
                              <m:r>
                                <a:rPr lang="en-US" i="1">
                                  <a:latin typeface="Cambria Math" panose="02040503050406030204" pitchFamily="18" charset="0"/>
                                </a:rPr>
                                <m:t>×0.182</m:t>
                              </m:r>
                            </m:e>
                          </m:d>
                        </m:e>
                      </m:func>
                    </m:oMath>
                  </m:oMathPara>
                </a14:m>
                <a:endParaRPr lang="en-US"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𝛼</m:t>
                      </m:r>
                      <m:r>
                        <a:rPr lang="en-US" i="1">
                          <a:latin typeface="Cambria Math" panose="02040503050406030204" pitchFamily="18" charset="0"/>
                        </a:rPr>
                        <m:t>×0.0491</m:t>
                      </m:r>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923200" y="4411927"/>
                <a:ext cx="5458546" cy="1107996"/>
              </a:xfrm>
              <a:prstGeom prst="rect">
                <a:avLst/>
              </a:prstGeom>
              <a:blipFill rotWithShape="0">
                <a:blip r:embed="rId7"/>
                <a:stretch>
                  <a:fillRect l="-112" b="-16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553170" y="4565179"/>
                <a:ext cx="2448876" cy="5542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1">
                              <a:solidFill>
                                <a:srgbClr val="FF0000"/>
                              </a:solidFill>
                              <a:latin typeface="Cambria Math" panose="02040503050406030204" pitchFamily="18" charset="0"/>
                            </a:rPr>
                            <m:t>𝐎</m:t>
                          </m:r>
                        </m:e>
                        <m:sub>
                          <m:r>
                            <a:rPr lang="en-US" i="1">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b="1">
                              <a:solidFill>
                                <a:srgbClr val="FF0000"/>
                              </a:solidFill>
                              <a:latin typeface="Cambria Math" panose="02040503050406030204" pitchFamily="18" charset="0"/>
                            </a:rPr>
                            <m:t>𝐎</m:t>
                          </m:r>
                        </m:e>
                        <m:sub>
                          <m:r>
                            <a:rPr lang="en-US" b="0" i="1" smtClean="0">
                              <a:solidFill>
                                <a:srgbClr val="FF0000"/>
                              </a:solidFill>
                              <a:latin typeface="Cambria Math" panose="02040503050406030204" pitchFamily="18" charset="0"/>
                            </a:rPr>
                            <m:t>2</m:t>
                          </m:r>
                        </m:sub>
                      </m:sSub>
                      <m:r>
                        <a:rPr lang="en-US" i="1">
                          <a:solidFill>
                            <a:srgbClr val="FF0000"/>
                          </a:solidFill>
                          <a:latin typeface="Cambria Math" panose="02040503050406030204" pitchFamily="18" charset="0"/>
                        </a:rPr>
                        <m:t>=</m:t>
                      </m:r>
                      <m:d>
                        <m:dPr>
                          <m:ctrlPr>
                            <a:rPr lang="en-US" i="1">
                              <a:solidFill>
                                <a:srgbClr val="FF0000"/>
                              </a:solidFill>
                              <a:latin typeface="Cambria Math" panose="02040503050406030204" pitchFamily="18" charset="0"/>
                            </a:rPr>
                          </m:ctrlPr>
                        </m:dPr>
                        <m:e>
                          <m:m>
                            <m:mPr>
                              <m:mcs>
                                <m:mc>
                                  <m:mcPr>
                                    <m:count m:val="2"/>
                                    <m:mcJc m:val="center"/>
                                  </m:mcPr>
                                </m:mc>
                              </m:mcs>
                              <m:ctrlPr>
                                <a:rPr lang="en-US" i="1">
                                  <a:solidFill>
                                    <a:srgbClr val="FF0000"/>
                                  </a:solidFill>
                                  <a:latin typeface="Cambria Math" panose="02040503050406030204" pitchFamily="18" charset="0"/>
                                </a:rPr>
                              </m:ctrlPr>
                            </m:mPr>
                            <m:mr>
                              <m:e>
                                <m:r>
                                  <m:rPr>
                                    <m:brk m:alnAt="7"/>
                                  </m:rPr>
                                  <a:rPr lang="en-US" i="1">
                                    <a:solidFill>
                                      <a:srgbClr val="FF0000"/>
                                    </a:solidFill>
                                    <a:latin typeface="Cambria Math" panose="02040503050406030204" pitchFamily="18" charset="0"/>
                                  </a:rPr>
                                  <m:t>0</m:t>
                                </m:r>
                                <m:r>
                                  <a:rPr lang="en-US" i="1">
                                    <a:solidFill>
                                      <a:srgbClr val="FF0000"/>
                                    </a:solidFill>
                                    <a:latin typeface="Cambria Math" panose="02040503050406030204" pitchFamily="18" charset="0"/>
                                  </a:rPr>
                                  <m:t>.9</m:t>
                                </m:r>
                              </m:e>
                              <m:e>
                                <m:r>
                                  <a:rPr lang="en-US" i="1">
                                    <a:solidFill>
                                      <a:srgbClr val="FF0000"/>
                                    </a:solidFill>
                                    <a:latin typeface="Cambria Math" panose="02040503050406030204" pitchFamily="18" charset="0"/>
                                  </a:rPr>
                                  <m:t>0</m:t>
                                </m:r>
                              </m:e>
                            </m:mr>
                            <m:mr>
                              <m:e>
                                <m:r>
                                  <a:rPr lang="en-US" i="1">
                                    <a:solidFill>
                                      <a:srgbClr val="FF0000"/>
                                    </a:solidFill>
                                    <a:latin typeface="Cambria Math" panose="02040503050406030204" pitchFamily="18" charset="0"/>
                                  </a:rPr>
                                  <m:t>0</m:t>
                                </m:r>
                              </m:e>
                              <m:e>
                                <m:r>
                                  <a:rPr lang="en-US" i="1">
                                    <a:solidFill>
                                      <a:srgbClr val="FF0000"/>
                                    </a:solidFill>
                                    <a:latin typeface="Cambria Math" panose="02040503050406030204" pitchFamily="18" charset="0"/>
                                  </a:rPr>
                                  <m:t>0.2</m:t>
                                </m:r>
                              </m:e>
                            </m:mr>
                          </m:m>
                        </m:e>
                      </m:d>
                    </m:oMath>
                  </m:oMathPara>
                </a14:m>
                <a:endParaRPr lang="en-US" dirty="0"/>
              </a:p>
            </p:txBody>
          </p:sp>
        </mc:Choice>
        <mc:Fallback xmlns="">
          <p:sp>
            <p:nvSpPr>
              <p:cNvPr id="15" name="Rectangle 14"/>
              <p:cNvSpPr>
                <a:spLocks noRot="1" noChangeAspect="1" noMove="1" noResize="1" noEditPoints="1" noAdjustHandles="1" noChangeArrowheads="1" noChangeShapeType="1" noTextEdit="1"/>
              </p:cNvSpPr>
              <p:nvPr/>
            </p:nvSpPr>
            <p:spPr>
              <a:xfrm>
                <a:off x="6553170" y="4565179"/>
                <a:ext cx="2448876" cy="554254"/>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6949160" y="5253671"/>
                <a:ext cx="1887312" cy="5542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1">
                              <a:solidFill>
                                <a:srgbClr val="FF0000"/>
                              </a:solidFill>
                              <a:latin typeface="Cambria Math" panose="02040503050406030204" pitchFamily="18" charset="0"/>
                            </a:rPr>
                            <m:t>𝐎</m:t>
                          </m:r>
                        </m:e>
                        <m:sub>
                          <m:r>
                            <a:rPr lang="en-US" b="0" i="1" smtClean="0">
                              <a:solidFill>
                                <a:srgbClr val="FF0000"/>
                              </a:solidFill>
                              <a:latin typeface="Cambria Math" panose="02040503050406030204" pitchFamily="18" charset="0"/>
                            </a:rPr>
                            <m:t>3</m:t>
                          </m:r>
                        </m:sub>
                      </m:sSub>
                      <m:r>
                        <a:rPr lang="en-US" i="1">
                          <a:solidFill>
                            <a:srgbClr val="FF0000"/>
                          </a:solidFill>
                          <a:latin typeface="Cambria Math" panose="02040503050406030204" pitchFamily="18" charset="0"/>
                        </a:rPr>
                        <m:t>=</m:t>
                      </m:r>
                      <m:d>
                        <m:dPr>
                          <m:ctrlPr>
                            <a:rPr lang="en-US" i="1">
                              <a:solidFill>
                                <a:srgbClr val="FF0000"/>
                              </a:solidFill>
                              <a:latin typeface="Cambria Math" panose="02040503050406030204" pitchFamily="18" charset="0"/>
                            </a:rPr>
                          </m:ctrlPr>
                        </m:dPr>
                        <m:e>
                          <m:m>
                            <m:mPr>
                              <m:mcs>
                                <m:mc>
                                  <m:mcPr>
                                    <m:count m:val="2"/>
                                    <m:mcJc m:val="center"/>
                                  </m:mcPr>
                                </m:mc>
                              </m:mcs>
                              <m:ctrlPr>
                                <a:rPr lang="en-US" i="1">
                                  <a:solidFill>
                                    <a:srgbClr val="FF0000"/>
                                  </a:solidFill>
                                  <a:latin typeface="Cambria Math" panose="02040503050406030204" pitchFamily="18" charset="0"/>
                                </a:rPr>
                              </m:ctrlPr>
                            </m:mPr>
                            <m:mr>
                              <m:e>
                                <m:r>
                                  <m:rPr>
                                    <m:brk m:alnAt="7"/>
                                  </m:rPr>
                                  <a:rPr lang="en-US" i="1">
                                    <a:solidFill>
                                      <a:srgbClr val="FF0000"/>
                                    </a:solidFill>
                                    <a:latin typeface="Cambria Math" panose="02040503050406030204" pitchFamily="18" charset="0"/>
                                  </a:rPr>
                                  <m:t>0</m:t>
                                </m:r>
                                <m:r>
                                  <a:rPr lang="en-US" i="1">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1</m:t>
                                </m:r>
                              </m:e>
                              <m:e>
                                <m:r>
                                  <a:rPr lang="en-US" i="1">
                                    <a:solidFill>
                                      <a:srgbClr val="FF0000"/>
                                    </a:solidFill>
                                    <a:latin typeface="Cambria Math" panose="02040503050406030204" pitchFamily="18" charset="0"/>
                                  </a:rPr>
                                  <m:t>0</m:t>
                                </m:r>
                              </m:e>
                            </m:mr>
                            <m:mr>
                              <m:e>
                                <m:r>
                                  <a:rPr lang="en-US" i="1">
                                    <a:solidFill>
                                      <a:srgbClr val="FF0000"/>
                                    </a:solidFill>
                                    <a:latin typeface="Cambria Math" panose="02040503050406030204" pitchFamily="18" charset="0"/>
                                  </a:rPr>
                                  <m:t>0</m:t>
                                </m:r>
                              </m:e>
                              <m:e>
                                <m:r>
                                  <a:rPr lang="en-US" i="1">
                                    <a:solidFill>
                                      <a:srgbClr val="FF0000"/>
                                    </a:solidFill>
                                    <a:latin typeface="Cambria Math" panose="02040503050406030204" pitchFamily="18" charset="0"/>
                                  </a:rPr>
                                  <m:t>0.</m:t>
                                </m:r>
                                <m:r>
                                  <a:rPr lang="en-US" b="0" i="1" smtClean="0">
                                    <a:solidFill>
                                      <a:srgbClr val="FF0000"/>
                                    </a:solidFill>
                                    <a:latin typeface="Cambria Math" panose="02040503050406030204" pitchFamily="18" charset="0"/>
                                  </a:rPr>
                                  <m:t>8</m:t>
                                </m:r>
                              </m:e>
                            </m:mr>
                          </m:m>
                        </m:e>
                      </m:d>
                    </m:oMath>
                  </m:oMathPara>
                </a14:m>
                <a:endParaRPr lang="en-US" dirty="0"/>
              </a:p>
            </p:txBody>
          </p:sp>
        </mc:Choice>
        <mc:Fallback xmlns="">
          <p:sp>
            <p:nvSpPr>
              <p:cNvPr id="16" name="Rectangle 15"/>
              <p:cNvSpPr>
                <a:spLocks noRot="1" noChangeAspect="1" noMove="1" noResize="1" noEditPoints="1" noAdjustHandles="1" noChangeArrowheads="1" noChangeShapeType="1" noTextEdit="1"/>
              </p:cNvSpPr>
              <p:nvPr/>
            </p:nvSpPr>
            <p:spPr>
              <a:xfrm>
                <a:off x="6949160" y="5253671"/>
                <a:ext cx="1887312" cy="554254"/>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7013120" y="3921062"/>
                <a:ext cx="1759392" cy="5524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0" smtClean="0">
                          <a:solidFill>
                            <a:srgbClr val="FF0000"/>
                          </a:solidFill>
                          <a:latin typeface="Cambria Math" panose="02040503050406030204" pitchFamily="18" charset="0"/>
                        </a:rPr>
                        <m:t>𝐓</m:t>
                      </m:r>
                      <m:r>
                        <a:rPr lang="en-US" b="0" i="1" smtClean="0">
                          <a:solidFill>
                            <a:srgbClr val="FF0000"/>
                          </a:solidFill>
                          <a:latin typeface="Cambria Math" panose="02040503050406030204" pitchFamily="18" charset="0"/>
                        </a:rPr>
                        <m:t>=</m:t>
                      </m:r>
                      <m:d>
                        <m:dPr>
                          <m:ctrlPr>
                            <a:rPr lang="en-US" b="0" i="1" smtClean="0">
                              <a:solidFill>
                                <a:srgbClr val="FF0000"/>
                              </a:solidFill>
                              <a:latin typeface="Cambria Math" panose="02040503050406030204" pitchFamily="18" charset="0"/>
                            </a:rPr>
                          </m:ctrlPr>
                        </m:dPr>
                        <m:e>
                          <m:m>
                            <m:mPr>
                              <m:mcs>
                                <m:mc>
                                  <m:mcPr>
                                    <m:count m:val="2"/>
                                    <m:mcJc m:val="center"/>
                                  </m:mcPr>
                                </m:mc>
                              </m:mcs>
                              <m:ctrlPr>
                                <a:rPr lang="en-US" b="0" i="1" smtClean="0">
                                  <a:solidFill>
                                    <a:srgbClr val="FF0000"/>
                                  </a:solidFill>
                                  <a:latin typeface="Cambria Math" panose="02040503050406030204" pitchFamily="18" charset="0"/>
                                </a:rPr>
                              </m:ctrlPr>
                            </m:mPr>
                            <m:mr>
                              <m:e>
                                <m:r>
                                  <m:rPr>
                                    <m:brk m:alnAt="7"/>
                                  </m:rPr>
                                  <a:rPr lang="en-US" b="0" i="1" smtClean="0">
                                    <a:solidFill>
                                      <a:srgbClr val="FF0000"/>
                                    </a:solidFill>
                                    <a:latin typeface="Cambria Math" panose="02040503050406030204" pitchFamily="18" charset="0"/>
                                  </a:rPr>
                                  <m:t>0</m:t>
                                </m:r>
                                <m:r>
                                  <a:rPr lang="en-US" b="0" i="1" smtClean="0">
                                    <a:solidFill>
                                      <a:srgbClr val="FF0000"/>
                                    </a:solidFill>
                                    <a:latin typeface="Cambria Math" panose="02040503050406030204" pitchFamily="18" charset="0"/>
                                  </a:rPr>
                                  <m:t>.7</m:t>
                                </m:r>
                              </m:e>
                              <m:e>
                                <m:r>
                                  <a:rPr lang="en-US" b="0" i="1" smtClean="0">
                                    <a:solidFill>
                                      <a:srgbClr val="FF0000"/>
                                    </a:solidFill>
                                    <a:latin typeface="Cambria Math" panose="02040503050406030204" pitchFamily="18" charset="0"/>
                                  </a:rPr>
                                  <m:t>0.3</m:t>
                                </m:r>
                              </m:e>
                            </m:mr>
                            <m:mr>
                              <m:e>
                                <m:r>
                                  <a:rPr lang="en-US" b="0" i="1" smtClean="0">
                                    <a:solidFill>
                                      <a:srgbClr val="FF0000"/>
                                    </a:solidFill>
                                    <a:latin typeface="Cambria Math" panose="02040503050406030204" pitchFamily="18" charset="0"/>
                                  </a:rPr>
                                  <m:t>0.3</m:t>
                                </m:r>
                              </m:e>
                              <m:e>
                                <m:r>
                                  <a:rPr lang="en-US" b="0" i="1" smtClean="0">
                                    <a:solidFill>
                                      <a:srgbClr val="FF0000"/>
                                    </a:solidFill>
                                    <a:latin typeface="Cambria Math" panose="02040503050406030204" pitchFamily="18" charset="0"/>
                                  </a:rPr>
                                  <m:t>0.7</m:t>
                                </m:r>
                              </m:e>
                            </m:mr>
                          </m:m>
                        </m:e>
                      </m:d>
                    </m:oMath>
                  </m:oMathPara>
                </a14:m>
                <a:endParaRPr lang="en-US" dirty="0">
                  <a:solidFill>
                    <a:srgbClr val="FF0000"/>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7013120" y="3921062"/>
                <a:ext cx="1759392" cy="552459"/>
              </a:xfrm>
              <a:prstGeom prst="rect">
                <a:avLst/>
              </a:prstGeom>
              <a:blipFill rotWithShape="0">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84388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Viterbi Algorithm</a:t>
            </a:r>
          </a:p>
        </p:txBody>
      </p:sp>
      <p:sp>
        <p:nvSpPr>
          <p:cNvPr id="3" name="Content Placeholder 2"/>
          <p:cNvSpPr>
            <a:spLocks noGrp="1"/>
          </p:cNvSpPr>
          <p:nvPr>
            <p:ph sz="quarter" idx="1"/>
          </p:nvPr>
        </p:nvSpPr>
        <p:spPr/>
        <p:txBody>
          <a:bodyPr/>
          <a:lstStyle/>
          <a:p>
            <a:endParaRPr lang="en-US" dirty="0"/>
          </a:p>
          <a:p>
            <a:endParaRPr lang="en-US" dirty="0"/>
          </a:p>
          <a:p>
            <a:endParaRPr lang="en-US" dirty="0"/>
          </a:p>
          <a:p>
            <a:endParaRPr lang="en-US" dirty="0"/>
          </a:p>
          <a:p>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35</a:t>
            </a:fld>
            <a:endParaRPr lang="en-US" dirty="0"/>
          </a:p>
        </p:txBody>
      </p:sp>
      <p:pic>
        <p:nvPicPr>
          <p:cNvPr id="8" name="Picture 7"/>
          <p:cNvPicPr>
            <a:picLocks noChangeAspect="1"/>
          </p:cNvPicPr>
          <p:nvPr/>
        </p:nvPicPr>
        <p:blipFill>
          <a:blip r:embed="rId2"/>
          <a:stretch>
            <a:fillRect/>
          </a:stretch>
        </p:blipFill>
        <p:spPr>
          <a:xfrm>
            <a:off x="1074516" y="1645348"/>
            <a:ext cx="7116502" cy="1719361"/>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275863" y="3379433"/>
                <a:ext cx="7590732" cy="369332"/>
              </a:xfrm>
              <a:prstGeom prst="rect">
                <a:avLst/>
              </a:prstGeom>
              <a:noFill/>
            </p:spPr>
            <p:txBody>
              <a:bodyPr wrap="none" rtlCol="0">
                <a:spAutoFit/>
              </a:bodyPr>
              <a:lstStyle/>
              <a:p>
                <a14:m>
                  <m:oMath xmlns:m="http://schemas.openxmlformats.org/officeDocument/2006/math">
                    <m:r>
                      <a:rPr lang="en-US" i="1" dirty="0" smtClean="0">
                        <a:solidFill>
                          <a:srgbClr val="0070C0"/>
                        </a:solidFill>
                        <a:latin typeface="Cambria Math" panose="02040503050406030204" pitchFamily="18" charset="0"/>
                      </a:rPr>
                      <m:t>𝑈𝑚</m:t>
                    </m:r>
                    <m:r>
                      <a:rPr lang="en-US" b="0" i="1" dirty="0" smtClean="0">
                        <a:solidFill>
                          <a:srgbClr val="0070C0"/>
                        </a:solidFill>
                        <a:latin typeface="Cambria Math" panose="02040503050406030204" pitchFamily="18" charset="0"/>
                      </a:rPr>
                      <m:t>𝑏𝑟𝑒𝑙𝑙</m:t>
                    </m:r>
                    <m:sSub>
                      <m:sSubPr>
                        <m:ctrlPr>
                          <a:rPr lang="en-US" b="0" i="1" dirty="0" smtClean="0">
                            <a:solidFill>
                              <a:srgbClr val="0070C0"/>
                            </a:solidFill>
                            <a:latin typeface="Cambria Math" panose="02040503050406030204" pitchFamily="18" charset="0"/>
                          </a:rPr>
                        </m:ctrlPr>
                      </m:sSubPr>
                      <m:e>
                        <m:r>
                          <a:rPr lang="en-US" b="0" i="1" dirty="0" smtClean="0">
                            <a:solidFill>
                              <a:srgbClr val="0070C0"/>
                            </a:solidFill>
                            <a:latin typeface="Cambria Math" panose="02040503050406030204" pitchFamily="18" charset="0"/>
                          </a:rPr>
                          <m:t>𝑎</m:t>
                        </m:r>
                      </m:e>
                      <m:sub>
                        <m:r>
                          <a:rPr lang="en-US" b="0" i="1" dirty="0" smtClean="0">
                            <a:solidFill>
                              <a:srgbClr val="0070C0"/>
                            </a:solidFill>
                            <a:latin typeface="Cambria Math" panose="02040503050406030204" pitchFamily="18" charset="0"/>
                          </a:rPr>
                          <m:t>𝑡</m:t>
                        </m:r>
                      </m:sub>
                    </m:sSub>
                  </m:oMath>
                </a14:m>
                <a:r>
                  <a:rPr lang="en-US" dirty="0">
                    <a:solidFill>
                      <a:srgbClr val="0070C0"/>
                    </a:solidFill>
                  </a:rPr>
                  <a:t>    </a:t>
                </a:r>
                <a14:m>
                  <m:oMath xmlns:m="http://schemas.openxmlformats.org/officeDocument/2006/math">
                    <m:r>
                      <a:rPr lang="en-US" b="0" i="1" dirty="0" smtClean="0">
                        <a:solidFill>
                          <a:srgbClr val="0070C0"/>
                        </a:solidFill>
                        <a:latin typeface="Cambria Math" panose="02040503050406030204" pitchFamily="18" charset="0"/>
                      </a:rPr>
                      <m:t>𝑡</m:t>
                    </m:r>
                    <m:r>
                      <a:rPr lang="en-US" i="1" dirty="0" smtClean="0">
                        <a:solidFill>
                          <a:srgbClr val="0070C0"/>
                        </a:solidFill>
                        <a:latin typeface="Cambria Math" panose="02040503050406030204" pitchFamily="18" charset="0"/>
                      </a:rPr>
                      <m:t>𝑟𝑢𝑒</m:t>
                    </m:r>
                  </m:oMath>
                </a14:m>
                <a:r>
                  <a:rPr lang="en-US" dirty="0">
                    <a:solidFill>
                      <a:srgbClr val="0070C0"/>
                    </a:solidFill>
                  </a:rPr>
                  <a:t>               </a:t>
                </a:r>
                <a14:m>
                  <m:oMath xmlns:m="http://schemas.openxmlformats.org/officeDocument/2006/math">
                    <m:r>
                      <a:rPr lang="en-US" b="0" i="1" dirty="0" smtClean="0">
                        <a:solidFill>
                          <a:srgbClr val="0070C0"/>
                        </a:solidFill>
                        <a:latin typeface="Cambria Math" panose="02040503050406030204" pitchFamily="18" charset="0"/>
                      </a:rPr>
                      <m:t>𝑡𝑟𝑢𝑒</m:t>
                    </m:r>
                  </m:oMath>
                </a14:m>
                <a:r>
                  <a:rPr lang="en-US" dirty="0">
                    <a:solidFill>
                      <a:srgbClr val="0070C0"/>
                    </a:solidFill>
                  </a:rPr>
                  <a:t>              </a:t>
                </a:r>
                <a14:m>
                  <m:oMath xmlns:m="http://schemas.openxmlformats.org/officeDocument/2006/math">
                    <m:r>
                      <a:rPr lang="en-US" b="0" i="1" dirty="0" smtClean="0">
                        <a:solidFill>
                          <a:srgbClr val="0070C0"/>
                        </a:solidFill>
                        <a:latin typeface="Cambria Math" panose="02040503050406030204" pitchFamily="18" charset="0"/>
                      </a:rPr>
                      <m:t>𝑓𝑎𝑙𝑠𝑒</m:t>
                    </m:r>
                  </m:oMath>
                </a14:m>
                <a:r>
                  <a:rPr lang="en-US" dirty="0">
                    <a:solidFill>
                      <a:srgbClr val="0070C0"/>
                    </a:solidFill>
                  </a:rPr>
                  <a:t>              </a:t>
                </a:r>
                <a14:m>
                  <m:oMath xmlns:m="http://schemas.openxmlformats.org/officeDocument/2006/math">
                    <m:r>
                      <a:rPr lang="en-US" b="0" i="1" dirty="0" smtClean="0">
                        <a:solidFill>
                          <a:srgbClr val="0070C0"/>
                        </a:solidFill>
                        <a:latin typeface="Cambria Math" panose="02040503050406030204" pitchFamily="18" charset="0"/>
                      </a:rPr>
                      <m:t>𝑡𝑟𝑢𝑒</m:t>
                    </m:r>
                  </m:oMath>
                </a14:m>
                <a:r>
                  <a:rPr lang="en-US" dirty="0">
                    <a:solidFill>
                      <a:srgbClr val="0070C0"/>
                    </a:solidFill>
                  </a:rPr>
                  <a:t>                </a:t>
                </a:r>
                <a14:m>
                  <m:oMath xmlns:m="http://schemas.openxmlformats.org/officeDocument/2006/math">
                    <m:r>
                      <a:rPr lang="en-US" b="0" i="1" dirty="0" smtClean="0">
                        <a:solidFill>
                          <a:srgbClr val="0070C0"/>
                        </a:solidFill>
                        <a:latin typeface="Cambria Math" panose="02040503050406030204" pitchFamily="18" charset="0"/>
                      </a:rPr>
                      <m:t>𝑡𝑟𝑢𝑒</m:t>
                    </m:r>
                  </m:oMath>
                </a14:m>
                <a:endParaRPr lang="en-US" dirty="0">
                  <a:solidFill>
                    <a:srgbClr val="0070C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275863" y="3379433"/>
                <a:ext cx="7590732" cy="369332"/>
              </a:xfrm>
              <a:prstGeom prst="rect">
                <a:avLst/>
              </a:prstGeom>
              <a:blipFill rotWithShape="0">
                <a:blip r:embed="rId3"/>
                <a:stretch>
                  <a:fillRect b="-14754"/>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1074516" y="3892361"/>
            <a:ext cx="6932710" cy="1837107"/>
          </a:xfrm>
          <a:prstGeom prst="rect">
            <a:avLst/>
          </a:prstGeom>
        </p:spPr>
      </p:pic>
    </p:spTree>
    <p:extLst>
      <p:ext uri="{BB962C8B-B14F-4D97-AF65-F5344CB8AC3E}">
        <p14:creationId xmlns:p14="http://schemas.microsoft.com/office/powerpoint/2010/main" val="3168512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2</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a:t>Assume an HMM with two hidden states, </a:t>
                </a:r>
                <a14:m>
                  <m:oMath xmlns:m="http://schemas.openxmlformats.org/officeDocument/2006/math">
                    <m:r>
                      <a:rPr lang="en-US" i="1" dirty="0" smtClean="0">
                        <a:latin typeface="Cambria Math" panose="02040503050406030204" pitchFamily="18" charset="0"/>
                      </a:rPr>
                      <m:t>+</m:t>
                    </m:r>
                  </m:oMath>
                </a14:m>
                <a:r>
                  <a:rPr lang="en-US" dirty="0"/>
                  <a:t> and </a:t>
                </a:r>
                <a14:m>
                  <m:oMath xmlns:m="http://schemas.openxmlformats.org/officeDocument/2006/math">
                    <m:r>
                      <a:rPr lang="en-US" i="1" dirty="0" smtClean="0">
                        <a:latin typeface="Cambria Math" panose="02040503050406030204" pitchFamily="18" charset="0"/>
                      </a:rPr>
                      <m:t>−</m:t>
                    </m:r>
                  </m:oMath>
                </a14:m>
                <a:r>
                  <a:rPr lang="en-US" dirty="0"/>
                  <a:t> and two observations state </a:t>
                </a:r>
                <a14:m>
                  <m:oMath xmlns:m="http://schemas.openxmlformats.org/officeDocument/2006/math">
                    <m:r>
                      <a:rPr lang="en-US" b="0" i="1" smtClean="0">
                        <a:latin typeface="Cambria Math" panose="02040503050406030204" pitchFamily="18" charset="0"/>
                      </a:rPr>
                      <m:t>𝐿</m:t>
                    </m:r>
                  </m:oMath>
                </a14:m>
                <a:r>
                  <a:rPr lang="en-US" dirty="0"/>
                  <a:t> and </a:t>
                </a:r>
                <a14:m>
                  <m:oMath xmlns:m="http://schemas.openxmlformats.org/officeDocument/2006/math">
                    <m:r>
                      <a:rPr lang="en-US" b="0" i="1" smtClean="0">
                        <a:latin typeface="Cambria Math" panose="02040503050406030204" pitchFamily="18" charset="0"/>
                      </a:rPr>
                      <m:t>𝐻</m:t>
                    </m:r>
                  </m:oMath>
                </a14:m>
                <a:r>
                  <a:rPr lang="en-US" dirty="0"/>
                  <a:t>. What’s the most probable state sequence for observation sequence </a:t>
                </a:r>
                <a14:m>
                  <m:oMath xmlns:m="http://schemas.openxmlformats.org/officeDocument/2006/math">
                    <m:d>
                      <m:dPr>
                        <m:ctrlPr>
                          <a:rPr lang="en-US" i="1" dirty="0" smtClean="0">
                            <a:latin typeface="Cambria Math" panose="02040503050406030204" pitchFamily="18" charset="0"/>
                          </a:rPr>
                        </m:ctrlPr>
                      </m:dPr>
                      <m:e>
                        <m:r>
                          <a:rPr lang="en-US" b="0" i="1" dirty="0" smtClean="0">
                            <a:latin typeface="Cambria Math" panose="02040503050406030204" pitchFamily="18" charset="0"/>
                          </a:rPr>
                          <m:t>𝐿</m:t>
                        </m:r>
                        <m:r>
                          <a:rPr lang="en-US" i="1" dirty="0" smtClean="0">
                            <a:latin typeface="Cambria Math" panose="02040503050406030204" pitchFamily="18" charset="0"/>
                          </a:rPr>
                          <m:t>,</m:t>
                        </m:r>
                        <m:r>
                          <a:rPr lang="en-US" b="0" i="1" dirty="0" smtClean="0">
                            <a:latin typeface="Cambria Math" panose="02040503050406030204" pitchFamily="18" charset="0"/>
                          </a:rPr>
                          <m:t>𝐻</m:t>
                        </m:r>
                      </m:e>
                    </m:d>
                  </m:oMath>
                </a14:m>
                <a:r>
                  <a:rPr lang="en-US" dirty="0"/>
                  <a:t> given </a:t>
                </a:r>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0</m:t>
                            </m:r>
                          </m:sub>
                        </m:sSub>
                        <m:r>
                          <a:rPr lang="en-US" b="0" i="1" smtClean="0">
                            <a:latin typeface="Cambria Math" panose="02040503050406030204" pitchFamily="18" charset="0"/>
                          </a:rPr>
                          <m:t>=+</m:t>
                        </m:r>
                      </m:e>
                    </m:d>
                    <m:r>
                      <a:rPr lang="en-US" b="0" i="1" smtClean="0">
                        <a:latin typeface="Cambria Math" panose="02040503050406030204" pitchFamily="18" charset="0"/>
                      </a:rPr>
                      <m:t>=1</m:t>
                    </m:r>
                  </m:oMath>
                </a14:m>
                <a:r>
                  <a:rPr lang="en-US" dirty="0"/>
                  <a:t>?</a:t>
                </a:r>
              </a:p>
              <a:p>
                <a:pPr lvl="1"/>
                <a:r>
                  <a:rPr lang="en-US" b="0" dirty="0"/>
                  <a:t>A: </a:t>
                </a:r>
                <a14:m>
                  <m:oMath xmlns:m="http://schemas.openxmlformats.org/officeDocument/2006/math">
                    <m:r>
                      <a:rPr lang="en-US" b="0" i="1" smtClean="0">
                        <a:latin typeface="Cambria Math" panose="02040503050406030204" pitchFamily="18" charset="0"/>
                      </a:rPr>
                      <m:t>(+,+)</m:t>
                    </m:r>
                  </m:oMath>
                </a14:m>
                <a:endParaRPr lang="en-US" dirty="0"/>
              </a:p>
              <a:p>
                <a:pPr lvl="1"/>
                <a:r>
                  <a:rPr lang="en-US" dirty="0"/>
                  <a:t>B: </a:t>
                </a:r>
                <a14:m>
                  <m:oMath xmlns:m="http://schemas.openxmlformats.org/officeDocument/2006/math">
                    <m:r>
                      <a:rPr lang="en-US" i="1">
                        <a:latin typeface="Cambria Math" panose="02040503050406030204" pitchFamily="18" charset="0"/>
                      </a:rPr>
                      <m:t>(+,</m:t>
                    </m:r>
                    <m:r>
                      <a:rPr lang="en-US" b="0" i="1" smtClean="0">
                        <a:latin typeface="Cambria Math" panose="02040503050406030204" pitchFamily="18" charset="0"/>
                      </a:rPr>
                      <m:t>−</m:t>
                    </m:r>
                    <m:r>
                      <a:rPr lang="en-US" i="1">
                        <a:latin typeface="Cambria Math" panose="02040503050406030204" pitchFamily="18" charset="0"/>
                      </a:rPr>
                      <m:t>)</m:t>
                    </m:r>
                  </m:oMath>
                </a14:m>
                <a:endParaRPr lang="en-US" dirty="0"/>
              </a:p>
              <a:p>
                <a:pPr lvl="1"/>
                <a:r>
                  <a:rPr lang="en-US" dirty="0"/>
                  <a:t>C: </a:t>
                </a:r>
                <a14:m>
                  <m:oMath xmlns:m="http://schemas.openxmlformats.org/officeDocument/2006/math">
                    <m:r>
                      <a:rPr lang="en-US" i="1">
                        <a:latin typeface="Cambria Math" panose="02040503050406030204" pitchFamily="18" charset="0"/>
                      </a:rPr>
                      <m:t>(</m:t>
                    </m:r>
                    <m:r>
                      <a:rPr lang="en-US" b="0" i="1" smtClean="0">
                        <a:latin typeface="Cambria Math" panose="02040503050406030204" pitchFamily="18" charset="0"/>
                      </a:rPr>
                      <m:t>−</m:t>
                    </m:r>
                    <m:r>
                      <a:rPr lang="en-US" i="1">
                        <a:latin typeface="Cambria Math" panose="02040503050406030204" pitchFamily="18" charset="0"/>
                      </a:rPr>
                      <m:t>,+)</m:t>
                    </m:r>
                  </m:oMath>
                </a14:m>
                <a:endParaRPr lang="en-US" dirty="0"/>
              </a:p>
              <a:p>
                <a:pPr lvl="1"/>
                <a:r>
                  <a:rPr lang="en-US" dirty="0"/>
                  <a:t>D: </a:t>
                </a:r>
                <a14:m>
                  <m:oMath xmlns:m="http://schemas.openxmlformats.org/officeDocument/2006/math">
                    <m:r>
                      <a:rPr lang="en-US" i="1">
                        <a:latin typeface="Cambria Math" panose="02040503050406030204" pitchFamily="18" charset="0"/>
                      </a:rPr>
                      <m:t>(</m:t>
                    </m:r>
                    <m:r>
                      <a:rPr lang="en-US" b="0" i="1" smtClean="0">
                        <a:latin typeface="Cambria Math" panose="02040503050406030204" pitchFamily="18" charset="0"/>
                      </a:rPr>
                      <m:t>−</m:t>
                    </m:r>
                    <m:r>
                      <a:rPr lang="en-US" i="1">
                        <a:latin typeface="Cambria Math" panose="02040503050406030204" pitchFamily="18" charset="0"/>
                      </a:rPr>
                      <m:t>,</m:t>
                    </m:r>
                    <m:r>
                      <a:rPr lang="en-US" b="0" i="1" smtClean="0">
                        <a:latin typeface="Cambria Math" panose="02040503050406030204" pitchFamily="18" charset="0"/>
                      </a:rPr>
                      <m:t>−</m:t>
                    </m:r>
                    <m:r>
                      <a:rPr lang="en-US" i="1">
                        <a:latin typeface="Cambria Math" panose="02040503050406030204" pitchFamily="18" charset="0"/>
                      </a:rPr>
                      <m:t>)</m:t>
                    </m:r>
                  </m:oMath>
                </a14:m>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r="-1556"/>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36</a:t>
            </a:fld>
            <a:endParaRPr lang="en-US" dirty="0"/>
          </a:p>
        </p:txBody>
      </p:sp>
      <p:sp>
        <p:nvSpPr>
          <p:cNvPr id="7" name="Oval 6"/>
          <p:cNvSpPr/>
          <p:nvPr/>
        </p:nvSpPr>
        <p:spPr>
          <a:xfrm>
            <a:off x="4058380" y="3185363"/>
            <a:ext cx="482278" cy="4822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p:cNvCxnSpPr/>
          <p:nvPr/>
        </p:nvCxnSpPr>
        <p:spPr>
          <a:xfrm>
            <a:off x="4514126" y="3436839"/>
            <a:ext cx="12327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6" idx="4"/>
          </p:cNvCxnSpPr>
          <p:nvPr/>
        </p:nvCxnSpPr>
        <p:spPr>
          <a:xfrm>
            <a:off x="5993756" y="3667641"/>
            <a:ext cx="0" cy="10111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3979758" y="3235886"/>
                <a:ext cx="69512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𝑋</m:t>
                          </m:r>
                        </m:e>
                        <m:sub>
                          <m:r>
                            <a:rPr lang="en-US" b="0" i="1" smtClean="0">
                              <a:solidFill>
                                <a:schemeClr val="bg1"/>
                              </a:solidFill>
                              <a:latin typeface="Cambria Math" panose="02040503050406030204" pitchFamily="18" charset="0"/>
                            </a:rPr>
                            <m:t>𝑡</m:t>
                          </m:r>
                          <m:r>
                            <a:rPr lang="en-US" b="0" i="1" smtClean="0">
                              <a:solidFill>
                                <a:schemeClr val="bg1"/>
                              </a:solidFill>
                              <a:latin typeface="Cambria Math" panose="02040503050406030204" pitchFamily="18" charset="0"/>
                            </a:rPr>
                            <m:t>−1</m:t>
                          </m:r>
                        </m:sub>
                      </m:sSub>
                    </m:oMath>
                  </m:oMathPara>
                </a14:m>
                <a:endParaRPr lang="en-US" dirty="0">
                  <a:solidFill>
                    <a:schemeClr val="bg1"/>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979758" y="3235886"/>
                <a:ext cx="695127" cy="369332"/>
              </a:xfrm>
              <a:prstGeom prst="rect">
                <a:avLst/>
              </a:prstGeom>
              <a:blipFill rotWithShape="0">
                <a:blip r:embed="rId3"/>
                <a:stretch>
                  <a:fillRect b="-1667"/>
                </a:stretch>
              </a:blipFill>
            </p:spPr>
            <p:txBody>
              <a:bodyPr/>
              <a:lstStyle/>
              <a:p>
                <a:r>
                  <a:rPr lang="en-US">
                    <a:noFill/>
                  </a:rPr>
                  <a:t> </a:t>
                </a:r>
              </a:p>
            </p:txBody>
          </p:sp>
        </mc:Fallback>
      </mc:AlternateContent>
      <p:sp>
        <p:nvSpPr>
          <p:cNvPr id="16" name="Oval 15"/>
          <p:cNvSpPr/>
          <p:nvPr/>
        </p:nvSpPr>
        <p:spPr>
          <a:xfrm>
            <a:off x="5752617" y="3185363"/>
            <a:ext cx="482278" cy="4822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5752617" y="4678802"/>
            <a:ext cx="482278" cy="4822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2" name="TextBox 21"/>
              <p:cNvSpPr txBox="1"/>
              <p:nvPr/>
            </p:nvSpPr>
            <p:spPr>
              <a:xfrm>
                <a:off x="5746830" y="3213338"/>
                <a:ext cx="4755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𝑋</m:t>
                          </m:r>
                        </m:e>
                        <m:sub>
                          <m:r>
                            <a:rPr lang="en-US" b="0" i="1" smtClean="0">
                              <a:solidFill>
                                <a:schemeClr val="bg1"/>
                              </a:solidFill>
                              <a:latin typeface="Cambria Math" panose="02040503050406030204" pitchFamily="18" charset="0"/>
                            </a:rPr>
                            <m:t>𝑡</m:t>
                          </m:r>
                        </m:sub>
                      </m:sSub>
                    </m:oMath>
                  </m:oMathPara>
                </a14:m>
                <a:endParaRPr lang="en-US" dirty="0">
                  <a:solidFill>
                    <a:schemeClr val="bg1"/>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746830" y="3213338"/>
                <a:ext cx="475515"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5746830" y="4706777"/>
                <a:ext cx="4755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𝐸</m:t>
                          </m:r>
                        </m:e>
                        <m:sub>
                          <m:r>
                            <a:rPr lang="en-US" b="0" i="1" smtClean="0">
                              <a:solidFill>
                                <a:schemeClr val="bg1"/>
                              </a:solidFill>
                              <a:latin typeface="Cambria Math" panose="02040503050406030204" pitchFamily="18" charset="0"/>
                            </a:rPr>
                            <m:t>𝑡</m:t>
                          </m:r>
                        </m:sub>
                      </m:sSub>
                    </m:oMath>
                  </m:oMathPara>
                </a14:m>
                <a:endParaRPr lang="en-US" dirty="0">
                  <a:solidFill>
                    <a:schemeClr val="bg1"/>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5746830" y="4706777"/>
                <a:ext cx="475515"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4" name="Table 23"/>
              <p:cNvGraphicFramePr>
                <a:graphicFrameLocks noGrp="1"/>
              </p:cNvGraphicFramePr>
              <p:nvPr/>
            </p:nvGraphicFramePr>
            <p:xfrm>
              <a:off x="6349764" y="2969929"/>
              <a:ext cx="1681612" cy="1006515"/>
            </p:xfrm>
            <a:graphic>
              <a:graphicData uri="http://schemas.openxmlformats.org/drawingml/2006/table">
                <a:tbl>
                  <a:tblPr firstRow="1" bandRow="1">
                    <a:tableStyleId>{5940675A-B579-460E-94D1-54222C63F5DA}</a:tableStyleId>
                  </a:tblPr>
                  <a:tblGrid>
                    <a:gridCol w="661458">
                      <a:extLst>
                        <a:ext uri="{9D8B030D-6E8A-4147-A177-3AD203B41FA5}">
                          <a16:colId xmlns="" xmlns:a16="http://schemas.microsoft.com/office/drawing/2014/main" val="20000"/>
                        </a:ext>
                      </a:extLst>
                    </a:gridCol>
                    <a:gridCol w="1020154">
                      <a:extLst>
                        <a:ext uri="{9D8B030D-6E8A-4147-A177-3AD203B41FA5}">
                          <a16:colId xmlns="" xmlns:a16="http://schemas.microsoft.com/office/drawing/2014/main" val="20001"/>
                        </a:ext>
                      </a:extLst>
                    </a:gridCol>
                  </a:tblGrid>
                  <a:tr h="335505">
                    <a:tc>
                      <a:txBody>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𝑋</m:t>
                                    </m:r>
                                  </m:e>
                                  <m:sub>
                                    <m:r>
                                      <a:rPr lang="en-US" sz="1400" b="0" i="1" smtClean="0">
                                        <a:latin typeface="Cambria Math" panose="02040503050406030204" pitchFamily="18" charset="0"/>
                                      </a:rPr>
                                      <m:t>𝑡</m:t>
                                    </m:r>
                                    <m:r>
                                      <a:rPr lang="en-US" sz="1400" b="0" i="1" smtClean="0">
                                        <a:latin typeface="Cambria Math" panose="02040503050406030204" pitchFamily="18" charset="0"/>
                                      </a:rPr>
                                      <m:t>−1</m:t>
                                    </m:r>
                                  </m:sub>
                                </m:sSub>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𝑃</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𝑋</m:t>
                                    </m:r>
                                  </m:e>
                                  <m:sub>
                                    <m:r>
                                      <a:rPr lang="en-US" sz="1400" b="0" i="1" smtClean="0">
                                        <a:latin typeface="Cambria Math" panose="02040503050406030204" pitchFamily="18" charset="0"/>
                                      </a:rPr>
                                      <m:t>𝑡</m:t>
                                    </m:r>
                                  </m:sub>
                                </m:sSub>
                                <m:r>
                                  <a:rPr lang="en-US" sz="1400" b="0" i="1" smtClean="0">
                                    <a:latin typeface="Cambria Math" panose="02040503050406030204" pitchFamily="18" charset="0"/>
                                  </a:rPr>
                                  <m:t>=+)</m:t>
                                </m:r>
                              </m:oMath>
                            </m:oMathPara>
                          </a14:m>
                          <a:endParaRPr lang="en-US" sz="1400" dirty="0"/>
                        </a:p>
                      </a:txBody>
                      <a:tcPr/>
                    </a:tc>
                    <a:extLst>
                      <a:ext uri="{0D108BD9-81ED-4DB2-BD59-A6C34878D82A}">
                        <a16:rowId xmlns="" xmlns:a16="http://schemas.microsoft.com/office/drawing/2014/main" val="10000"/>
                      </a:ext>
                    </a:extLst>
                  </a:tr>
                  <a:tr h="335505">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0.7</m:t>
                                </m:r>
                              </m:oMath>
                            </m:oMathPara>
                          </a14:m>
                          <a:endParaRPr lang="en-US" sz="1400" dirty="0"/>
                        </a:p>
                      </a:txBody>
                      <a:tcPr/>
                    </a:tc>
                    <a:extLst>
                      <a:ext uri="{0D108BD9-81ED-4DB2-BD59-A6C34878D82A}">
                        <a16:rowId xmlns="" xmlns:a16="http://schemas.microsoft.com/office/drawing/2014/main" val="10001"/>
                      </a:ext>
                    </a:extLst>
                  </a:tr>
                  <a:tr h="335505">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0.6</m:t>
                                </m:r>
                              </m:oMath>
                            </m:oMathPara>
                          </a14:m>
                          <a:endParaRPr lang="en-US" sz="1400" dirty="0"/>
                        </a:p>
                      </a:txBody>
                      <a:tcPr/>
                    </a:tc>
                    <a:extLst>
                      <a:ext uri="{0D108BD9-81ED-4DB2-BD59-A6C34878D82A}">
                        <a16:rowId xmlns="" xmlns:a16="http://schemas.microsoft.com/office/drawing/2014/main" val="10002"/>
                      </a:ext>
                    </a:extLst>
                  </a:tr>
                </a:tbl>
              </a:graphicData>
            </a:graphic>
          </p:graphicFrame>
        </mc:Choice>
        <mc:Fallback xmlns="">
          <p:graphicFrame>
            <p:nvGraphicFramePr>
              <p:cNvPr id="24" name="Table 23"/>
              <p:cNvGraphicFramePr>
                <a:graphicFrameLocks noGrp="1"/>
              </p:cNvGraphicFramePr>
              <p:nvPr/>
            </p:nvGraphicFramePr>
            <p:xfrm>
              <a:off x="6349764" y="2969929"/>
              <a:ext cx="1681612" cy="1006515"/>
            </p:xfrm>
            <a:graphic>
              <a:graphicData uri="http://schemas.openxmlformats.org/drawingml/2006/table">
                <a:tbl>
                  <a:tblPr firstRow="1" bandRow="1">
                    <a:tableStyleId>{5940675A-B579-460E-94D1-54222C63F5DA}</a:tableStyleId>
                  </a:tblPr>
                  <a:tblGrid>
                    <a:gridCol w="661458"/>
                    <a:gridCol w="1020154"/>
                  </a:tblGrid>
                  <a:tr h="335505">
                    <a:tc>
                      <a:txBody>
                        <a:bodyPr/>
                        <a:lstStyle/>
                        <a:p>
                          <a:endParaRPr lang="en-US"/>
                        </a:p>
                      </a:txBody>
                      <a:tcPr>
                        <a:blipFill rotWithShape="0">
                          <a:blip r:embed="rId6"/>
                          <a:stretch>
                            <a:fillRect l="-917" t="-1818" r="-155963" b="-205455"/>
                          </a:stretch>
                        </a:blipFill>
                      </a:tcPr>
                    </a:tc>
                    <a:tc>
                      <a:txBody>
                        <a:bodyPr/>
                        <a:lstStyle/>
                        <a:p>
                          <a:endParaRPr lang="en-US"/>
                        </a:p>
                      </a:txBody>
                      <a:tcPr>
                        <a:blipFill rotWithShape="0">
                          <a:blip r:embed="rId6"/>
                          <a:stretch>
                            <a:fillRect l="-65476" t="-1818" r="-1190" b="-205455"/>
                          </a:stretch>
                        </a:blipFill>
                      </a:tcPr>
                    </a:tc>
                  </a:tr>
                  <a:tr h="335505">
                    <a:tc>
                      <a:txBody>
                        <a:bodyPr/>
                        <a:lstStyle/>
                        <a:p>
                          <a:endParaRPr lang="en-US"/>
                        </a:p>
                      </a:txBody>
                      <a:tcPr>
                        <a:blipFill rotWithShape="0">
                          <a:blip r:embed="rId6"/>
                          <a:stretch>
                            <a:fillRect l="-917" t="-100000" r="-155963" b="-101786"/>
                          </a:stretch>
                        </a:blipFill>
                      </a:tcPr>
                    </a:tc>
                    <a:tc>
                      <a:txBody>
                        <a:bodyPr/>
                        <a:lstStyle/>
                        <a:p>
                          <a:endParaRPr lang="en-US"/>
                        </a:p>
                      </a:txBody>
                      <a:tcPr>
                        <a:blipFill rotWithShape="0">
                          <a:blip r:embed="rId6"/>
                          <a:stretch>
                            <a:fillRect l="-65476" t="-100000" r="-1190" b="-101786"/>
                          </a:stretch>
                        </a:blipFill>
                      </a:tcPr>
                    </a:tc>
                  </a:tr>
                  <a:tr h="335505">
                    <a:tc>
                      <a:txBody>
                        <a:bodyPr/>
                        <a:lstStyle/>
                        <a:p>
                          <a:endParaRPr lang="en-US"/>
                        </a:p>
                      </a:txBody>
                      <a:tcPr>
                        <a:blipFill rotWithShape="0">
                          <a:blip r:embed="rId6"/>
                          <a:stretch>
                            <a:fillRect l="-917" t="-203636" r="-155963" b="-3636"/>
                          </a:stretch>
                        </a:blipFill>
                      </a:tcPr>
                    </a:tc>
                    <a:tc>
                      <a:txBody>
                        <a:bodyPr/>
                        <a:lstStyle/>
                        <a:p>
                          <a:endParaRPr lang="en-US"/>
                        </a:p>
                      </a:txBody>
                      <a:tcPr>
                        <a:blipFill rotWithShape="0">
                          <a:blip r:embed="rId6"/>
                          <a:stretch>
                            <a:fillRect l="-65476" t="-203636" r="-1190" b="-3636"/>
                          </a:stretch>
                        </a:blip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25" name="Table 24"/>
              <p:cNvGraphicFramePr>
                <a:graphicFrameLocks noGrp="1"/>
              </p:cNvGraphicFramePr>
              <p:nvPr/>
            </p:nvGraphicFramePr>
            <p:xfrm>
              <a:off x="6349764" y="4572873"/>
              <a:ext cx="1681612" cy="1006515"/>
            </p:xfrm>
            <a:graphic>
              <a:graphicData uri="http://schemas.openxmlformats.org/drawingml/2006/table">
                <a:tbl>
                  <a:tblPr firstRow="1" bandRow="1">
                    <a:tableStyleId>{5940675A-B579-460E-94D1-54222C63F5DA}</a:tableStyleId>
                  </a:tblPr>
                  <a:tblGrid>
                    <a:gridCol w="661458">
                      <a:extLst>
                        <a:ext uri="{9D8B030D-6E8A-4147-A177-3AD203B41FA5}">
                          <a16:colId xmlns="" xmlns:a16="http://schemas.microsoft.com/office/drawing/2014/main" val="20000"/>
                        </a:ext>
                      </a:extLst>
                    </a:gridCol>
                    <a:gridCol w="1020154">
                      <a:extLst>
                        <a:ext uri="{9D8B030D-6E8A-4147-A177-3AD203B41FA5}">
                          <a16:colId xmlns="" xmlns:a16="http://schemas.microsoft.com/office/drawing/2014/main" val="20001"/>
                        </a:ext>
                      </a:extLst>
                    </a:gridCol>
                  </a:tblGrid>
                  <a:tr h="335505">
                    <a:tc>
                      <a:txBody>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𝑋</m:t>
                                    </m:r>
                                  </m:e>
                                  <m:sub>
                                    <m:r>
                                      <a:rPr lang="en-US" sz="1400" b="0" i="1" smtClean="0">
                                        <a:latin typeface="Cambria Math" panose="02040503050406030204" pitchFamily="18" charset="0"/>
                                      </a:rPr>
                                      <m:t>𝑡</m:t>
                                    </m:r>
                                  </m:sub>
                                </m:sSub>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𝑃</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𝐸</m:t>
                                    </m:r>
                                  </m:e>
                                  <m:sub>
                                    <m:r>
                                      <a:rPr lang="en-US" sz="1400" b="0" i="1" smtClean="0">
                                        <a:latin typeface="Cambria Math" panose="02040503050406030204" pitchFamily="18" charset="0"/>
                                      </a:rPr>
                                      <m:t>𝑡</m:t>
                                    </m:r>
                                  </m:sub>
                                </m:sSub>
                                <m:r>
                                  <a:rPr lang="en-US" sz="1400" b="0" i="1" smtClean="0">
                                    <a:latin typeface="Cambria Math" panose="02040503050406030204" pitchFamily="18" charset="0"/>
                                  </a:rPr>
                                  <m:t>=</m:t>
                                </m:r>
                                <m:r>
                                  <a:rPr lang="en-US" sz="1400" b="0" i="1" smtClean="0">
                                    <a:latin typeface="Cambria Math" panose="02040503050406030204" pitchFamily="18" charset="0"/>
                                  </a:rPr>
                                  <m:t>𝐿</m:t>
                                </m:r>
                                <m:r>
                                  <a:rPr lang="en-US" sz="1400" b="0" i="1" smtClean="0">
                                    <a:latin typeface="Cambria Math" panose="02040503050406030204" pitchFamily="18" charset="0"/>
                                  </a:rPr>
                                  <m:t>)</m:t>
                                </m:r>
                              </m:oMath>
                            </m:oMathPara>
                          </a14:m>
                          <a:endParaRPr lang="en-US" sz="1400" dirty="0"/>
                        </a:p>
                      </a:txBody>
                      <a:tcPr/>
                    </a:tc>
                    <a:extLst>
                      <a:ext uri="{0D108BD9-81ED-4DB2-BD59-A6C34878D82A}">
                        <a16:rowId xmlns="" xmlns:a16="http://schemas.microsoft.com/office/drawing/2014/main" val="10000"/>
                      </a:ext>
                    </a:extLst>
                  </a:tr>
                  <a:tr h="335505">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0.1</m:t>
                                </m:r>
                              </m:oMath>
                            </m:oMathPara>
                          </a14:m>
                          <a:endParaRPr lang="en-US" sz="1400" dirty="0"/>
                        </a:p>
                      </a:txBody>
                      <a:tcPr/>
                    </a:tc>
                    <a:extLst>
                      <a:ext uri="{0D108BD9-81ED-4DB2-BD59-A6C34878D82A}">
                        <a16:rowId xmlns="" xmlns:a16="http://schemas.microsoft.com/office/drawing/2014/main" val="10001"/>
                      </a:ext>
                    </a:extLst>
                  </a:tr>
                  <a:tr h="335505">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0.8</m:t>
                                </m:r>
                              </m:oMath>
                            </m:oMathPara>
                          </a14:m>
                          <a:endParaRPr lang="en-US" sz="1400" dirty="0"/>
                        </a:p>
                      </a:txBody>
                      <a:tcPr/>
                    </a:tc>
                    <a:extLst>
                      <a:ext uri="{0D108BD9-81ED-4DB2-BD59-A6C34878D82A}">
                        <a16:rowId xmlns="" xmlns:a16="http://schemas.microsoft.com/office/drawing/2014/main" val="10002"/>
                      </a:ext>
                    </a:extLst>
                  </a:tr>
                </a:tbl>
              </a:graphicData>
            </a:graphic>
          </p:graphicFrame>
        </mc:Choice>
        <mc:Fallback xmlns="">
          <p:graphicFrame>
            <p:nvGraphicFramePr>
              <p:cNvPr id="25" name="Table 24"/>
              <p:cNvGraphicFramePr>
                <a:graphicFrameLocks noGrp="1"/>
              </p:cNvGraphicFramePr>
              <p:nvPr/>
            </p:nvGraphicFramePr>
            <p:xfrm>
              <a:off x="6349764" y="4572873"/>
              <a:ext cx="1681612" cy="1006515"/>
            </p:xfrm>
            <a:graphic>
              <a:graphicData uri="http://schemas.openxmlformats.org/drawingml/2006/table">
                <a:tbl>
                  <a:tblPr firstRow="1" bandRow="1">
                    <a:tableStyleId>{5940675A-B579-460E-94D1-54222C63F5DA}</a:tableStyleId>
                  </a:tblPr>
                  <a:tblGrid>
                    <a:gridCol w="661458"/>
                    <a:gridCol w="1020154"/>
                  </a:tblGrid>
                  <a:tr h="335505">
                    <a:tc>
                      <a:txBody>
                        <a:bodyPr/>
                        <a:lstStyle/>
                        <a:p>
                          <a:endParaRPr lang="en-US"/>
                        </a:p>
                      </a:txBody>
                      <a:tcPr>
                        <a:blipFill rotWithShape="0">
                          <a:blip r:embed="rId7"/>
                          <a:stretch>
                            <a:fillRect l="-917" t="-1818" r="-155963" b="-205455"/>
                          </a:stretch>
                        </a:blipFill>
                      </a:tcPr>
                    </a:tc>
                    <a:tc>
                      <a:txBody>
                        <a:bodyPr/>
                        <a:lstStyle/>
                        <a:p>
                          <a:endParaRPr lang="en-US"/>
                        </a:p>
                      </a:txBody>
                      <a:tcPr>
                        <a:blipFill rotWithShape="0">
                          <a:blip r:embed="rId7"/>
                          <a:stretch>
                            <a:fillRect l="-65476" t="-1818" r="-1190" b="-205455"/>
                          </a:stretch>
                        </a:blipFill>
                      </a:tcPr>
                    </a:tc>
                  </a:tr>
                  <a:tr h="335505">
                    <a:tc>
                      <a:txBody>
                        <a:bodyPr/>
                        <a:lstStyle/>
                        <a:p>
                          <a:endParaRPr lang="en-US"/>
                        </a:p>
                      </a:txBody>
                      <a:tcPr>
                        <a:blipFill rotWithShape="0">
                          <a:blip r:embed="rId7"/>
                          <a:stretch>
                            <a:fillRect l="-917" t="-100000" r="-155963" b="-101786"/>
                          </a:stretch>
                        </a:blipFill>
                      </a:tcPr>
                    </a:tc>
                    <a:tc>
                      <a:txBody>
                        <a:bodyPr/>
                        <a:lstStyle/>
                        <a:p>
                          <a:endParaRPr lang="en-US"/>
                        </a:p>
                      </a:txBody>
                      <a:tcPr>
                        <a:blipFill rotWithShape="0">
                          <a:blip r:embed="rId7"/>
                          <a:stretch>
                            <a:fillRect l="-65476" t="-100000" r="-1190" b="-101786"/>
                          </a:stretch>
                        </a:blipFill>
                      </a:tcPr>
                    </a:tc>
                  </a:tr>
                  <a:tr h="335505">
                    <a:tc>
                      <a:txBody>
                        <a:bodyPr/>
                        <a:lstStyle/>
                        <a:p>
                          <a:endParaRPr lang="en-US"/>
                        </a:p>
                      </a:txBody>
                      <a:tcPr>
                        <a:blipFill rotWithShape="0">
                          <a:blip r:embed="rId7"/>
                          <a:stretch>
                            <a:fillRect l="-917" t="-203636" r="-155963" b="-3636"/>
                          </a:stretch>
                        </a:blipFill>
                      </a:tcPr>
                    </a:tc>
                    <a:tc>
                      <a:txBody>
                        <a:bodyPr/>
                        <a:lstStyle/>
                        <a:p>
                          <a:endParaRPr lang="en-US"/>
                        </a:p>
                      </a:txBody>
                      <a:tcPr>
                        <a:blipFill rotWithShape="0">
                          <a:blip r:embed="rId7"/>
                          <a:stretch>
                            <a:fillRect l="-65476" t="-203636" r="-1190" b="-3636"/>
                          </a:stretch>
                        </a:blipFill>
                      </a:tcPr>
                    </a:tc>
                  </a:tr>
                </a:tbl>
              </a:graphicData>
            </a:graphic>
          </p:graphicFrame>
        </mc:Fallback>
      </mc:AlternateContent>
      <mc:AlternateContent xmlns:mc="http://schemas.openxmlformats.org/markup-compatibility/2006" xmlns:a14="http://schemas.microsoft.com/office/drawing/2010/main">
        <mc:Choice Requires="a14">
          <p:sp>
            <p:nvSpPr>
              <p:cNvPr id="18" name="Rectangle 17"/>
              <p:cNvSpPr/>
              <p:nvPr/>
            </p:nvSpPr>
            <p:spPr>
              <a:xfrm>
                <a:off x="4999401" y="264566"/>
                <a:ext cx="3946145" cy="731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𝐦</m:t>
                          </m:r>
                        </m:e>
                        <m:sub>
                          <m:r>
                            <a:rPr lang="en-US" i="1">
                              <a:solidFill>
                                <a:schemeClr val="accent1">
                                  <a:lumMod val="60000"/>
                                  <a:lumOff val="40000"/>
                                </a:schemeClr>
                              </a:solidFill>
                              <a:latin typeface="Cambria Math" panose="02040503050406030204" pitchFamily="18" charset="0"/>
                            </a:rPr>
                            <m:t>1:1</m:t>
                          </m:r>
                        </m:sub>
                      </m:sSub>
                      <m:r>
                        <a:rPr lang="en-US" i="1">
                          <a:solidFill>
                            <a:schemeClr val="accent1">
                              <a:lumMod val="60000"/>
                              <a:lumOff val="40000"/>
                            </a:schemeClr>
                          </a:solidFill>
                          <a:latin typeface="Cambria Math" panose="02040503050406030204" pitchFamily="18" charset="0"/>
                        </a:rPr>
                        <m:t>=</m:t>
                      </m:r>
                      <m:sSub>
                        <m:sSubPr>
                          <m:ctrlPr>
                            <a:rPr lang="en-US" i="1">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𝐟</m:t>
                          </m:r>
                        </m:e>
                        <m:sub>
                          <m:r>
                            <a:rPr lang="en-US" i="1">
                              <a:solidFill>
                                <a:schemeClr val="accent1">
                                  <a:lumMod val="60000"/>
                                  <a:lumOff val="40000"/>
                                </a:schemeClr>
                              </a:solidFill>
                              <a:latin typeface="Cambria Math" panose="02040503050406030204" pitchFamily="18" charset="0"/>
                            </a:rPr>
                            <m:t>1:</m:t>
                          </m:r>
                          <m:r>
                            <a:rPr lang="en-US" b="0" i="1" smtClean="0">
                              <a:solidFill>
                                <a:schemeClr val="accent1">
                                  <a:lumMod val="60000"/>
                                  <a:lumOff val="40000"/>
                                </a:schemeClr>
                              </a:solidFill>
                              <a:latin typeface="Cambria Math" panose="02040503050406030204" pitchFamily="18" charset="0"/>
                            </a:rPr>
                            <m:t>1</m:t>
                          </m:r>
                        </m:sub>
                      </m:sSub>
                      <m:r>
                        <a:rPr lang="en-US" i="1">
                          <a:solidFill>
                            <a:schemeClr val="accent1">
                              <a:lumMod val="60000"/>
                              <a:lumOff val="40000"/>
                            </a:schemeClr>
                          </a:solidFill>
                          <a:latin typeface="Cambria Math" panose="02040503050406030204" pitchFamily="18" charset="0"/>
                        </a:rPr>
                        <m:t>=</m:t>
                      </m:r>
                      <m:r>
                        <a:rPr lang="en-US" b="1">
                          <a:solidFill>
                            <a:schemeClr val="accent1">
                              <a:lumMod val="60000"/>
                              <a:lumOff val="40000"/>
                            </a:schemeClr>
                          </a:solidFill>
                          <a:latin typeface="Cambria Math" panose="02040503050406030204" pitchFamily="18" charset="0"/>
                        </a:rPr>
                        <m:t>𝐏</m:t>
                      </m:r>
                      <m:d>
                        <m:dPr>
                          <m:ctrlPr>
                            <a:rPr lang="en-US" i="1">
                              <a:solidFill>
                                <a:schemeClr val="accent1">
                                  <a:lumMod val="60000"/>
                                  <a:lumOff val="40000"/>
                                </a:schemeClr>
                              </a:solidFill>
                              <a:latin typeface="Cambria Math" panose="02040503050406030204" pitchFamily="18" charset="0"/>
                            </a:rPr>
                          </m:ctrlPr>
                        </m:dPr>
                        <m:e>
                          <m:sSub>
                            <m:sSubPr>
                              <m:ctrlPr>
                                <a:rPr lang="en-US" i="1">
                                  <a:solidFill>
                                    <a:schemeClr val="accent1">
                                      <a:lumMod val="60000"/>
                                      <a:lumOff val="40000"/>
                                    </a:schemeClr>
                                  </a:solidFill>
                                  <a:latin typeface="Cambria Math" panose="02040503050406030204" pitchFamily="18" charset="0"/>
                                </a:rPr>
                              </m:ctrlPr>
                            </m:sSubPr>
                            <m:e>
                              <m:r>
                                <a:rPr lang="en-US" i="1">
                                  <a:solidFill>
                                    <a:schemeClr val="accent1">
                                      <a:lumMod val="60000"/>
                                      <a:lumOff val="40000"/>
                                    </a:schemeClr>
                                  </a:solidFill>
                                  <a:latin typeface="Cambria Math" panose="02040503050406030204" pitchFamily="18" charset="0"/>
                                </a:rPr>
                                <m:t>𝑋</m:t>
                              </m:r>
                            </m:e>
                            <m:sub>
                              <m:r>
                                <a:rPr lang="en-US" i="1">
                                  <a:solidFill>
                                    <a:schemeClr val="accent1">
                                      <a:lumMod val="60000"/>
                                      <a:lumOff val="40000"/>
                                    </a:schemeClr>
                                  </a:solidFill>
                                  <a:latin typeface="Cambria Math" panose="02040503050406030204" pitchFamily="18" charset="0"/>
                                </a:rPr>
                                <m:t>1</m:t>
                              </m:r>
                            </m:sub>
                          </m:sSub>
                        </m:e>
                        <m:e>
                          <m:sSub>
                            <m:sSubPr>
                              <m:ctrlPr>
                                <a:rPr lang="en-US" i="1">
                                  <a:solidFill>
                                    <a:schemeClr val="accent1">
                                      <a:lumMod val="60000"/>
                                      <a:lumOff val="40000"/>
                                    </a:schemeClr>
                                  </a:solidFill>
                                  <a:latin typeface="Cambria Math" panose="02040503050406030204" pitchFamily="18" charset="0"/>
                                </a:rPr>
                              </m:ctrlPr>
                            </m:sSubPr>
                            <m:e>
                              <m:r>
                                <a:rPr lang="en-US" i="1">
                                  <a:solidFill>
                                    <a:schemeClr val="accent1">
                                      <a:lumMod val="60000"/>
                                      <a:lumOff val="40000"/>
                                    </a:schemeClr>
                                  </a:solidFill>
                                  <a:latin typeface="Cambria Math" panose="02040503050406030204" pitchFamily="18" charset="0"/>
                                </a:rPr>
                                <m:t>𝑒</m:t>
                              </m:r>
                            </m:e>
                            <m:sub>
                              <m:r>
                                <a:rPr lang="en-US" i="1">
                                  <a:solidFill>
                                    <a:schemeClr val="accent1">
                                      <a:lumMod val="60000"/>
                                      <a:lumOff val="40000"/>
                                    </a:schemeClr>
                                  </a:solidFill>
                                  <a:latin typeface="Cambria Math" panose="02040503050406030204" pitchFamily="18" charset="0"/>
                                </a:rPr>
                                <m:t>1</m:t>
                              </m:r>
                            </m:sub>
                          </m:sSub>
                          <m:r>
                            <a:rPr lang="en-US" i="1">
                              <a:solidFill>
                                <a:schemeClr val="accent1">
                                  <a:lumMod val="60000"/>
                                  <a:lumOff val="40000"/>
                                </a:schemeClr>
                              </a:solidFill>
                              <a:latin typeface="Cambria Math" panose="02040503050406030204" pitchFamily="18" charset="0"/>
                            </a:rPr>
                            <m:t>=</m:t>
                          </m:r>
                          <m:r>
                            <a:rPr lang="en-US" i="1">
                              <a:solidFill>
                                <a:schemeClr val="accent1">
                                  <a:lumMod val="60000"/>
                                  <a:lumOff val="40000"/>
                                </a:schemeClr>
                              </a:solidFill>
                              <a:latin typeface="Cambria Math" panose="02040503050406030204" pitchFamily="18" charset="0"/>
                            </a:rPr>
                            <m:t>𝐻</m:t>
                          </m:r>
                        </m:e>
                      </m:d>
                    </m:oMath>
                  </m:oMathPara>
                </a14:m>
                <a:endParaRPr lang="en-US" i="1" dirty="0">
                  <a:solidFill>
                    <a:schemeClr val="accent1">
                      <a:lumMod val="60000"/>
                      <a:lumOff val="40000"/>
                    </a:schemeClr>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smtClean="0">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𝐦</m:t>
                          </m:r>
                        </m:e>
                        <m:sub>
                          <m:r>
                            <a:rPr lang="en-US" i="1">
                              <a:solidFill>
                                <a:schemeClr val="accent1">
                                  <a:lumMod val="60000"/>
                                  <a:lumOff val="40000"/>
                                </a:schemeClr>
                              </a:solidFill>
                              <a:latin typeface="Cambria Math" panose="02040503050406030204" pitchFamily="18" charset="0"/>
                            </a:rPr>
                            <m:t>1:</m:t>
                          </m:r>
                          <m:r>
                            <a:rPr lang="en-US" i="1">
                              <a:solidFill>
                                <a:schemeClr val="accent1">
                                  <a:lumMod val="60000"/>
                                  <a:lumOff val="40000"/>
                                </a:schemeClr>
                              </a:solidFill>
                              <a:latin typeface="Cambria Math" panose="02040503050406030204" pitchFamily="18" charset="0"/>
                            </a:rPr>
                            <m:t>𝑡</m:t>
                          </m:r>
                          <m:r>
                            <a:rPr lang="en-US" i="1">
                              <a:solidFill>
                                <a:schemeClr val="accent1">
                                  <a:lumMod val="60000"/>
                                  <a:lumOff val="40000"/>
                                </a:schemeClr>
                              </a:solidFill>
                              <a:latin typeface="Cambria Math" panose="02040503050406030204" pitchFamily="18" charset="0"/>
                            </a:rPr>
                            <m:t>+1</m:t>
                          </m:r>
                        </m:sub>
                      </m:sSub>
                      <m:d>
                        <m:dPr>
                          <m:ctrlPr>
                            <a:rPr lang="en-US" i="1">
                              <a:solidFill>
                                <a:schemeClr val="accent1">
                                  <a:lumMod val="60000"/>
                                  <a:lumOff val="40000"/>
                                </a:schemeClr>
                              </a:solidFill>
                              <a:latin typeface="Cambria Math" panose="02040503050406030204" pitchFamily="18" charset="0"/>
                            </a:rPr>
                          </m:ctrlPr>
                        </m:dPr>
                        <m:e>
                          <m:r>
                            <a:rPr lang="en-US" i="1">
                              <a:solidFill>
                                <a:schemeClr val="accent1">
                                  <a:lumMod val="60000"/>
                                  <a:lumOff val="40000"/>
                                </a:schemeClr>
                              </a:solidFill>
                              <a:latin typeface="Cambria Math" panose="02040503050406030204" pitchFamily="18" charset="0"/>
                            </a:rPr>
                            <m:t>𝑗</m:t>
                          </m:r>
                        </m:e>
                      </m:d>
                      <m:r>
                        <a:rPr lang="en-US" i="1">
                          <a:solidFill>
                            <a:schemeClr val="accent1">
                              <a:lumMod val="60000"/>
                              <a:lumOff val="40000"/>
                            </a:schemeClr>
                          </a:solidFill>
                          <a:latin typeface="Cambria Math" panose="02040503050406030204" pitchFamily="18" charset="0"/>
                        </a:rPr>
                        <m:t>=</m:t>
                      </m:r>
                      <m:r>
                        <a:rPr lang="en-US" i="1">
                          <a:solidFill>
                            <a:schemeClr val="accent1">
                              <a:lumMod val="60000"/>
                              <a:lumOff val="40000"/>
                            </a:schemeClr>
                          </a:solidFill>
                          <a:latin typeface="Cambria Math" panose="02040503050406030204" pitchFamily="18" charset="0"/>
                        </a:rPr>
                        <m:t>𝛼</m:t>
                      </m:r>
                      <m:sSub>
                        <m:sSubPr>
                          <m:ctrlPr>
                            <a:rPr lang="en-US" i="1">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𝐎</m:t>
                          </m:r>
                        </m:e>
                        <m:sub>
                          <m:r>
                            <a:rPr lang="en-US" i="1">
                              <a:solidFill>
                                <a:schemeClr val="accent1">
                                  <a:lumMod val="60000"/>
                                  <a:lumOff val="40000"/>
                                </a:schemeClr>
                              </a:solidFill>
                              <a:latin typeface="Cambria Math" panose="02040503050406030204" pitchFamily="18" charset="0"/>
                            </a:rPr>
                            <m:t>𝑡</m:t>
                          </m:r>
                          <m:r>
                            <a:rPr lang="en-US" i="1">
                              <a:solidFill>
                                <a:schemeClr val="accent1">
                                  <a:lumMod val="60000"/>
                                  <a:lumOff val="40000"/>
                                </a:schemeClr>
                              </a:solidFill>
                              <a:latin typeface="Cambria Math" panose="02040503050406030204" pitchFamily="18" charset="0"/>
                            </a:rPr>
                            <m:t>+1,</m:t>
                          </m:r>
                          <m:r>
                            <a:rPr lang="en-US" i="1">
                              <a:solidFill>
                                <a:schemeClr val="accent1">
                                  <a:lumMod val="60000"/>
                                  <a:lumOff val="40000"/>
                                </a:schemeClr>
                              </a:solidFill>
                              <a:latin typeface="Cambria Math" panose="02040503050406030204" pitchFamily="18" charset="0"/>
                            </a:rPr>
                            <m:t>𝑗𝑗</m:t>
                          </m:r>
                        </m:sub>
                      </m:sSub>
                      <m:limLow>
                        <m:limLowPr>
                          <m:ctrlPr>
                            <a:rPr lang="en-US" i="1">
                              <a:solidFill>
                                <a:schemeClr val="accent1">
                                  <a:lumMod val="60000"/>
                                  <a:lumOff val="40000"/>
                                </a:schemeClr>
                              </a:solidFill>
                              <a:latin typeface="Cambria Math" panose="02040503050406030204" pitchFamily="18" charset="0"/>
                            </a:rPr>
                          </m:ctrlPr>
                        </m:limLowPr>
                        <m:e>
                          <m:r>
                            <m:rPr>
                              <m:sty m:val="p"/>
                            </m:rPr>
                            <a:rPr lang="en-US">
                              <a:solidFill>
                                <a:schemeClr val="accent1">
                                  <a:lumMod val="60000"/>
                                  <a:lumOff val="40000"/>
                                </a:schemeClr>
                              </a:solidFill>
                              <a:latin typeface="Cambria Math" panose="02040503050406030204" pitchFamily="18" charset="0"/>
                            </a:rPr>
                            <m:t>max</m:t>
                          </m:r>
                        </m:e>
                        <m:lim>
                          <m:r>
                            <a:rPr lang="en-US" i="1">
                              <a:solidFill>
                                <a:schemeClr val="accent1">
                                  <a:lumMod val="60000"/>
                                  <a:lumOff val="40000"/>
                                </a:schemeClr>
                              </a:solidFill>
                              <a:latin typeface="Cambria Math" panose="02040503050406030204" pitchFamily="18" charset="0"/>
                            </a:rPr>
                            <m:t>𝑖</m:t>
                          </m:r>
                        </m:lim>
                      </m:limLow>
                      <m:r>
                        <a:rPr lang="en-US" i="1">
                          <a:solidFill>
                            <a:schemeClr val="accent1">
                              <a:lumMod val="60000"/>
                              <a:lumOff val="40000"/>
                            </a:schemeClr>
                          </a:solidFill>
                          <a:latin typeface="Cambria Math" panose="02040503050406030204" pitchFamily="18" charset="0"/>
                        </a:rPr>
                        <m:t>(</m:t>
                      </m:r>
                      <m:sSub>
                        <m:sSubPr>
                          <m:ctrlPr>
                            <a:rPr lang="en-US" i="1">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𝐓</m:t>
                          </m:r>
                        </m:e>
                        <m:sub>
                          <m:r>
                            <a:rPr lang="en-US" i="1">
                              <a:solidFill>
                                <a:schemeClr val="accent1">
                                  <a:lumMod val="60000"/>
                                  <a:lumOff val="40000"/>
                                </a:schemeClr>
                              </a:solidFill>
                              <a:latin typeface="Cambria Math" panose="02040503050406030204" pitchFamily="18" charset="0"/>
                            </a:rPr>
                            <m:t>𝑖𝑗</m:t>
                          </m:r>
                        </m:sub>
                      </m:sSub>
                      <m:sSub>
                        <m:sSubPr>
                          <m:ctrlPr>
                            <a:rPr lang="en-US" i="1">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𝐦</m:t>
                          </m:r>
                        </m:e>
                        <m:sub>
                          <m:r>
                            <a:rPr lang="en-US" i="1">
                              <a:solidFill>
                                <a:schemeClr val="accent1">
                                  <a:lumMod val="60000"/>
                                  <a:lumOff val="40000"/>
                                </a:schemeClr>
                              </a:solidFill>
                              <a:latin typeface="Cambria Math" panose="02040503050406030204" pitchFamily="18" charset="0"/>
                            </a:rPr>
                            <m:t>1:</m:t>
                          </m:r>
                          <m:r>
                            <a:rPr lang="en-US" i="1">
                              <a:solidFill>
                                <a:schemeClr val="accent1">
                                  <a:lumMod val="60000"/>
                                  <a:lumOff val="40000"/>
                                </a:schemeClr>
                              </a:solidFill>
                              <a:latin typeface="Cambria Math" panose="02040503050406030204" pitchFamily="18" charset="0"/>
                            </a:rPr>
                            <m:t>𝑡</m:t>
                          </m:r>
                        </m:sub>
                      </m:sSub>
                      <m:r>
                        <a:rPr lang="en-US" i="1">
                          <a:solidFill>
                            <a:schemeClr val="accent1">
                              <a:lumMod val="60000"/>
                              <a:lumOff val="40000"/>
                            </a:schemeClr>
                          </a:solidFill>
                          <a:latin typeface="Cambria Math" panose="02040503050406030204" pitchFamily="18" charset="0"/>
                        </a:rPr>
                        <m:t>(</m:t>
                      </m:r>
                      <m:r>
                        <a:rPr lang="en-US" i="1">
                          <a:solidFill>
                            <a:schemeClr val="accent1">
                              <a:lumMod val="60000"/>
                              <a:lumOff val="40000"/>
                            </a:schemeClr>
                          </a:solidFill>
                          <a:latin typeface="Cambria Math" panose="02040503050406030204" pitchFamily="18" charset="0"/>
                        </a:rPr>
                        <m:t>𝑖</m:t>
                      </m:r>
                      <m:r>
                        <a:rPr lang="en-US" i="1">
                          <a:solidFill>
                            <a:schemeClr val="accent1">
                              <a:lumMod val="60000"/>
                              <a:lumOff val="40000"/>
                            </a:schemeClr>
                          </a:solidFill>
                          <a:latin typeface="Cambria Math" panose="02040503050406030204" pitchFamily="18" charset="0"/>
                        </a:rPr>
                        <m:t>))</m:t>
                      </m:r>
                    </m:oMath>
                  </m:oMathPara>
                </a14:m>
                <a:endParaRPr lang="en-US" dirty="0">
                  <a:solidFill>
                    <a:schemeClr val="accent1">
                      <a:lumMod val="60000"/>
                      <a:lumOff val="40000"/>
                    </a:schemeClr>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4999401" y="264566"/>
                <a:ext cx="3946145" cy="731803"/>
              </a:xfrm>
              <a:prstGeom prst="rect">
                <a:avLst/>
              </a:prstGeom>
              <a:blipFill>
                <a:blip r:embed="rId8"/>
                <a:stretch>
                  <a:fillRect b="-1667"/>
                </a:stretch>
              </a:blipFill>
            </p:spPr>
            <p:txBody>
              <a:bodyPr/>
              <a:lstStyle/>
              <a:p>
                <a:r>
                  <a:rPr lang="en-US">
                    <a:noFill/>
                  </a:rPr>
                  <a:t> </a:t>
                </a:r>
              </a:p>
            </p:txBody>
          </p:sp>
        </mc:Fallback>
      </mc:AlternateContent>
    </p:spTree>
    <p:extLst>
      <p:ext uri="{BB962C8B-B14F-4D97-AF65-F5344CB8AC3E}">
        <p14:creationId xmlns:p14="http://schemas.microsoft.com/office/powerpoint/2010/main" val="2622733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2</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a:t>Assume an HMM with two hidden states, </a:t>
                </a:r>
                <a14:m>
                  <m:oMath xmlns:m="http://schemas.openxmlformats.org/officeDocument/2006/math">
                    <m:r>
                      <a:rPr lang="en-US" i="1" dirty="0" smtClean="0">
                        <a:latin typeface="Cambria Math" panose="02040503050406030204" pitchFamily="18" charset="0"/>
                      </a:rPr>
                      <m:t>+</m:t>
                    </m:r>
                  </m:oMath>
                </a14:m>
                <a:r>
                  <a:rPr lang="en-US" dirty="0"/>
                  <a:t> and </a:t>
                </a:r>
                <a14:m>
                  <m:oMath xmlns:m="http://schemas.openxmlformats.org/officeDocument/2006/math">
                    <m:r>
                      <a:rPr lang="en-US" i="1" dirty="0" smtClean="0">
                        <a:latin typeface="Cambria Math" panose="02040503050406030204" pitchFamily="18" charset="0"/>
                      </a:rPr>
                      <m:t>−</m:t>
                    </m:r>
                  </m:oMath>
                </a14:m>
                <a:r>
                  <a:rPr lang="en-US" dirty="0"/>
                  <a:t> and two observations state </a:t>
                </a:r>
                <a14:m>
                  <m:oMath xmlns:m="http://schemas.openxmlformats.org/officeDocument/2006/math">
                    <m:r>
                      <a:rPr lang="en-US" b="0" i="1" smtClean="0">
                        <a:latin typeface="Cambria Math" panose="02040503050406030204" pitchFamily="18" charset="0"/>
                      </a:rPr>
                      <m:t>𝐿</m:t>
                    </m:r>
                  </m:oMath>
                </a14:m>
                <a:r>
                  <a:rPr lang="en-US" dirty="0"/>
                  <a:t> and </a:t>
                </a:r>
                <a14:m>
                  <m:oMath xmlns:m="http://schemas.openxmlformats.org/officeDocument/2006/math">
                    <m:r>
                      <a:rPr lang="en-US" b="0" i="1" smtClean="0">
                        <a:latin typeface="Cambria Math" panose="02040503050406030204" pitchFamily="18" charset="0"/>
                      </a:rPr>
                      <m:t>𝐻</m:t>
                    </m:r>
                  </m:oMath>
                </a14:m>
                <a:r>
                  <a:rPr lang="en-US" dirty="0"/>
                  <a:t>. What’s the most probable state sequence for observation sequence </a:t>
                </a:r>
                <a14:m>
                  <m:oMath xmlns:m="http://schemas.openxmlformats.org/officeDocument/2006/math">
                    <m:d>
                      <m:dPr>
                        <m:ctrlPr>
                          <a:rPr lang="en-US" i="1" dirty="0" smtClean="0">
                            <a:latin typeface="Cambria Math" panose="02040503050406030204" pitchFamily="18" charset="0"/>
                          </a:rPr>
                        </m:ctrlPr>
                      </m:dPr>
                      <m:e>
                        <m:r>
                          <a:rPr lang="en-US" b="0" i="1" dirty="0" smtClean="0">
                            <a:latin typeface="Cambria Math" panose="02040503050406030204" pitchFamily="18" charset="0"/>
                          </a:rPr>
                          <m:t>𝐿</m:t>
                        </m:r>
                        <m:r>
                          <a:rPr lang="en-US" i="1" dirty="0" smtClean="0">
                            <a:latin typeface="Cambria Math" panose="02040503050406030204" pitchFamily="18" charset="0"/>
                          </a:rPr>
                          <m:t>,</m:t>
                        </m:r>
                        <m:r>
                          <a:rPr lang="en-US" b="0" i="1" dirty="0" smtClean="0">
                            <a:latin typeface="Cambria Math" panose="02040503050406030204" pitchFamily="18" charset="0"/>
                          </a:rPr>
                          <m:t>𝐻</m:t>
                        </m:r>
                      </m:e>
                    </m:d>
                  </m:oMath>
                </a14:m>
                <a:r>
                  <a:rPr lang="en-US" dirty="0"/>
                  <a:t> given </a:t>
                </a:r>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0</m:t>
                            </m:r>
                          </m:sub>
                        </m:sSub>
                        <m:r>
                          <a:rPr lang="en-US" b="0" i="1" smtClean="0">
                            <a:latin typeface="Cambria Math" panose="02040503050406030204" pitchFamily="18" charset="0"/>
                          </a:rPr>
                          <m:t>=+</m:t>
                        </m:r>
                      </m:e>
                    </m:d>
                    <m:r>
                      <a:rPr lang="en-US" b="0" i="1" smtClean="0">
                        <a:latin typeface="Cambria Math" panose="02040503050406030204" pitchFamily="18" charset="0"/>
                      </a:rPr>
                      <m:t>=1</m:t>
                    </m:r>
                  </m:oMath>
                </a14:m>
                <a:r>
                  <a:rPr lang="en-US" dirty="0"/>
                  <a:t>?</a:t>
                </a:r>
              </a:p>
              <a:p>
                <a:pPr lvl="1"/>
                <a:r>
                  <a:rPr lang="en-US" b="0" dirty="0"/>
                  <a:t>A: </a:t>
                </a:r>
                <a14:m>
                  <m:oMath xmlns:m="http://schemas.openxmlformats.org/officeDocument/2006/math">
                    <m:r>
                      <a:rPr lang="en-US" b="0" i="1" smtClean="0">
                        <a:latin typeface="Cambria Math" panose="02040503050406030204" pitchFamily="18" charset="0"/>
                      </a:rPr>
                      <m:t>(+,+)</m:t>
                    </m:r>
                  </m:oMath>
                </a14:m>
                <a:endParaRPr lang="en-US" dirty="0"/>
              </a:p>
              <a:p>
                <a:pPr lvl="1"/>
                <a:r>
                  <a:rPr lang="en-US" dirty="0"/>
                  <a:t>B: </a:t>
                </a:r>
                <a14:m>
                  <m:oMath xmlns:m="http://schemas.openxmlformats.org/officeDocument/2006/math">
                    <m:r>
                      <a:rPr lang="en-US" i="1">
                        <a:latin typeface="Cambria Math" panose="02040503050406030204" pitchFamily="18" charset="0"/>
                      </a:rPr>
                      <m:t>(+,</m:t>
                    </m:r>
                    <m:r>
                      <a:rPr lang="en-US" b="0" i="1" smtClean="0">
                        <a:latin typeface="Cambria Math" panose="02040503050406030204" pitchFamily="18" charset="0"/>
                      </a:rPr>
                      <m:t>−</m:t>
                    </m:r>
                    <m:r>
                      <a:rPr lang="en-US" i="1">
                        <a:latin typeface="Cambria Math" panose="02040503050406030204" pitchFamily="18" charset="0"/>
                      </a:rPr>
                      <m:t>)</m:t>
                    </m:r>
                  </m:oMath>
                </a14:m>
                <a:endParaRPr lang="en-US" dirty="0"/>
              </a:p>
              <a:p>
                <a:pPr lvl="1"/>
                <a:r>
                  <a:rPr lang="en-US" dirty="0"/>
                  <a:t>C: </a:t>
                </a:r>
                <a14:m>
                  <m:oMath xmlns:m="http://schemas.openxmlformats.org/officeDocument/2006/math">
                    <m:r>
                      <a:rPr lang="en-US" i="1">
                        <a:latin typeface="Cambria Math" panose="02040503050406030204" pitchFamily="18" charset="0"/>
                      </a:rPr>
                      <m:t>(</m:t>
                    </m:r>
                    <m:r>
                      <a:rPr lang="en-US" b="0" i="1" smtClean="0">
                        <a:latin typeface="Cambria Math" panose="02040503050406030204" pitchFamily="18" charset="0"/>
                      </a:rPr>
                      <m:t>−</m:t>
                    </m:r>
                    <m:r>
                      <a:rPr lang="en-US" i="1">
                        <a:latin typeface="Cambria Math" panose="02040503050406030204" pitchFamily="18" charset="0"/>
                      </a:rPr>
                      <m:t>,+)</m:t>
                    </m:r>
                  </m:oMath>
                </a14:m>
                <a:endParaRPr lang="en-US" dirty="0"/>
              </a:p>
              <a:p>
                <a:pPr lvl="1"/>
                <a:r>
                  <a:rPr lang="en-US" dirty="0"/>
                  <a:t>D: </a:t>
                </a:r>
                <a14:m>
                  <m:oMath xmlns:m="http://schemas.openxmlformats.org/officeDocument/2006/math">
                    <m:r>
                      <a:rPr lang="en-US" i="1">
                        <a:latin typeface="Cambria Math" panose="02040503050406030204" pitchFamily="18" charset="0"/>
                      </a:rPr>
                      <m:t>(</m:t>
                    </m:r>
                    <m:r>
                      <a:rPr lang="en-US" b="0" i="1" smtClean="0">
                        <a:latin typeface="Cambria Math" panose="02040503050406030204" pitchFamily="18" charset="0"/>
                      </a:rPr>
                      <m:t>−</m:t>
                    </m:r>
                    <m:r>
                      <a:rPr lang="en-US" i="1">
                        <a:latin typeface="Cambria Math" panose="02040503050406030204" pitchFamily="18" charset="0"/>
                      </a:rPr>
                      <m:t>,</m:t>
                    </m:r>
                    <m:r>
                      <a:rPr lang="en-US" b="0" i="1" smtClean="0">
                        <a:latin typeface="Cambria Math" panose="02040503050406030204" pitchFamily="18" charset="0"/>
                      </a:rPr>
                      <m:t>−</m:t>
                    </m:r>
                    <m:r>
                      <a:rPr lang="en-US" i="1">
                        <a:latin typeface="Cambria Math" panose="02040503050406030204" pitchFamily="18" charset="0"/>
                      </a:rPr>
                      <m:t>)</m:t>
                    </m:r>
                  </m:oMath>
                </a14:m>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r="-1556"/>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37</a:t>
            </a:fld>
            <a:endParaRPr lang="en-US" dirty="0"/>
          </a:p>
        </p:txBody>
      </p:sp>
      <p:sp>
        <p:nvSpPr>
          <p:cNvPr id="7" name="Oval 6"/>
          <p:cNvSpPr/>
          <p:nvPr/>
        </p:nvSpPr>
        <p:spPr>
          <a:xfrm>
            <a:off x="4058380" y="3185363"/>
            <a:ext cx="482278" cy="4822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p:cNvCxnSpPr/>
          <p:nvPr/>
        </p:nvCxnSpPr>
        <p:spPr>
          <a:xfrm>
            <a:off x="4514126" y="3436839"/>
            <a:ext cx="12327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6" idx="4"/>
          </p:cNvCxnSpPr>
          <p:nvPr/>
        </p:nvCxnSpPr>
        <p:spPr>
          <a:xfrm>
            <a:off x="5993756" y="3667641"/>
            <a:ext cx="0" cy="10111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3979758" y="3235886"/>
                <a:ext cx="69512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𝑋</m:t>
                          </m:r>
                        </m:e>
                        <m:sub>
                          <m:r>
                            <a:rPr lang="en-US" b="0" i="1" smtClean="0">
                              <a:solidFill>
                                <a:schemeClr val="bg1"/>
                              </a:solidFill>
                              <a:latin typeface="Cambria Math" panose="02040503050406030204" pitchFamily="18" charset="0"/>
                            </a:rPr>
                            <m:t>𝑡</m:t>
                          </m:r>
                          <m:r>
                            <a:rPr lang="en-US" b="0" i="1" smtClean="0">
                              <a:solidFill>
                                <a:schemeClr val="bg1"/>
                              </a:solidFill>
                              <a:latin typeface="Cambria Math" panose="02040503050406030204" pitchFamily="18" charset="0"/>
                            </a:rPr>
                            <m:t>−1</m:t>
                          </m:r>
                        </m:sub>
                      </m:sSub>
                    </m:oMath>
                  </m:oMathPara>
                </a14:m>
                <a:endParaRPr lang="en-US" dirty="0">
                  <a:solidFill>
                    <a:schemeClr val="bg1"/>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979758" y="3235886"/>
                <a:ext cx="695127" cy="369332"/>
              </a:xfrm>
              <a:prstGeom prst="rect">
                <a:avLst/>
              </a:prstGeom>
              <a:blipFill rotWithShape="0">
                <a:blip r:embed="rId3"/>
                <a:stretch>
                  <a:fillRect b="-1667"/>
                </a:stretch>
              </a:blipFill>
            </p:spPr>
            <p:txBody>
              <a:bodyPr/>
              <a:lstStyle/>
              <a:p>
                <a:r>
                  <a:rPr lang="en-US">
                    <a:noFill/>
                  </a:rPr>
                  <a:t> </a:t>
                </a:r>
              </a:p>
            </p:txBody>
          </p:sp>
        </mc:Fallback>
      </mc:AlternateContent>
      <p:sp>
        <p:nvSpPr>
          <p:cNvPr id="16" name="Oval 15"/>
          <p:cNvSpPr/>
          <p:nvPr/>
        </p:nvSpPr>
        <p:spPr>
          <a:xfrm>
            <a:off x="5752617" y="3185363"/>
            <a:ext cx="482278" cy="4822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5752617" y="4678802"/>
            <a:ext cx="482278" cy="4822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2" name="TextBox 21"/>
              <p:cNvSpPr txBox="1"/>
              <p:nvPr/>
            </p:nvSpPr>
            <p:spPr>
              <a:xfrm>
                <a:off x="5746830" y="3213338"/>
                <a:ext cx="4755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𝑋</m:t>
                          </m:r>
                        </m:e>
                        <m:sub>
                          <m:r>
                            <a:rPr lang="en-US" b="0" i="1" smtClean="0">
                              <a:solidFill>
                                <a:schemeClr val="bg1"/>
                              </a:solidFill>
                              <a:latin typeface="Cambria Math" panose="02040503050406030204" pitchFamily="18" charset="0"/>
                            </a:rPr>
                            <m:t>𝑡</m:t>
                          </m:r>
                        </m:sub>
                      </m:sSub>
                    </m:oMath>
                  </m:oMathPara>
                </a14:m>
                <a:endParaRPr lang="en-US" dirty="0">
                  <a:solidFill>
                    <a:schemeClr val="bg1"/>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746830" y="3213338"/>
                <a:ext cx="475515"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5746830" y="4706777"/>
                <a:ext cx="4755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𝐸</m:t>
                          </m:r>
                        </m:e>
                        <m:sub>
                          <m:r>
                            <a:rPr lang="en-US" b="0" i="1" smtClean="0">
                              <a:solidFill>
                                <a:schemeClr val="bg1"/>
                              </a:solidFill>
                              <a:latin typeface="Cambria Math" panose="02040503050406030204" pitchFamily="18" charset="0"/>
                            </a:rPr>
                            <m:t>𝑡</m:t>
                          </m:r>
                        </m:sub>
                      </m:sSub>
                    </m:oMath>
                  </m:oMathPara>
                </a14:m>
                <a:endParaRPr lang="en-US" dirty="0">
                  <a:solidFill>
                    <a:schemeClr val="bg1"/>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5746830" y="4706777"/>
                <a:ext cx="475515"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4" name="Table 23"/>
              <p:cNvGraphicFramePr>
                <a:graphicFrameLocks noGrp="1"/>
              </p:cNvGraphicFramePr>
              <p:nvPr/>
            </p:nvGraphicFramePr>
            <p:xfrm>
              <a:off x="6349764" y="2969929"/>
              <a:ext cx="1681612" cy="1006515"/>
            </p:xfrm>
            <a:graphic>
              <a:graphicData uri="http://schemas.openxmlformats.org/drawingml/2006/table">
                <a:tbl>
                  <a:tblPr firstRow="1" bandRow="1">
                    <a:tableStyleId>{5940675A-B579-460E-94D1-54222C63F5DA}</a:tableStyleId>
                  </a:tblPr>
                  <a:tblGrid>
                    <a:gridCol w="661458">
                      <a:extLst>
                        <a:ext uri="{9D8B030D-6E8A-4147-A177-3AD203B41FA5}">
                          <a16:colId xmlns="" xmlns:a16="http://schemas.microsoft.com/office/drawing/2014/main" val="20000"/>
                        </a:ext>
                      </a:extLst>
                    </a:gridCol>
                    <a:gridCol w="1020154">
                      <a:extLst>
                        <a:ext uri="{9D8B030D-6E8A-4147-A177-3AD203B41FA5}">
                          <a16:colId xmlns="" xmlns:a16="http://schemas.microsoft.com/office/drawing/2014/main" val="20001"/>
                        </a:ext>
                      </a:extLst>
                    </a:gridCol>
                  </a:tblGrid>
                  <a:tr h="335505">
                    <a:tc>
                      <a:txBody>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𝑋</m:t>
                                    </m:r>
                                  </m:e>
                                  <m:sub>
                                    <m:r>
                                      <a:rPr lang="en-US" sz="1400" b="0" i="1" smtClean="0">
                                        <a:latin typeface="Cambria Math" panose="02040503050406030204" pitchFamily="18" charset="0"/>
                                      </a:rPr>
                                      <m:t>𝑡</m:t>
                                    </m:r>
                                    <m:r>
                                      <a:rPr lang="en-US" sz="1400" b="0" i="1" smtClean="0">
                                        <a:latin typeface="Cambria Math" panose="02040503050406030204" pitchFamily="18" charset="0"/>
                                      </a:rPr>
                                      <m:t>−1</m:t>
                                    </m:r>
                                  </m:sub>
                                </m:sSub>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𝑃</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𝑋</m:t>
                                    </m:r>
                                  </m:e>
                                  <m:sub>
                                    <m:r>
                                      <a:rPr lang="en-US" sz="1400" b="0" i="1" smtClean="0">
                                        <a:latin typeface="Cambria Math" panose="02040503050406030204" pitchFamily="18" charset="0"/>
                                      </a:rPr>
                                      <m:t>𝑡</m:t>
                                    </m:r>
                                  </m:sub>
                                </m:sSub>
                                <m:r>
                                  <a:rPr lang="en-US" sz="1400" b="0" i="1" smtClean="0">
                                    <a:latin typeface="Cambria Math" panose="02040503050406030204" pitchFamily="18" charset="0"/>
                                  </a:rPr>
                                  <m:t>=+)</m:t>
                                </m:r>
                              </m:oMath>
                            </m:oMathPara>
                          </a14:m>
                          <a:endParaRPr lang="en-US" sz="1400" dirty="0"/>
                        </a:p>
                      </a:txBody>
                      <a:tcPr/>
                    </a:tc>
                    <a:extLst>
                      <a:ext uri="{0D108BD9-81ED-4DB2-BD59-A6C34878D82A}">
                        <a16:rowId xmlns="" xmlns:a16="http://schemas.microsoft.com/office/drawing/2014/main" val="10000"/>
                      </a:ext>
                    </a:extLst>
                  </a:tr>
                  <a:tr h="335505">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0.7</m:t>
                                </m:r>
                              </m:oMath>
                            </m:oMathPara>
                          </a14:m>
                          <a:endParaRPr lang="en-US" sz="1400" dirty="0"/>
                        </a:p>
                      </a:txBody>
                      <a:tcPr/>
                    </a:tc>
                    <a:extLst>
                      <a:ext uri="{0D108BD9-81ED-4DB2-BD59-A6C34878D82A}">
                        <a16:rowId xmlns="" xmlns:a16="http://schemas.microsoft.com/office/drawing/2014/main" val="10001"/>
                      </a:ext>
                    </a:extLst>
                  </a:tr>
                  <a:tr h="335505">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0.6</m:t>
                                </m:r>
                              </m:oMath>
                            </m:oMathPara>
                          </a14:m>
                          <a:endParaRPr lang="en-US" sz="1400" dirty="0"/>
                        </a:p>
                      </a:txBody>
                      <a:tcPr/>
                    </a:tc>
                    <a:extLst>
                      <a:ext uri="{0D108BD9-81ED-4DB2-BD59-A6C34878D82A}">
                        <a16:rowId xmlns="" xmlns:a16="http://schemas.microsoft.com/office/drawing/2014/main" val="10002"/>
                      </a:ext>
                    </a:extLst>
                  </a:tr>
                </a:tbl>
              </a:graphicData>
            </a:graphic>
          </p:graphicFrame>
        </mc:Choice>
        <mc:Fallback xmlns="">
          <p:graphicFrame>
            <p:nvGraphicFramePr>
              <p:cNvPr id="24" name="Table 23"/>
              <p:cNvGraphicFramePr>
                <a:graphicFrameLocks noGrp="1"/>
              </p:cNvGraphicFramePr>
              <p:nvPr/>
            </p:nvGraphicFramePr>
            <p:xfrm>
              <a:off x="6349764" y="2969929"/>
              <a:ext cx="1681612" cy="1006515"/>
            </p:xfrm>
            <a:graphic>
              <a:graphicData uri="http://schemas.openxmlformats.org/drawingml/2006/table">
                <a:tbl>
                  <a:tblPr firstRow="1" bandRow="1">
                    <a:tableStyleId>{5940675A-B579-460E-94D1-54222C63F5DA}</a:tableStyleId>
                  </a:tblPr>
                  <a:tblGrid>
                    <a:gridCol w="661458"/>
                    <a:gridCol w="1020154"/>
                  </a:tblGrid>
                  <a:tr h="335505">
                    <a:tc>
                      <a:txBody>
                        <a:bodyPr/>
                        <a:lstStyle/>
                        <a:p>
                          <a:endParaRPr lang="en-US"/>
                        </a:p>
                      </a:txBody>
                      <a:tcPr>
                        <a:blipFill rotWithShape="0">
                          <a:blip r:embed="rId6"/>
                          <a:stretch>
                            <a:fillRect l="-917" t="-1818" r="-155963" b="-205455"/>
                          </a:stretch>
                        </a:blipFill>
                      </a:tcPr>
                    </a:tc>
                    <a:tc>
                      <a:txBody>
                        <a:bodyPr/>
                        <a:lstStyle/>
                        <a:p>
                          <a:endParaRPr lang="en-US"/>
                        </a:p>
                      </a:txBody>
                      <a:tcPr>
                        <a:blipFill rotWithShape="0">
                          <a:blip r:embed="rId6"/>
                          <a:stretch>
                            <a:fillRect l="-65476" t="-1818" r="-1190" b="-205455"/>
                          </a:stretch>
                        </a:blipFill>
                      </a:tcPr>
                    </a:tc>
                  </a:tr>
                  <a:tr h="335505">
                    <a:tc>
                      <a:txBody>
                        <a:bodyPr/>
                        <a:lstStyle/>
                        <a:p>
                          <a:endParaRPr lang="en-US"/>
                        </a:p>
                      </a:txBody>
                      <a:tcPr>
                        <a:blipFill rotWithShape="0">
                          <a:blip r:embed="rId6"/>
                          <a:stretch>
                            <a:fillRect l="-917" t="-100000" r="-155963" b="-101786"/>
                          </a:stretch>
                        </a:blipFill>
                      </a:tcPr>
                    </a:tc>
                    <a:tc>
                      <a:txBody>
                        <a:bodyPr/>
                        <a:lstStyle/>
                        <a:p>
                          <a:endParaRPr lang="en-US"/>
                        </a:p>
                      </a:txBody>
                      <a:tcPr>
                        <a:blipFill rotWithShape="0">
                          <a:blip r:embed="rId6"/>
                          <a:stretch>
                            <a:fillRect l="-65476" t="-100000" r="-1190" b="-101786"/>
                          </a:stretch>
                        </a:blipFill>
                      </a:tcPr>
                    </a:tc>
                  </a:tr>
                  <a:tr h="335505">
                    <a:tc>
                      <a:txBody>
                        <a:bodyPr/>
                        <a:lstStyle/>
                        <a:p>
                          <a:endParaRPr lang="en-US"/>
                        </a:p>
                      </a:txBody>
                      <a:tcPr>
                        <a:blipFill rotWithShape="0">
                          <a:blip r:embed="rId6"/>
                          <a:stretch>
                            <a:fillRect l="-917" t="-203636" r="-155963" b="-3636"/>
                          </a:stretch>
                        </a:blipFill>
                      </a:tcPr>
                    </a:tc>
                    <a:tc>
                      <a:txBody>
                        <a:bodyPr/>
                        <a:lstStyle/>
                        <a:p>
                          <a:endParaRPr lang="en-US"/>
                        </a:p>
                      </a:txBody>
                      <a:tcPr>
                        <a:blipFill rotWithShape="0">
                          <a:blip r:embed="rId6"/>
                          <a:stretch>
                            <a:fillRect l="-65476" t="-203636" r="-1190" b="-3636"/>
                          </a:stretch>
                        </a:blip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25" name="Table 24"/>
              <p:cNvGraphicFramePr>
                <a:graphicFrameLocks noGrp="1"/>
              </p:cNvGraphicFramePr>
              <p:nvPr>
                <p:extLst>
                  <p:ext uri="{D42A27DB-BD31-4B8C-83A1-F6EECF244321}">
                    <p14:modId xmlns:p14="http://schemas.microsoft.com/office/powerpoint/2010/main" val="155035196"/>
                  </p:ext>
                </p:extLst>
              </p:nvPr>
            </p:nvGraphicFramePr>
            <p:xfrm>
              <a:off x="6349764" y="4572873"/>
              <a:ext cx="1681612" cy="1006515"/>
            </p:xfrm>
            <a:graphic>
              <a:graphicData uri="http://schemas.openxmlformats.org/drawingml/2006/table">
                <a:tbl>
                  <a:tblPr firstRow="1" bandRow="1">
                    <a:tableStyleId>{5940675A-B579-460E-94D1-54222C63F5DA}</a:tableStyleId>
                  </a:tblPr>
                  <a:tblGrid>
                    <a:gridCol w="661458">
                      <a:extLst>
                        <a:ext uri="{9D8B030D-6E8A-4147-A177-3AD203B41FA5}">
                          <a16:colId xmlns="" xmlns:a16="http://schemas.microsoft.com/office/drawing/2014/main" val="20000"/>
                        </a:ext>
                      </a:extLst>
                    </a:gridCol>
                    <a:gridCol w="1020154">
                      <a:extLst>
                        <a:ext uri="{9D8B030D-6E8A-4147-A177-3AD203B41FA5}">
                          <a16:colId xmlns="" xmlns:a16="http://schemas.microsoft.com/office/drawing/2014/main" val="20001"/>
                        </a:ext>
                      </a:extLst>
                    </a:gridCol>
                  </a:tblGrid>
                  <a:tr h="335505">
                    <a:tc>
                      <a:txBody>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𝑋</m:t>
                                    </m:r>
                                  </m:e>
                                  <m:sub>
                                    <m:r>
                                      <a:rPr lang="en-US" sz="1400" b="0" i="1" smtClean="0">
                                        <a:latin typeface="Cambria Math" panose="02040503050406030204" pitchFamily="18" charset="0"/>
                                      </a:rPr>
                                      <m:t>𝑡</m:t>
                                    </m:r>
                                  </m:sub>
                                </m:sSub>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𝑃</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𝐸</m:t>
                                    </m:r>
                                  </m:e>
                                  <m:sub>
                                    <m:r>
                                      <a:rPr lang="en-US" sz="1400" b="0" i="1" smtClean="0">
                                        <a:latin typeface="Cambria Math" panose="02040503050406030204" pitchFamily="18" charset="0"/>
                                      </a:rPr>
                                      <m:t>𝑡</m:t>
                                    </m:r>
                                  </m:sub>
                                </m:sSub>
                                <m:r>
                                  <a:rPr lang="en-US" sz="1400" b="0" i="1" smtClean="0">
                                    <a:latin typeface="Cambria Math" panose="02040503050406030204" pitchFamily="18" charset="0"/>
                                  </a:rPr>
                                  <m:t>=</m:t>
                                </m:r>
                                <m:r>
                                  <a:rPr lang="en-US" sz="1400" b="0" i="1" smtClean="0">
                                    <a:latin typeface="Cambria Math" panose="02040503050406030204" pitchFamily="18" charset="0"/>
                                  </a:rPr>
                                  <m:t>𝐿</m:t>
                                </m:r>
                                <m:r>
                                  <a:rPr lang="en-US" sz="1400" b="0" i="1" smtClean="0">
                                    <a:latin typeface="Cambria Math" panose="02040503050406030204" pitchFamily="18" charset="0"/>
                                  </a:rPr>
                                  <m:t>)</m:t>
                                </m:r>
                              </m:oMath>
                            </m:oMathPara>
                          </a14:m>
                          <a:endParaRPr lang="en-US" sz="1400" dirty="0"/>
                        </a:p>
                      </a:txBody>
                      <a:tcPr/>
                    </a:tc>
                    <a:extLst>
                      <a:ext uri="{0D108BD9-81ED-4DB2-BD59-A6C34878D82A}">
                        <a16:rowId xmlns="" xmlns:a16="http://schemas.microsoft.com/office/drawing/2014/main" val="10000"/>
                      </a:ext>
                    </a:extLst>
                  </a:tr>
                  <a:tr h="335505">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0.1</m:t>
                                </m:r>
                              </m:oMath>
                            </m:oMathPara>
                          </a14:m>
                          <a:endParaRPr lang="en-US" sz="1400" dirty="0"/>
                        </a:p>
                      </a:txBody>
                      <a:tcPr/>
                    </a:tc>
                    <a:extLst>
                      <a:ext uri="{0D108BD9-81ED-4DB2-BD59-A6C34878D82A}">
                        <a16:rowId xmlns="" xmlns:a16="http://schemas.microsoft.com/office/drawing/2014/main" val="10001"/>
                      </a:ext>
                    </a:extLst>
                  </a:tr>
                  <a:tr h="335505">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0.8</m:t>
                                </m:r>
                              </m:oMath>
                            </m:oMathPara>
                          </a14:m>
                          <a:endParaRPr lang="en-US" sz="1400" dirty="0"/>
                        </a:p>
                      </a:txBody>
                      <a:tcPr/>
                    </a:tc>
                    <a:extLst>
                      <a:ext uri="{0D108BD9-81ED-4DB2-BD59-A6C34878D82A}">
                        <a16:rowId xmlns="" xmlns:a16="http://schemas.microsoft.com/office/drawing/2014/main" val="10002"/>
                      </a:ext>
                    </a:extLst>
                  </a:tr>
                </a:tbl>
              </a:graphicData>
            </a:graphic>
          </p:graphicFrame>
        </mc:Choice>
        <mc:Fallback xmlns="">
          <p:graphicFrame>
            <p:nvGraphicFramePr>
              <p:cNvPr id="25" name="Table 24"/>
              <p:cNvGraphicFramePr>
                <a:graphicFrameLocks noGrp="1"/>
              </p:cNvGraphicFramePr>
              <p:nvPr>
                <p:extLst>
                  <p:ext uri="{D42A27DB-BD31-4B8C-83A1-F6EECF244321}">
                    <p14:modId xmlns:p14="http://schemas.microsoft.com/office/powerpoint/2010/main" val="155035196"/>
                  </p:ext>
                </p:extLst>
              </p:nvPr>
            </p:nvGraphicFramePr>
            <p:xfrm>
              <a:off x="6349764" y="4572873"/>
              <a:ext cx="1681612" cy="1006515"/>
            </p:xfrm>
            <a:graphic>
              <a:graphicData uri="http://schemas.openxmlformats.org/drawingml/2006/table">
                <a:tbl>
                  <a:tblPr firstRow="1" bandRow="1">
                    <a:tableStyleId>{5940675A-B579-460E-94D1-54222C63F5DA}</a:tableStyleId>
                  </a:tblPr>
                  <a:tblGrid>
                    <a:gridCol w="661458"/>
                    <a:gridCol w="1020154"/>
                  </a:tblGrid>
                  <a:tr h="335505">
                    <a:tc>
                      <a:txBody>
                        <a:bodyPr/>
                        <a:lstStyle/>
                        <a:p>
                          <a:endParaRPr lang="en-US"/>
                        </a:p>
                      </a:txBody>
                      <a:tcPr>
                        <a:blipFill rotWithShape="0">
                          <a:blip r:embed="rId7"/>
                          <a:stretch>
                            <a:fillRect l="-917" t="-1818" r="-155963" b="-205455"/>
                          </a:stretch>
                        </a:blipFill>
                      </a:tcPr>
                    </a:tc>
                    <a:tc>
                      <a:txBody>
                        <a:bodyPr/>
                        <a:lstStyle/>
                        <a:p>
                          <a:endParaRPr lang="en-US"/>
                        </a:p>
                      </a:txBody>
                      <a:tcPr>
                        <a:blipFill rotWithShape="0">
                          <a:blip r:embed="rId7"/>
                          <a:stretch>
                            <a:fillRect l="-65476" t="-1818" r="-1190" b="-205455"/>
                          </a:stretch>
                        </a:blipFill>
                      </a:tcPr>
                    </a:tc>
                  </a:tr>
                  <a:tr h="335505">
                    <a:tc>
                      <a:txBody>
                        <a:bodyPr/>
                        <a:lstStyle/>
                        <a:p>
                          <a:endParaRPr lang="en-US"/>
                        </a:p>
                      </a:txBody>
                      <a:tcPr>
                        <a:blipFill rotWithShape="0">
                          <a:blip r:embed="rId7"/>
                          <a:stretch>
                            <a:fillRect l="-917" t="-100000" r="-155963" b="-101786"/>
                          </a:stretch>
                        </a:blipFill>
                      </a:tcPr>
                    </a:tc>
                    <a:tc>
                      <a:txBody>
                        <a:bodyPr/>
                        <a:lstStyle/>
                        <a:p>
                          <a:endParaRPr lang="en-US"/>
                        </a:p>
                      </a:txBody>
                      <a:tcPr>
                        <a:blipFill rotWithShape="0">
                          <a:blip r:embed="rId7"/>
                          <a:stretch>
                            <a:fillRect l="-65476" t="-100000" r="-1190" b="-101786"/>
                          </a:stretch>
                        </a:blipFill>
                      </a:tcPr>
                    </a:tc>
                  </a:tr>
                  <a:tr h="335505">
                    <a:tc>
                      <a:txBody>
                        <a:bodyPr/>
                        <a:lstStyle/>
                        <a:p>
                          <a:endParaRPr lang="en-US"/>
                        </a:p>
                      </a:txBody>
                      <a:tcPr>
                        <a:blipFill rotWithShape="0">
                          <a:blip r:embed="rId7"/>
                          <a:stretch>
                            <a:fillRect l="-917" t="-203636" r="-155963" b="-3636"/>
                          </a:stretch>
                        </a:blipFill>
                      </a:tcPr>
                    </a:tc>
                    <a:tc>
                      <a:txBody>
                        <a:bodyPr/>
                        <a:lstStyle/>
                        <a:p>
                          <a:endParaRPr lang="en-US"/>
                        </a:p>
                      </a:txBody>
                      <a:tcPr>
                        <a:blipFill rotWithShape="0">
                          <a:blip r:embed="rId7"/>
                          <a:stretch>
                            <a:fillRect l="-65476" t="-203636" r="-1190" b="-3636"/>
                          </a:stretch>
                        </a:blipFill>
                      </a:tcPr>
                    </a:tc>
                  </a:tr>
                </a:tbl>
              </a:graphicData>
            </a:graphic>
          </p:graphicFrame>
        </mc:Fallback>
      </mc:AlternateContent>
      <mc:AlternateContent xmlns:mc="http://schemas.openxmlformats.org/markup-compatibility/2006" xmlns:a14="http://schemas.microsoft.com/office/drawing/2010/main">
        <mc:Choice Requires="a14">
          <p:sp>
            <p:nvSpPr>
              <p:cNvPr id="8" name="TextBox 7"/>
              <p:cNvSpPr txBox="1"/>
              <p:nvPr/>
            </p:nvSpPr>
            <p:spPr>
              <a:xfrm>
                <a:off x="277792" y="5576808"/>
                <a:ext cx="8682633" cy="9233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a:latin typeface="Cambria Math" panose="02040503050406030204" pitchFamily="18" charset="0"/>
                            </a:rPr>
                            <m:t>𝐦</m:t>
                          </m:r>
                        </m:e>
                        <m:sub>
                          <m:r>
                            <a:rPr lang="en-US" i="1">
                              <a:latin typeface="Cambria Math" panose="02040503050406030204" pitchFamily="18" charset="0"/>
                            </a:rPr>
                            <m:t>1:</m:t>
                          </m:r>
                          <m:r>
                            <a:rPr lang="en-US" b="0" i="1" smtClean="0">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rPr>
                        <m:t>𝛼</m:t>
                      </m:r>
                      <m:d>
                        <m:dPr>
                          <m:begChr m:val="〈"/>
                          <m:endChr m:val="〉"/>
                          <m:ctrlPr>
                            <a:rPr lang="en-US" i="1">
                              <a:latin typeface="Cambria Math" panose="02040503050406030204" pitchFamily="18" charset="0"/>
                            </a:rPr>
                          </m:ctrlPr>
                        </m:dPr>
                        <m:e>
                          <m:r>
                            <a:rPr lang="en-US" i="1">
                              <a:latin typeface="Cambria Math" panose="02040503050406030204" pitchFamily="18" charset="0"/>
                            </a:rPr>
                            <m:t>0.9×</m:t>
                          </m:r>
                          <m:func>
                            <m:funcPr>
                              <m:ctrlPr>
                                <a:rPr lang="en-US" i="1">
                                  <a:latin typeface="Cambria Math" panose="02040503050406030204" pitchFamily="18" charset="0"/>
                                </a:rPr>
                              </m:ctrlPr>
                            </m:funcPr>
                            <m:fName>
                              <m:r>
                                <m:rPr>
                                  <m:sty m:val="p"/>
                                </m:rPr>
                                <a:rPr lang="en-US">
                                  <a:latin typeface="Cambria Math" panose="02040503050406030204" pitchFamily="18" charset="0"/>
                                </a:rPr>
                                <m:t>max</m:t>
                              </m:r>
                            </m:fName>
                            <m:e>
                              <m:d>
                                <m:dPr>
                                  <m:begChr m:val="{"/>
                                  <m:endChr m:val="}"/>
                                  <m:ctrlPr>
                                    <a:rPr lang="en-US" i="1">
                                      <a:latin typeface="Cambria Math" panose="02040503050406030204" pitchFamily="18" charset="0"/>
                                    </a:rPr>
                                  </m:ctrlPr>
                                </m:dPr>
                                <m:e>
                                  <m:r>
                                    <a:rPr lang="en-US" i="1">
                                      <a:latin typeface="Cambria Math" panose="02040503050406030204" pitchFamily="18" charset="0"/>
                                    </a:rPr>
                                    <m:t>0.7×0.</m:t>
                                  </m:r>
                                  <m:r>
                                    <a:rPr lang="en-US" b="0" i="1" smtClean="0">
                                      <a:latin typeface="Cambria Math" panose="02040503050406030204" pitchFamily="18" charset="0"/>
                                    </a:rPr>
                                    <m:t>07</m:t>
                                  </m:r>
                                  <m:r>
                                    <a:rPr lang="en-US" i="1">
                                      <a:latin typeface="Cambria Math" panose="02040503050406030204" pitchFamily="18" charset="0"/>
                                    </a:rPr>
                                    <m:t>,0.</m:t>
                                  </m:r>
                                  <m:r>
                                    <a:rPr lang="en-US" b="0" i="1" smtClean="0">
                                      <a:latin typeface="Cambria Math" panose="02040503050406030204" pitchFamily="18" charset="0"/>
                                    </a:rPr>
                                    <m:t>6</m:t>
                                  </m:r>
                                  <m:r>
                                    <a:rPr lang="en-US" i="1">
                                      <a:latin typeface="Cambria Math" panose="02040503050406030204" pitchFamily="18" charset="0"/>
                                    </a:rPr>
                                    <m:t>×0.</m:t>
                                  </m:r>
                                  <m:r>
                                    <a:rPr lang="en-US" b="0" i="1" smtClean="0">
                                      <a:latin typeface="Cambria Math" panose="02040503050406030204" pitchFamily="18" charset="0"/>
                                    </a:rPr>
                                    <m:t>24</m:t>
                                  </m:r>
                                </m:e>
                              </m:d>
                            </m:e>
                          </m:func>
                          <m:r>
                            <a:rPr lang="en-US" i="1">
                              <a:latin typeface="Cambria Math" panose="02040503050406030204" pitchFamily="18" charset="0"/>
                            </a:rPr>
                            <m:t>,0.</m:t>
                          </m:r>
                          <m:r>
                            <a:rPr lang="en-US" b="0" i="1" smtClean="0">
                              <a:latin typeface="Cambria Math" panose="02040503050406030204" pitchFamily="18" charset="0"/>
                            </a:rPr>
                            <m:t>2</m:t>
                          </m:r>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max</m:t>
                              </m:r>
                            </m:fName>
                            <m:e>
                              <m:d>
                                <m:dPr>
                                  <m:begChr m:val="{"/>
                                  <m:endChr m:val="}"/>
                                  <m:ctrlPr>
                                    <a:rPr lang="en-US" i="1">
                                      <a:latin typeface="Cambria Math" panose="02040503050406030204" pitchFamily="18" charset="0"/>
                                    </a:rPr>
                                  </m:ctrlPr>
                                </m:dPr>
                                <m:e>
                                  <m:r>
                                    <a:rPr lang="en-US" i="1">
                                      <a:latin typeface="Cambria Math" panose="02040503050406030204" pitchFamily="18" charset="0"/>
                                    </a:rPr>
                                    <m:t>0.</m:t>
                                  </m:r>
                                  <m:r>
                                    <a:rPr lang="en-US" b="0" i="1" smtClean="0">
                                      <a:latin typeface="Cambria Math" panose="02040503050406030204" pitchFamily="18" charset="0"/>
                                    </a:rPr>
                                    <m:t>3</m:t>
                                  </m:r>
                                  <m:r>
                                    <a:rPr lang="en-US" i="1">
                                      <a:latin typeface="Cambria Math" panose="02040503050406030204" pitchFamily="18" charset="0"/>
                                    </a:rPr>
                                    <m:t>×0.07,0.</m:t>
                                  </m:r>
                                  <m:r>
                                    <a:rPr lang="en-US" b="0" i="1" smtClean="0">
                                      <a:latin typeface="Cambria Math" panose="02040503050406030204" pitchFamily="18" charset="0"/>
                                    </a:rPr>
                                    <m:t>4</m:t>
                                  </m:r>
                                  <m:r>
                                    <a:rPr lang="en-US" i="1">
                                      <a:latin typeface="Cambria Math" panose="02040503050406030204" pitchFamily="18" charset="0"/>
                                    </a:rPr>
                                    <m:t>×0.24</m:t>
                                  </m:r>
                                </m:e>
                              </m:d>
                            </m:e>
                          </m:func>
                        </m:e>
                      </m:d>
                    </m:oMath>
                  </m:oMathPara>
                </a14:m>
                <a:endParaRPr lang="en-US"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𝛼</m:t>
                      </m:r>
                      <m:d>
                        <m:dPr>
                          <m:begChr m:val="〈"/>
                          <m:endChr m:val="〉"/>
                          <m:ctrlPr>
                            <a:rPr lang="en-US" i="1">
                              <a:latin typeface="Cambria Math" panose="02040503050406030204" pitchFamily="18" charset="0"/>
                            </a:rPr>
                          </m:ctrlPr>
                        </m:dPr>
                        <m:e>
                          <m:r>
                            <a:rPr lang="en-US" i="1">
                              <a:latin typeface="Cambria Math" panose="02040503050406030204" pitchFamily="18" charset="0"/>
                            </a:rPr>
                            <m:t>0.9</m:t>
                          </m:r>
                          <m:r>
                            <a:rPr lang="en-US" b="0" i="1" smtClean="0">
                              <a:latin typeface="Cambria Math" panose="02040503050406030204" pitchFamily="18" charset="0"/>
                            </a:rPr>
                            <m:t>×</m:t>
                          </m:r>
                          <m:r>
                            <a:rPr lang="en-US" i="1">
                              <a:latin typeface="Cambria Math" panose="02040503050406030204" pitchFamily="18" charset="0"/>
                            </a:rPr>
                            <m:t>0.6×0.24,0.2</m:t>
                          </m:r>
                          <m:r>
                            <a:rPr lang="en-US" b="0" i="1" smtClean="0">
                              <a:latin typeface="Cambria Math" panose="02040503050406030204" pitchFamily="18" charset="0"/>
                            </a:rPr>
                            <m:t>×</m:t>
                          </m:r>
                          <m:r>
                            <a:rPr lang="en-US" i="1">
                              <a:latin typeface="Cambria Math" panose="02040503050406030204" pitchFamily="18" charset="0"/>
                            </a:rPr>
                            <m:t>0.4×0.24</m:t>
                          </m:r>
                        </m:e>
                      </m:d>
                      <m:r>
                        <a:rPr lang="en-US" b="0" i="1" smtClean="0">
                          <a:latin typeface="Cambria Math" panose="02040503050406030204" pitchFamily="18" charset="0"/>
                        </a:rPr>
                        <m:t>=</m:t>
                      </m:r>
                      <m:r>
                        <a:rPr lang="en-US" i="1">
                          <a:latin typeface="Cambria Math" panose="02040503050406030204" pitchFamily="18" charset="0"/>
                        </a:rPr>
                        <m:t>𝛼</m:t>
                      </m:r>
                      <m:d>
                        <m:dPr>
                          <m:begChr m:val="〈"/>
                          <m:endChr m:val="〉"/>
                          <m:ctrlPr>
                            <a:rPr lang="en-US" i="1">
                              <a:latin typeface="Cambria Math" panose="02040503050406030204" pitchFamily="18" charset="0"/>
                            </a:rPr>
                          </m:ctrlPr>
                        </m:dPr>
                        <m:e>
                          <m:r>
                            <a:rPr lang="en-US" i="1">
                              <a:latin typeface="Cambria Math" panose="02040503050406030204" pitchFamily="18" charset="0"/>
                            </a:rPr>
                            <m:t>0.9×0.6,0.2×0.4</m:t>
                          </m:r>
                        </m:e>
                      </m:d>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&gt;0.5</m:t>
                          </m:r>
                          <m:r>
                            <a:rPr lang="en-US" i="1">
                              <a:latin typeface="Cambria Math" panose="02040503050406030204" pitchFamily="18" charset="0"/>
                            </a:rPr>
                            <m:t>,</m:t>
                          </m:r>
                          <m:r>
                            <a:rPr lang="en-US" b="0" i="1" smtClean="0">
                              <a:latin typeface="Cambria Math" panose="02040503050406030204" pitchFamily="18" charset="0"/>
                            </a:rPr>
                            <m:t>&lt;0.5</m:t>
                          </m:r>
                        </m:e>
                      </m:d>
                    </m:oMath>
                  </m:oMathPara>
                </a14:m>
                <a:endParaRPr lang="en-US" dirty="0"/>
              </a:p>
              <a:p>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277792" y="5576808"/>
                <a:ext cx="8682633" cy="923330"/>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4999401" y="264566"/>
                <a:ext cx="3946145" cy="731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𝐦</m:t>
                          </m:r>
                        </m:e>
                        <m:sub>
                          <m:r>
                            <a:rPr lang="en-US" i="1">
                              <a:solidFill>
                                <a:schemeClr val="accent1">
                                  <a:lumMod val="60000"/>
                                  <a:lumOff val="40000"/>
                                </a:schemeClr>
                              </a:solidFill>
                              <a:latin typeface="Cambria Math" panose="02040503050406030204" pitchFamily="18" charset="0"/>
                            </a:rPr>
                            <m:t>1:1</m:t>
                          </m:r>
                        </m:sub>
                      </m:sSub>
                      <m:r>
                        <a:rPr lang="en-US" i="1">
                          <a:solidFill>
                            <a:schemeClr val="accent1">
                              <a:lumMod val="60000"/>
                              <a:lumOff val="40000"/>
                            </a:schemeClr>
                          </a:solidFill>
                          <a:latin typeface="Cambria Math" panose="02040503050406030204" pitchFamily="18" charset="0"/>
                        </a:rPr>
                        <m:t>=</m:t>
                      </m:r>
                      <m:sSub>
                        <m:sSubPr>
                          <m:ctrlPr>
                            <a:rPr lang="en-US" i="1">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𝐟</m:t>
                          </m:r>
                        </m:e>
                        <m:sub>
                          <m:r>
                            <a:rPr lang="en-US" i="1">
                              <a:solidFill>
                                <a:schemeClr val="accent1">
                                  <a:lumMod val="60000"/>
                                  <a:lumOff val="40000"/>
                                </a:schemeClr>
                              </a:solidFill>
                              <a:latin typeface="Cambria Math" panose="02040503050406030204" pitchFamily="18" charset="0"/>
                            </a:rPr>
                            <m:t>1:</m:t>
                          </m:r>
                          <m:r>
                            <a:rPr lang="en-US" b="0" i="1" smtClean="0">
                              <a:solidFill>
                                <a:schemeClr val="accent1">
                                  <a:lumMod val="60000"/>
                                  <a:lumOff val="40000"/>
                                </a:schemeClr>
                              </a:solidFill>
                              <a:latin typeface="Cambria Math" panose="02040503050406030204" pitchFamily="18" charset="0"/>
                            </a:rPr>
                            <m:t>1</m:t>
                          </m:r>
                        </m:sub>
                      </m:sSub>
                      <m:r>
                        <a:rPr lang="en-US" i="1">
                          <a:solidFill>
                            <a:schemeClr val="accent1">
                              <a:lumMod val="60000"/>
                              <a:lumOff val="40000"/>
                            </a:schemeClr>
                          </a:solidFill>
                          <a:latin typeface="Cambria Math" panose="02040503050406030204" pitchFamily="18" charset="0"/>
                        </a:rPr>
                        <m:t>=</m:t>
                      </m:r>
                      <m:r>
                        <a:rPr lang="en-US" b="1">
                          <a:solidFill>
                            <a:schemeClr val="accent1">
                              <a:lumMod val="60000"/>
                              <a:lumOff val="40000"/>
                            </a:schemeClr>
                          </a:solidFill>
                          <a:latin typeface="Cambria Math" panose="02040503050406030204" pitchFamily="18" charset="0"/>
                        </a:rPr>
                        <m:t>𝐏</m:t>
                      </m:r>
                      <m:d>
                        <m:dPr>
                          <m:ctrlPr>
                            <a:rPr lang="en-US" i="1">
                              <a:solidFill>
                                <a:schemeClr val="accent1">
                                  <a:lumMod val="60000"/>
                                  <a:lumOff val="40000"/>
                                </a:schemeClr>
                              </a:solidFill>
                              <a:latin typeface="Cambria Math" panose="02040503050406030204" pitchFamily="18" charset="0"/>
                            </a:rPr>
                          </m:ctrlPr>
                        </m:dPr>
                        <m:e>
                          <m:sSub>
                            <m:sSubPr>
                              <m:ctrlPr>
                                <a:rPr lang="en-US" i="1">
                                  <a:solidFill>
                                    <a:schemeClr val="accent1">
                                      <a:lumMod val="60000"/>
                                      <a:lumOff val="40000"/>
                                    </a:schemeClr>
                                  </a:solidFill>
                                  <a:latin typeface="Cambria Math" panose="02040503050406030204" pitchFamily="18" charset="0"/>
                                </a:rPr>
                              </m:ctrlPr>
                            </m:sSubPr>
                            <m:e>
                              <m:r>
                                <a:rPr lang="en-US" i="1">
                                  <a:solidFill>
                                    <a:schemeClr val="accent1">
                                      <a:lumMod val="60000"/>
                                      <a:lumOff val="40000"/>
                                    </a:schemeClr>
                                  </a:solidFill>
                                  <a:latin typeface="Cambria Math" panose="02040503050406030204" pitchFamily="18" charset="0"/>
                                </a:rPr>
                                <m:t>𝑋</m:t>
                              </m:r>
                            </m:e>
                            <m:sub>
                              <m:r>
                                <a:rPr lang="en-US" i="1">
                                  <a:solidFill>
                                    <a:schemeClr val="accent1">
                                      <a:lumMod val="60000"/>
                                      <a:lumOff val="40000"/>
                                    </a:schemeClr>
                                  </a:solidFill>
                                  <a:latin typeface="Cambria Math" panose="02040503050406030204" pitchFamily="18" charset="0"/>
                                </a:rPr>
                                <m:t>1</m:t>
                              </m:r>
                            </m:sub>
                          </m:sSub>
                        </m:e>
                        <m:e>
                          <m:sSub>
                            <m:sSubPr>
                              <m:ctrlPr>
                                <a:rPr lang="en-US" i="1">
                                  <a:solidFill>
                                    <a:schemeClr val="accent1">
                                      <a:lumMod val="60000"/>
                                      <a:lumOff val="40000"/>
                                    </a:schemeClr>
                                  </a:solidFill>
                                  <a:latin typeface="Cambria Math" panose="02040503050406030204" pitchFamily="18" charset="0"/>
                                </a:rPr>
                              </m:ctrlPr>
                            </m:sSubPr>
                            <m:e>
                              <m:r>
                                <a:rPr lang="en-US" i="1">
                                  <a:solidFill>
                                    <a:schemeClr val="accent1">
                                      <a:lumMod val="60000"/>
                                      <a:lumOff val="40000"/>
                                    </a:schemeClr>
                                  </a:solidFill>
                                  <a:latin typeface="Cambria Math" panose="02040503050406030204" pitchFamily="18" charset="0"/>
                                </a:rPr>
                                <m:t>𝑒</m:t>
                              </m:r>
                            </m:e>
                            <m:sub>
                              <m:r>
                                <a:rPr lang="en-US" i="1">
                                  <a:solidFill>
                                    <a:schemeClr val="accent1">
                                      <a:lumMod val="60000"/>
                                      <a:lumOff val="40000"/>
                                    </a:schemeClr>
                                  </a:solidFill>
                                  <a:latin typeface="Cambria Math" panose="02040503050406030204" pitchFamily="18" charset="0"/>
                                </a:rPr>
                                <m:t>1</m:t>
                              </m:r>
                            </m:sub>
                          </m:sSub>
                          <m:r>
                            <a:rPr lang="en-US" i="1">
                              <a:solidFill>
                                <a:schemeClr val="accent1">
                                  <a:lumMod val="60000"/>
                                  <a:lumOff val="40000"/>
                                </a:schemeClr>
                              </a:solidFill>
                              <a:latin typeface="Cambria Math" panose="02040503050406030204" pitchFamily="18" charset="0"/>
                            </a:rPr>
                            <m:t>=</m:t>
                          </m:r>
                          <m:r>
                            <a:rPr lang="en-US" i="1">
                              <a:solidFill>
                                <a:schemeClr val="accent1">
                                  <a:lumMod val="60000"/>
                                  <a:lumOff val="40000"/>
                                </a:schemeClr>
                              </a:solidFill>
                              <a:latin typeface="Cambria Math" panose="02040503050406030204" pitchFamily="18" charset="0"/>
                            </a:rPr>
                            <m:t>𝐻</m:t>
                          </m:r>
                        </m:e>
                      </m:d>
                    </m:oMath>
                  </m:oMathPara>
                </a14:m>
                <a:endParaRPr lang="en-US" i="1" dirty="0">
                  <a:solidFill>
                    <a:schemeClr val="accent1">
                      <a:lumMod val="60000"/>
                      <a:lumOff val="40000"/>
                    </a:schemeClr>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smtClean="0">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𝐦</m:t>
                          </m:r>
                        </m:e>
                        <m:sub>
                          <m:r>
                            <a:rPr lang="en-US" i="1">
                              <a:solidFill>
                                <a:schemeClr val="accent1">
                                  <a:lumMod val="60000"/>
                                  <a:lumOff val="40000"/>
                                </a:schemeClr>
                              </a:solidFill>
                              <a:latin typeface="Cambria Math" panose="02040503050406030204" pitchFamily="18" charset="0"/>
                            </a:rPr>
                            <m:t>1:</m:t>
                          </m:r>
                          <m:r>
                            <a:rPr lang="en-US" i="1">
                              <a:solidFill>
                                <a:schemeClr val="accent1">
                                  <a:lumMod val="60000"/>
                                  <a:lumOff val="40000"/>
                                </a:schemeClr>
                              </a:solidFill>
                              <a:latin typeface="Cambria Math" panose="02040503050406030204" pitchFamily="18" charset="0"/>
                            </a:rPr>
                            <m:t>𝑡</m:t>
                          </m:r>
                          <m:r>
                            <a:rPr lang="en-US" i="1">
                              <a:solidFill>
                                <a:schemeClr val="accent1">
                                  <a:lumMod val="60000"/>
                                  <a:lumOff val="40000"/>
                                </a:schemeClr>
                              </a:solidFill>
                              <a:latin typeface="Cambria Math" panose="02040503050406030204" pitchFamily="18" charset="0"/>
                            </a:rPr>
                            <m:t>+1</m:t>
                          </m:r>
                        </m:sub>
                      </m:sSub>
                      <m:d>
                        <m:dPr>
                          <m:ctrlPr>
                            <a:rPr lang="en-US" i="1">
                              <a:solidFill>
                                <a:schemeClr val="accent1">
                                  <a:lumMod val="60000"/>
                                  <a:lumOff val="40000"/>
                                </a:schemeClr>
                              </a:solidFill>
                              <a:latin typeface="Cambria Math" panose="02040503050406030204" pitchFamily="18" charset="0"/>
                            </a:rPr>
                          </m:ctrlPr>
                        </m:dPr>
                        <m:e>
                          <m:r>
                            <a:rPr lang="en-US" i="1">
                              <a:solidFill>
                                <a:schemeClr val="accent1">
                                  <a:lumMod val="60000"/>
                                  <a:lumOff val="40000"/>
                                </a:schemeClr>
                              </a:solidFill>
                              <a:latin typeface="Cambria Math" panose="02040503050406030204" pitchFamily="18" charset="0"/>
                            </a:rPr>
                            <m:t>𝑗</m:t>
                          </m:r>
                        </m:e>
                      </m:d>
                      <m:r>
                        <a:rPr lang="en-US" i="1">
                          <a:solidFill>
                            <a:schemeClr val="accent1">
                              <a:lumMod val="60000"/>
                              <a:lumOff val="40000"/>
                            </a:schemeClr>
                          </a:solidFill>
                          <a:latin typeface="Cambria Math" panose="02040503050406030204" pitchFamily="18" charset="0"/>
                        </a:rPr>
                        <m:t>=</m:t>
                      </m:r>
                      <m:r>
                        <a:rPr lang="en-US" i="1">
                          <a:solidFill>
                            <a:schemeClr val="accent1">
                              <a:lumMod val="60000"/>
                              <a:lumOff val="40000"/>
                            </a:schemeClr>
                          </a:solidFill>
                          <a:latin typeface="Cambria Math" panose="02040503050406030204" pitchFamily="18" charset="0"/>
                        </a:rPr>
                        <m:t>𝛼</m:t>
                      </m:r>
                      <m:sSub>
                        <m:sSubPr>
                          <m:ctrlPr>
                            <a:rPr lang="en-US" i="1">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𝐎</m:t>
                          </m:r>
                        </m:e>
                        <m:sub>
                          <m:r>
                            <a:rPr lang="en-US" i="1">
                              <a:solidFill>
                                <a:schemeClr val="accent1">
                                  <a:lumMod val="60000"/>
                                  <a:lumOff val="40000"/>
                                </a:schemeClr>
                              </a:solidFill>
                              <a:latin typeface="Cambria Math" panose="02040503050406030204" pitchFamily="18" charset="0"/>
                            </a:rPr>
                            <m:t>𝑡</m:t>
                          </m:r>
                          <m:r>
                            <a:rPr lang="en-US" i="1">
                              <a:solidFill>
                                <a:schemeClr val="accent1">
                                  <a:lumMod val="60000"/>
                                  <a:lumOff val="40000"/>
                                </a:schemeClr>
                              </a:solidFill>
                              <a:latin typeface="Cambria Math" panose="02040503050406030204" pitchFamily="18" charset="0"/>
                            </a:rPr>
                            <m:t>+1,</m:t>
                          </m:r>
                          <m:r>
                            <a:rPr lang="en-US" i="1">
                              <a:solidFill>
                                <a:schemeClr val="accent1">
                                  <a:lumMod val="60000"/>
                                  <a:lumOff val="40000"/>
                                </a:schemeClr>
                              </a:solidFill>
                              <a:latin typeface="Cambria Math" panose="02040503050406030204" pitchFamily="18" charset="0"/>
                            </a:rPr>
                            <m:t>𝑗𝑗</m:t>
                          </m:r>
                        </m:sub>
                      </m:sSub>
                      <m:limLow>
                        <m:limLowPr>
                          <m:ctrlPr>
                            <a:rPr lang="en-US" i="1">
                              <a:solidFill>
                                <a:schemeClr val="accent1">
                                  <a:lumMod val="60000"/>
                                  <a:lumOff val="40000"/>
                                </a:schemeClr>
                              </a:solidFill>
                              <a:latin typeface="Cambria Math" panose="02040503050406030204" pitchFamily="18" charset="0"/>
                            </a:rPr>
                          </m:ctrlPr>
                        </m:limLowPr>
                        <m:e>
                          <m:r>
                            <m:rPr>
                              <m:sty m:val="p"/>
                            </m:rPr>
                            <a:rPr lang="en-US">
                              <a:solidFill>
                                <a:schemeClr val="accent1">
                                  <a:lumMod val="60000"/>
                                  <a:lumOff val="40000"/>
                                </a:schemeClr>
                              </a:solidFill>
                              <a:latin typeface="Cambria Math" panose="02040503050406030204" pitchFamily="18" charset="0"/>
                            </a:rPr>
                            <m:t>max</m:t>
                          </m:r>
                        </m:e>
                        <m:lim>
                          <m:r>
                            <a:rPr lang="en-US" i="1">
                              <a:solidFill>
                                <a:schemeClr val="accent1">
                                  <a:lumMod val="60000"/>
                                  <a:lumOff val="40000"/>
                                </a:schemeClr>
                              </a:solidFill>
                              <a:latin typeface="Cambria Math" panose="02040503050406030204" pitchFamily="18" charset="0"/>
                            </a:rPr>
                            <m:t>𝑖</m:t>
                          </m:r>
                        </m:lim>
                      </m:limLow>
                      <m:r>
                        <a:rPr lang="en-US" i="1">
                          <a:solidFill>
                            <a:schemeClr val="accent1">
                              <a:lumMod val="60000"/>
                              <a:lumOff val="40000"/>
                            </a:schemeClr>
                          </a:solidFill>
                          <a:latin typeface="Cambria Math" panose="02040503050406030204" pitchFamily="18" charset="0"/>
                        </a:rPr>
                        <m:t>(</m:t>
                      </m:r>
                      <m:sSub>
                        <m:sSubPr>
                          <m:ctrlPr>
                            <a:rPr lang="en-US" i="1">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𝐓</m:t>
                          </m:r>
                        </m:e>
                        <m:sub>
                          <m:r>
                            <a:rPr lang="en-US" i="1">
                              <a:solidFill>
                                <a:schemeClr val="accent1">
                                  <a:lumMod val="60000"/>
                                  <a:lumOff val="40000"/>
                                </a:schemeClr>
                              </a:solidFill>
                              <a:latin typeface="Cambria Math" panose="02040503050406030204" pitchFamily="18" charset="0"/>
                            </a:rPr>
                            <m:t>𝑖𝑗</m:t>
                          </m:r>
                        </m:sub>
                      </m:sSub>
                      <m:sSub>
                        <m:sSubPr>
                          <m:ctrlPr>
                            <a:rPr lang="en-US" i="1">
                              <a:solidFill>
                                <a:schemeClr val="accent1">
                                  <a:lumMod val="60000"/>
                                  <a:lumOff val="40000"/>
                                </a:schemeClr>
                              </a:solidFill>
                              <a:latin typeface="Cambria Math" panose="02040503050406030204" pitchFamily="18" charset="0"/>
                            </a:rPr>
                          </m:ctrlPr>
                        </m:sSubPr>
                        <m:e>
                          <m:r>
                            <a:rPr lang="en-US" b="1">
                              <a:solidFill>
                                <a:schemeClr val="accent1">
                                  <a:lumMod val="60000"/>
                                  <a:lumOff val="40000"/>
                                </a:schemeClr>
                              </a:solidFill>
                              <a:latin typeface="Cambria Math" panose="02040503050406030204" pitchFamily="18" charset="0"/>
                            </a:rPr>
                            <m:t>𝐦</m:t>
                          </m:r>
                        </m:e>
                        <m:sub>
                          <m:r>
                            <a:rPr lang="en-US" i="1">
                              <a:solidFill>
                                <a:schemeClr val="accent1">
                                  <a:lumMod val="60000"/>
                                  <a:lumOff val="40000"/>
                                </a:schemeClr>
                              </a:solidFill>
                              <a:latin typeface="Cambria Math" panose="02040503050406030204" pitchFamily="18" charset="0"/>
                            </a:rPr>
                            <m:t>1:</m:t>
                          </m:r>
                          <m:r>
                            <a:rPr lang="en-US" i="1">
                              <a:solidFill>
                                <a:schemeClr val="accent1">
                                  <a:lumMod val="60000"/>
                                  <a:lumOff val="40000"/>
                                </a:schemeClr>
                              </a:solidFill>
                              <a:latin typeface="Cambria Math" panose="02040503050406030204" pitchFamily="18" charset="0"/>
                            </a:rPr>
                            <m:t>𝑡</m:t>
                          </m:r>
                        </m:sub>
                      </m:sSub>
                      <m:r>
                        <a:rPr lang="en-US" i="1">
                          <a:solidFill>
                            <a:schemeClr val="accent1">
                              <a:lumMod val="60000"/>
                              <a:lumOff val="40000"/>
                            </a:schemeClr>
                          </a:solidFill>
                          <a:latin typeface="Cambria Math" panose="02040503050406030204" pitchFamily="18" charset="0"/>
                        </a:rPr>
                        <m:t>(</m:t>
                      </m:r>
                      <m:r>
                        <a:rPr lang="en-US" i="1">
                          <a:solidFill>
                            <a:schemeClr val="accent1">
                              <a:lumMod val="60000"/>
                              <a:lumOff val="40000"/>
                            </a:schemeClr>
                          </a:solidFill>
                          <a:latin typeface="Cambria Math" panose="02040503050406030204" pitchFamily="18" charset="0"/>
                        </a:rPr>
                        <m:t>𝑖</m:t>
                      </m:r>
                      <m:r>
                        <a:rPr lang="en-US" i="1">
                          <a:solidFill>
                            <a:schemeClr val="accent1">
                              <a:lumMod val="60000"/>
                              <a:lumOff val="40000"/>
                            </a:schemeClr>
                          </a:solidFill>
                          <a:latin typeface="Cambria Math" panose="02040503050406030204" pitchFamily="18" charset="0"/>
                        </a:rPr>
                        <m:t>))</m:t>
                      </m:r>
                    </m:oMath>
                  </m:oMathPara>
                </a14:m>
                <a:endParaRPr lang="en-US" dirty="0">
                  <a:solidFill>
                    <a:schemeClr val="accent1">
                      <a:lumMod val="60000"/>
                      <a:lumOff val="40000"/>
                    </a:schemeClr>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4999401" y="264566"/>
                <a:ext cx="3946145" cy="731803"/>
              </a:xfrm>
              <a:prstGeom prst="rect">
                <a:avLst/>
              </a:prstGeom>
              <a:blipFill>
                <a:blip r:embed="rId9"/>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42017" y="4868054"/>
                <a:ext cx="5389944" cy="64633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a:latin typeface="Cambria Math" panose="02040503050406030204" pitchFamily="18" charset="0"/>
                            </a:rPr>
                            <m:t>𝐦</m:t>
                          </m:r>
                        </m:e>
                        <m:sub>
                          <m:r>
                            <a:rPr lang="en-US" i="1">
                              <a:latin typeface="Cambria Math" panose="02040503050406030204" pitchFamily="18" charset="0"/>
                            </a:rPr>
                            <m:t>1:1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b="0" i="1" smtClean="0">
                              <a:latin typeface="Cambria Math" panose="02040503050406030204" pitchFamily="18" charset="0"/>
                            </a:rPr>
                            <m:t>1</m:t>
                          </m:r>
                        </m:sub>
                      </m:sSub>
                      <m:r>
                        <a:rPr lang="en-US" i="1">
                          <a:latin typeface="Cambria Math" panose="02040503050406030204" pitchFamily="18" charset="0"/>
                        </a:rPr>
                        <m:t>=</m:t>
                      </m:r>
                      <m:r>
                        <a:rPr lang="en-US" b="1">
                          <a:latin typeface="Cambria Math" panose="02040503050406030204" pitchFamily="18" charset="0"/>
                        </a:rPr>
                        <m:t>𝐏</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1</m:t>
                              </m:r>
                            </m:sub>
                          </m:sSub>
                          <m:r>
                            <a:rPr lang="en-US" i="1">
                              <a:latin typeface="Cambria Math" panose="02040503050406030204" pitchFamily="18" charset="0"/>
                            </a:rPr>
                            <m:t>=</m:t>
                          </m:r>
                          <m:r>
                            <a:rPr lang="en-US" b="0" i="1" smtClean="0">
                              <a:latin typeface="Cambria Math" panose="02040503050406030204" pitchFamily="18" charset="0"/>
                            </a:rPr>
                            <m:t>𝐿</m:t>
                          </m:r>
                        </m:e>
                      </m:d>
                      <m:r>
                        <a:rPr lang="en-US" i="1">
                          <a:latin typeface="Cambria Math" panose="02040503050406030204" pitchFamily="18" charset="0"/>
                        </a:rPr>
                        <m:t>=</m:t>
                      </m:r>
                      <m:r>
                        <a:rPr lang="en-US" i="1">
                          <a:latin typeface="Cambria Math" panose="02040503050406030204" pitchFamily="18" charset="0"/>
                        </a:rPr>
                        <m:t>𝛼</m:t>
                      </m:r>
                      <m:d>
                        <m:dPr>
                          <m:begChr m:val="〈"/>
                          <m:endChr m:val="〉"/>
                          <m:ctrlPr>
                            <a:rPr lang="en-US" i="1">
                              <a:latin typeface="Cambria Math" panose="02040503050406030204" pitchFamily="18" charset="0"/>
                            </a:rPr>
                          </m:ctrlPr>
                        </m:dPr>
                        <m:e>
                          <m:r>
                            <a:rPr lang="en-US" i="1">
                              <a:latin typeface="Cambria Math" panose="02040503050406030204" pitchFamily="18" charset="0"/>
                            </a:rPr>
                            <m:t>0.1×0.7,0.8×0.3</m:t>
                          </m:r>
                        </m:e>
                      </m:d>
                    </m:oMath>
                  </m:oMathPara>
                </a14:m>
                <a:endParaRPr lang="en-US"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𝛼</m:t>
                      </m:r>
                      <m:r>
                        <a:rPr lang="en-US" i="1">
                          <a:latin typeface="Cambria Math" panose="02040503050406030204" pitchFamily="18" charset="0"/>
                        </a:rPr>
                        <m:t>〈0.07,0.24〉</m:t>
                      </m:r>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242017" y="4868054"/>
                <a:ext cx="5389944" cy="646331"/>
              </a:xfrm>
              <a:prstGeom prst="rect">
                <a:avLst/>
              </a:prstGeom>
              <a:blipFill>
                <a:blip r:embed="rId10"/>
                <a:stretch>
                  <a:fillRect b="-7547"/>
                </a:stretch>
              </a:blipFill>
            </p:spPr>
            <p:txBody>
              <a:bodyPr/>
              <a:lstStyle/>
              <a:p>
                <a:r>
                  <a:rPr lang="en-US">
                    <a:noFill/>
                  </a:rPr>
                  <a:t> </a:t>
                </a:r>
              </a:p>
            </p:txBody>
          </p:sp>
        </mc:Fallback>
      </mc:AlternateContent>
    </p:spTree>
    <p:extLst>
      <p:ext uri="{BB962C8B-B14F-4D97-AF65-F5344CB8AC3E}">
        <p14:creationId xmlns:p14="http://schemas.microsoft.com/office/powerpoint/2010/main" val="2375389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sz="quarter" idx="1"/>
          </p:nvPr>
        </p:nvSpPr>
        <p:spPr/>
        <p:txBody>
          <a:bodyPr/>
          <a:lstStyle/>
          <a:p>
            <a:r>
              <a:rPr lang="en-US" dirty="0"/>
              <a:t>Temporal Probability Model</a:t>
            </a:r>
          </a:p>
          <a:p>
            <a:endParaRPr lang="en-US" dirty="0"/>
          </a:p>
          <a:p>
            <a:r>
              <a:rPr lang="en-US" dirty="0"/>
              <a:t>Hidden Markov Model (HMM)</a:t>
            </a:r>
          </a:p>
          <a:p>
            <a:endParaRPr lang="en-US" dirty="0"/>
          </a:p>
          <a:p>
            <a:r>
              <a:rPr lang="en-US" dirty="0" err="1"/>
              <a:t>Kalman</a:t>
            </a:r>
            <a:r>
              <a:rPr lang="en-US" dirty="0"/>
              <a:t> Filter</a:t>
            </a:r>
          </a:p>
          <a:p>
            <a:endParaRPr lang="en-US" dirty="0"/>
          </a:p>
          <a:p>
            <a:r>
              <a:rPr lang="en-US" dirty="0"/>
              <a:t>Dynamic Bayes’ Net (DBN)</a:t>
            </a:r>
          </a:p>
          <a:p>
            <a:endParaRPr lang="en-US" dirty="0"/>
          </a:p>
          <a:p>
            <a:r>
              <a:rPr lang="en-US" dirty="0"/>
              <a:t>Applications of DBN</a:t>
            </a:r>
          </a:p>
        </p:txBody>
      </p:sp>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38</a:t>
            </a:fld>
            <a:endParaRPr lang="en-US" dirty="0"/>
          </a:p>
        </p:txBody>
      </p:sp>
      <p:sp>
        <p:nvSpPr>
          <p:cNvPr id="7" name="TextBox 6"/>
          <p:cNvSpPr txBox="1"/>
          <p:nvPr/>
        </p:nvSpPr>
        <p:spPr>
          <a:xfrm>
            <a:off x="5933954" y="2970836"/>
            <a:ext cx="2302233" cy="369332"/>
          </a:xfrm>
          <a:prstGeom prst="rect">
            <a:avLst/>
          </a:prstGeom>
          <a:noFill/>
        </p:spPr>
        <p:txBody>
          <a:bodyPr wrap="none" rtlCol="0">
            <a:spAutoFit/>
          </a:bodyPr>
          <a:lstStyle/>
          <a:p>
            <a:r>
              <a:rPr lang="en-US" dirty="0">
                <a:solidFill>
                  <a:srgbClr val="FF0000"/>
                </a:solidFill>
              </a:rPr>
              <a:t>Special classes of DBN</a:t>
            </a:r>
          </a:p>
        </p:txBody>
      </p:sp>
      <p:cxnSp>
        <p:nvCxnSpPr>
          <p:cNvPr id="9" name="Straight Arrow Connector 8"/>
          <p:cNvCxnSpPr>
            <a:stCxn id="7" idx="1"/>
          </p:cNvCxnSpPr>
          <p:nvPr/>
        </p:nvCxnSpPr>
        <p:spPr>
          <a:xfrm flipH="1" flipV="1">
            <a:off x="5177742" y="2716192"/>
            <a:ext cx="756212" cy="4393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7" idx="1"/>
          </p:cNvCxnSpPr>
          <p:nvPr/>
        </p:nvCxnSpPr>
        <p:spPr>
          <a:xfrm flipH="1">
            <a:off x="5220182" y="3155502"/>
            <a:ext cx="713772" cy="38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812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Kalman</a:t>
            </a:r>
            <a:r>
              <a:rPr lang="en-US" dirty="0"/>
              <a:t> Filter</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fontScale="92500" lnSpcReduction="20000"/>
              </a:bodyPr>
              <a:lstStyle/>
              <a:p>
                <a:r>
                  <a:rPr lang="en-US" dirty="0"/>
                  <a:t>A glimpse for probabilistic modeling with continuous variables</a:t>
                </a:r>
              </a:p>
              <a:p>
                <a:r>
                  <a:rPr lang="en-US" dirty="0"/>
                  <a:t>Estimates the internal state of a linear dynamic system from a series of noisy measurements</a:t>
                </a:r>
              </a:p>
              <a:p>
                <a:endParaRPr lang="en-US" dirty="0"/>
              </a:p>
              <a:p>
                <a:r>
                  <a:rPr lang="en-US" dirty="0"/>
                  <a:t>We will only consider a simple case</a:t>
                </a:r>
              </a:p>
              <a:p>
                <a:pPr lvl="1"/>
                <a:r>
                  <a:rPr lang="en-US" dirty="0"/>
                  <a:t>State variable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𝑡</m:t>
                        </m:r>
                      </m:sub>
                    </m:sSub>
                  </m:oMath>
                </a14:m>
                <a:r>
                  <a:rPr lang="en-US" dirty="0"/>
                  <a:t> (hidden)</a:t>
                </a:r>
              </a:p>
              <a:p>
                <a:pPr lvl="1"/>
                <a:r>
                  <a:rPr lang="en-US" dirty="0"/>
                  <a:t>Evidence variable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𝑡</m:t>
                        </m:r>
                      </m:sub>
                    </m:sSub>
                  </m:oMath>
                </a14:m>
                <a:r>
                  <a:rPr lang="en-US" dirty="0"/>
                  <a:t> (observation)</a:t>
                </a:r>
              </a:p>
              <a:p>
                <a:pPr lvl="1"/>
                <a:r>
                  <a:rPr lang="en-US" dirty="0"/>
                  <a:t>First-order Markov process</a:t>
                </a:r>
              </a:p>
              <a:p>
                <a:pPr lvl="1"/>
                <a:r>
                  <a:rPr lang="en-US" dirty="0"/>
                  <a:t>Stationary process</a:t>
                </a:r>
              </a:p>
              <a:p>
                <a:pPr lvl="1"/>
                <a:r>
                  <a:rPr lang="en-US" dirty="0"/>
                  <a:t>Linear Gaussian distribution</a:t>
                </a:r>
              </a:p>
              <a:p>
                <a:pPr lvl="1"/>
                <a:r>
                  <a:rPr lang="en-US" dirty="0"/>
                  <a:t>Example: consumer confidence index</a:t>
                </a:r>
              </a:p>
              <a:p>
                <a:pPr lvl="2"/>
                <a:r>
                  <a:rPr lang="en-US" dirty="0"/>
                  <a:t>Measured by consumer survey</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667" t="-2716"/>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39</a:t>
            </a:fld>
            <a:endParaRPr lang="en-US" dirty="0"/>
          </a:p>
        </p:txBody>
      </p:sp>
      <p:pic>
        <p:nvPicPr>
          <p:cNvPr id="2050" name="Picture 2" descr="Rudolf Kalm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2295" y="3346166"/>
            <a:ext cx="2095500" cy="19621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692561" y="5323591"/>
            <a:ext cx="1754968" cy="646331"/>
          </a:xfrm>
          <a:prstGeom prst="rect">
            <a:avLst/>
          </a:prstGeom>
        </p:spPr>
        <p:txBody>
          <a:bodyPr wrap="none">
            <a:spAutoFit/>
          </a:bodyPr>
          <a:lstStyle/>
          <a:p>
            <a:r>
              <a:rPr lang="en-US" dirty="0"/>
              <a:t>Rudolf E. </a:t>
            </a:r>
            <a:r>
              <a:rPr lang="en-US" dirty="0" err="1"/>
              <a:t>Kálmán</a:t>
            </a:r>
            <a:endParaRPr lang="en-US" dirty="0"/>
          </a:p>
          <a:p>
            <a:r>
              <a:rPr lang="en-US" dirty="0"/>
              <a:t>(1930-2016)</a:t>
            </a:r>
          </a:p>
        </p:txBody>
      </p:sp>
    </p:spTree>
    <p:extLst>
      <p:ext uri="{BB962C8B-B14F-4D97-AF65-F5344CB8AC3E}">
        <p14:creationId xmlns:p14="http://schemas.microsoft.com/office/powerpoint/2010/main" val="1737725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Temporal Probabilistic Model</a:t>
            </a:r>
          </a:p>
        </p:txBody>
      </p:sp>
      <p:sp>
        <p:nvSpPr>
          <p:cNvPr id="3" name="Content Placeholder 2"/>
          <p:cNvSpPr>
            <a:spLocks noGrp="1"/>
          </p:cNvSpPr>
          <p:nvPr>
            <p:ph sz="quarter" idx="1"/>
          </p:nvPr>
        </p:nvSpPr>
        <p:spPr/>
        <p:txBody>
          <a:bodyPr>
            <a:normAutofit/>
          </a:bodyPr>
          <a:lstStyle/>
          <a:p>
            <a:r>
              <a:rPr lang="en-US" dirty="0"/>
              <a:t>Why do we need temporal probabilistic model?</a:t>
            </a:r>
          </a:p>
          <a:p>
            <a:pPr lvl="1"/>
            <a:r>
              <a:rPr lang="en-US" dirty="0"/>
              <a:t>The world changes over time, and what happens now impacts what will happen in the future</a:t>
            </a:r>
          </a:p>
          <a:p>
            <a:pPr lvl="2"/>
            <a:r>
              <a:rPr lang="en-US" dirty="0"/>
              <a:t>Stock market </a:t>
            </a:r>
          </a:p>
          <a:p>
            <a:pPr lvl="2"/>
            <a:r>
              <a:rPr lang="en-US" dirty="0"/>
              <a:t>Weather</a:t>
            </a:r>
          </a:p>
          <a:p>
            <a:pPr lvl="1"/>
            <a:r>
              <a:rPr lang="en-US" dirty="0"/>
              <a:t>Sometimes world state become clearer as more evidence is collected over time</a:t>
            </a:r>
          </a:p>
          <a:p>
            <a:pPr lvl="2"/>
            <a:r>
              <a:rPr lang="en-US" dirty="0"/>
              <a:t>Diagnosis, e.g., cold vs chronic pharyngitis given coughing</a:t>
            </a:r>
          </a:p>
          <a:p>
            <a:pPr lvl="2"/>
            <a:endParaRPr lang="en-US" dirty="0"/>
          </a:p>
          <a:p>
            <a:r>
              <a:rPr lang="en-US" dirty="0"/>
              <a:t>How to model the time?</a:t>
            </a:r>
          </a:p>
          <a:p>
            <a:pPr lvl="1"/>
            <a:r>
              <a:rPr lang="en-US" dirty="0"/>
              <a:t>View the world as time slices: discrete time steps</a:t>
            </a:r>
          </a:p>
        </p:txBody>
      </p:sp>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4</a:t>
            </a:fld>
            <a:endParaRPr lang="en-US" dirty="0"/>
          </a:p>
        </p:txBody>
      </p:sp>
    </p:spTree>
    <p:extLst>
      <p:ext uri="{BB962C8B-B14F-4D97-AF65-F5344CB8AC3E}">
        <p14:creationId xmlns:p14="http://schemas.microsoft.com/office/powerpoint/2010/main" val="19204756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Kalman</a:t>
            </a:r>
            <a:r>
              <a:rPr lang="en-US" dirty="0"/>
              <a:t> Filter</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smtClean="0"/>
                  <a:t>Recall 1-D Gaussian distribution</a:t>
                </a:r>
              </a:p>
              <a:p>
                <a:pPr lvl="1"/>
                <a:r>
                  <a:rPr lang="en-US" dirty="0"/>
                  <a:t>Mean </a:t>
                </a:r>
                <a14:m>
                  <m:oMath xmlns:m="http://schemas.openxmlformats.org/officeDocument/2006/math">
                    <m:r>
                      <a:rPr lang="en-US" i="1">
                        <a:latin typeface="Cambria Math" panose="02040503050406030204" pitchFamily="18" charset="0"/>
                      </a:rPr>
                      <m:t>𝜇</m:t>
                    </m:r>
                  </m:oMath>
                </a14:m>
                <a:r>
                  <a:rPr lang="en-US" dirty="0"/>
                  <a:t>, variance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𝜎</m:t>
                        </m:r>
                      </m:e>
                      <m:sup>
                        <m:r>
                          <a:rPr lang="en-US" i="1">
                            <a:latin typeface="Cambria Math" panose="02040503050406030204" pitchFamily="18" charset="0"/>
                          </a:rPr>
                          <m:t>2</m:t>
                        </m:r>
                      </m:sup>
                    </m:sSup>
                  </m:oMath>
                </a14:m>
                <a:r>
                  <a:rPr lang="en-US" dirty="0"/>
                  <a:t> (standard deviation </a:t>
                </a:r>
                <a14:m>
                  <m:oMath xmlns:m="http://schemas.openxmlformats.org/officeDocument/2006/math">
                    <m:r>
                      <a:rPr lang="en-US" i="1">
                        <a:latin typeface="Cambria Math" panose="02040503050406030204" pitchFamily="18" charset="0"/>
                      </a:rPr>
                      <m:t>𝜎</m:t>
                    </m:r>
                  </m:oMath>
                </a14:m>
                <a:r>
                  <a:rPr lang="en-US" dirty="0"/>
                  <a:t>)</a:t>
                </a:r>
              </a:p>
              <a:p>
                <a:pPr lvl="1"/>
                <a:r>
                  <a:rPr lang="en-US" dirty="0"/>
                  <a:t>(pdf) </a:t>
                </a:r>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𝜎</m:t>
                        </m:r>
                        <m:rad>
                          <m:radPr>
                            <m:degHide m:val="on"/>
                            <m:ctrlPr>
                              <a:rPr lang="en-US" i="1">
                                <a:latin typeface="Cambria Math" panose="02040503050406030204" pitchFamily="18" charset="0"/>
                              </a:rPr>
                            </m:ctrlPr>
                          </m:radPr>
                          <m:deg/>
                          <m:e>
                            <m:r>
                              <a:rPr lang="en-US" i="1">
                                <a:latin typeface="Cambria Math" panose="02040503050406030204" pitchFamily="18" charset="0"/>
                              </a:rPr>
                              <m:t>2</m:t>
                            </m:r>
                            <m:r>
                              <a:rPr lang="en-US" i="1">
                                <a:latin typeface="Cambria Math" panose="02040503050406030204" pitchFamily="18" charset="0"/>
                              </a:rPr>
                              <m:t>𝜋</m:t>
                            </m:r>
                          </m:e>
                        </m:rad>
                      </m:den>
                    </m:f>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𝜇</m:t>
                                    </m:r>
                                  </m:e>
                                </m:d>
                              </m:e>
                              <m:sup>
                                <m:r>
                                  <a:rPr lang="en-US" b="0" i="1" smtClean="0">
                                    <a:latin typeface="Cambria Math" panose="02040503050406030204" pitchFamily="18" charset="0"/>
                                  </a:rPr>
                                  <m:t>2</m:t>
                                </m:r>
                              </m:sup>
                            </m:sSup>
                          </m:num>
                          <m:den>
                            <m:r>
                              <a:rPr lang="en-US" i="1">
                                <a:latin typeface="Cambria Math" panose="02040503050406030204" pitchFamily="18" charset="0"/>
                              </a:rPr>
                              <m:t>2</m:t>
                            </m:r>
                            <m:sSup>
                              <m:sSupPr>
                                <m:ctrlPr>
                                  <a:rPr lang="en-US" i="1">
                                    <a:latin typeface="Cambria Math" panose="02040503050406030204" pitchFamily="18" charset="0"/>
                                  </a:rPr>
                                </m:ctrlPr>
                              </m:sSupPr>
                              <m:e>
                                <m:r>
                                  <a:rPr lang="en-US" i="1">
                                    <a:latin typeface="Cambria Math" panose="02040503050406030204" pitchFamily="18" charset="0"/>
                                  </a:rPr>
                                  <m:t>𝜎</m:t>
                                </m:r>
                              </m:e>
                              <m:sup>
                                <m:r>
                                  <a:rPr lang="en-US" i="1">
                                    <a:latin typeface="Cambria Math" panose="02040503050406030204" pitchFamily="18" charset="0"/>
                                  </a:rPr>
                                  <m:t>2</m:t>
                                </m:r>
                              </m:sup>
                            </m:sSup>
                          </m:den>
                        </m:f>
                      </m:sup>
                    </m:sSup>
                  </m:oMath>
                </a14:m>
                <a:endParaRPr lang="en-US" dirty="0"/>
              </a:p>
              <a:p>
                <a:endParaRPr lang="en-US" dirty="0"/>
              </a:p>
              <a:p>
                <a14:m>
                  <m:oMath xmlns:m="http://schemas.openxmlformats.org/officeDocument/2006/math">
                    <m:r>
                      <a:rPr lang="en-US" b="1">
                        <a:latin typeface="Cambria Math" panose="02040503050406030204" pitchFamily="18" charset="0"/>
                      </a:rPr>
                      <m:t>𝐏</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0</m:t>
                        </m:r>
                      </m:sub>
                    </m:sSub>
                    <m:r>
                      <a:rPr lang="en-US" i="1">
                        <a:latin typeface="Cambria Math" panose="02040503050406030204" pitchFamily="18" charset="0"/>
                      </a:rPr>
                      <m:t>)</m:t>
                    </m:r>
                  </m:oMath>
                </a14:m>
                <a:r>
                  <a:rPr lang="en-US" dirty="0"/>
                  <a:t>, </a:t>
                </a:r>
                <a14:m>
                  <m:oMath xmlns:m="http://schemas.openxmlformats.org/officeDocument/2006/math">
                    <m:r>
                      <a:rPr lang="en-US" b="1" dirty="0">
                        <a:latin typeface="Cambria Math" panose="02040503050406030204" pitchFamily="18" charset="0"/>
                      </a:rPr>
                      <m:t>𝐏</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𝑡</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𝑡</m:t>
                        </m:r>
                        <m:r>
                          <a:rPr lang="en-US" i="1" dirty="0">
                            <a:latin typeface="Cambria Math" panose="02040503050406030204" pitchFamily="18" charset="0"/>
                          </a:rPr>
                          <m:t>−1</m:t>
                        </m:r>
                      </m:sub>
                    </m:sSub>
                    <m:r>
                      <a:rPr lang="en-US" i="1" dirty="0">
                        <a:latin typeface="Cambria Math" panose="02040503050406030204" pitchFamily="18" charset="0"/>
                      </a:rPr>
                      <m:t>)</m:t>
                    </m:r>
                  </m:oMath>
                </a14:m>
                <a:r>
                  <a:rPr lang="en-US" dirty="0"/>
                  <a:t>, </a:t>
                </a:r>
                <a14:m>
                  <m:oMath xmlns:m="http://schemas.openxmlformats.org/officeDocument/2006/math">
                    <m:r>
                      <a:rPr lang="en-US" b="1" dirty="0">
                        <a:latin typeface="Cambria Math" panose="02040503050406030204" pitchFamily="18" charset="0"/>
                      </a:rPr>
                      <m:t>𝐏</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𝑍</m:t>
                        </m:r>
                      </m:e>
                      <m:sub>
                        <m:r>
                          <a:rPr lang="en-US" i="1" dirty="0">
                            <a:latin typeface="Cambria Math" panose="02040503050406030204" pitchFamily="18" charset="0"/>
                          </a:rPr>
                          <m:t>𝑡</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𝑡</m:t>
                        </m:r>
                      </m:sub>
                    </m:sSub>
                    <m:r>
                      <a:rPr lang="en-US" i="1" dirty="0">
                        <a:latin typeface="Cambria Math" panose="02040503050406030204" pitchFamily="18" charset="0"/>
                      </a:rPr>
                      <m:t>)</m:t>
                    </m:r>
                  </m:oMath>
                </a14:m>
                <a:r>
                  <a:rPr lang="en-US" dirty="0"/>
                  <a:t> are all Gaussian</a:t>
                </a:r>
              </a:p>
              <a:p>
                <a:pPr lvl="1"/>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e>
                    </m:d>
                    <m:r>
                      <a:rPr lang="en-US" b="0" i="1" smtClean="0">
                        <a:latin typeface="Cambria Math" panose="02040503050406030204" pitchFamily="18" charset="0"/>
                      </a:rPr>
                      <m:t>=</m:t>
                    </m:r>
                    <m:r>
                      <a:rPr lang="en-US" b="0" i="1" smtClean="0">
                        <a:latin typeface="Cambria Math" panose="02040503050406030204" pitchFamily="18" charset="0"/>
                      </a:rPr>
                      <m:t>𝛼</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0</m:t>
                                        </m:r>
                                      </m:sub>
                                    </m:sSub>
                                  </m:e>
                                </m:d>
                              </m:e>
                              <m:sup>
                                <m:r>
                                  <a:rPr lang="en-US" b="0" i="1" smtClean="0">
                                    <a:latin typeface="Cambria Math" panose="02040503050406030204" pitchFamily="18" charset="0"/>
                                  </a:rPr>
                                  <m:t>2</m:t>
                                </m:r>
                              </m:sup>
                            </m:sSup>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𝜎</m:t>
                                </m:r>
                              </m:e>
                              <m:sub>
                                <m:r>
                                  <a:rPr lang="en-US" b="0" i="1" smtClean="0">
                                    <a:latin typeface="Cambria Math" panose="02040503050406030204" pitchFamily="18" charset="0"/>
                                  </a:rPr>
                                  <m:t>0</m:t>
                                </m:r>
                              </m:sub>
                              <m:sup>
                                <m:r>
                                  <a:rPr lang="en-US" b="0" i="1" smtClean="0">
                                    <a:latin typeface="Cambria Math" panose="02040503050406030204" pitchFamily="18" charset="0"/>
                                  </a:rPr>
                                  <m:t>2</m:t>
                                </m:r>
                              </m:sup>
                            </m:sSubSup>
                          </m:den>
                        </m:f>
                        <m:r>
                          <a:rPr lang="en-US" b="0" i="1" smtClean="0">
                            <a:latin typeface="Cambria Math" panose="02040503050406030204" pitchFamily="18" charset="0"/>
                          </a:rPr>
                          <m:t>)</m:t>
                        </m:r>
                      </m:sup>
                    </m:sSup>
                  </m:oMath>
                </a14:m>
                <a:endParaRPr lang="en-US" b="0" dirty="0"/>
              </a:p>
              <a:p>
                <a:pPr lvl="1"/>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d>
                    <m:r>
                      <a:rPr lang="en-US" i="1">
                        <a:latin typeface="Cambria Math" panose="02040503050406030204" pitchFamily="18" charset="0"/>
                      </a:rPr>
                      <m:t>=</m:t>
                    </m:r>
                    <m:r>
                      <a:rPr lang="en-US" i="1">
                        <a:latin typeface="Cambria Math" panose="02040503050406030204" pitchFamily="18" charset="0"/>
                      </a:rPr>
                      <m:t>𝛼</m:t>
                    </m:r>
                    <m:sSup>
                      <m:sSupPr>
                        <m:ctrlPr>
                          <a:rPr lang="en-US" i="1">
                            <a:latin typeface="Cambria Math" panose="02040503050406030204" pitchFamily="18" charset="0"/>
                          </a:rPr>
                        </m:ctrlPr>
                      </m:sSupPr>
                      <m:e>
                        <m:r>
                          <a:rPr lang="en-US" i="1">
                            <a:latin typeface="Cambria Math" panose="02040503050406030204" pitchFamily="18" charset="0"/>
                          </a:rPr>
                          <m:t>𝑒</m:t>
                        </m:r>
                      </m:e>
                      <m:sup>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+1 </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d>
                              </m:e>
                              <m:sup>
                                <m:r>
                                  <a:rPr lang="en-US" i="1">
                                    <a:latin typeface="Cambria Math" panose="02040503050406030204" pitchFamily="18" charset="0"/>
                                  </a:rPr>
                                  <m:t>2</m:t>
                                </m:r>
                              </m:sup>
                            </m:sSup>
                          </m:num>
                          <m:den>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b="0" i="1" smtClean="0">
                                    <a:latin typeface="Cambria Math" panose="02040503050406030204" pitchFamily="18" charset="0"/>
                                  </a:rPr>
                                  <m:t>𝑥</m:t>
                                </m:r>
                              </m:sub>
                              <m:sup>
                                <m:r>
                                  <a:rPr lang="en-US" i="1">
                                    <a:latin typeface="Cambria Math" panose="02040503050406030204" pitchFamily="18" charset="0"/>
                                  </a:rPr>
                                  <m:t>2</m:t>
                                </m:r>
                              </m:sup>
                            </m:sSubSup>
                          </m:den>
                        </m:f>
                        <m:r>
                          <a:rPr lang="en-US" i="1">
                            <a:latin typeface="Cambria Math" panose="02040503050406030204" pitchFamily="18" charset="0"/>
                          </a:rPr>
                          <m:t>)</m:t>
                        </m:r>
                      </m:sup>
                    </m:sSup>
                  </m:oMath>
                </a14:m>
                <a:endParaRPr lang="en-US" dirty="0"/>
              </a:p>
              <a:p>
                <a:pPr lvl="1"/>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𝑡</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d>
                    <m:r>
                      <a:rPr lang="en-US" b="0" i="1" smtClean="0">
                        <a:latin typeface="Cambria Math" panose="02040503050406030204" pitchFamily="18" charset="0"/>
                      </a:rPr>
                      <m:t>=</m:t>
                    </m:r>
                    <m:r>
                      <a:rPr lang="en-US" i="1">
                        <a:latin typeface="Cambria Math" panose="02040503050406030204" pitchFamily="18" charset="0"/>
                      </a:rPr>
                      <m:t>𝛼</m:t>
                    </m:r>
                    <m:sSup>
                      <m:sSupPr>
                        <m:ctrlPr>
                          <a:rPr lang="en-US" i="1">
                            <a:latin typeface="Cambria Math" panose="02040503050406030204" pitchFamily="18" charset="0"/>
                          </a:rPr>
                        </m:ctrlPr>
                      </m:sSupPr>
                      <m:e>
                        <m:r>
                          <a:rPr lang="en-US" i="1">
                            <a:latin typeface="Cambria Math" panose="02040503050406030204" pitchFamily="18" charset="0"/>
                          </a:rPr>
                          <m:t>𝑒</m:t>
                        </m:r>
                      </m:e>
                      <m:sup>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e>
                                </m:d>
                              </m:e>
                              <m:sup>
                                <m:r>
                                  <a:rPr lang="en-US" i="1">
                                    <a:latin typeface="Cambria Math" panose="02040503050406030204" pitchFamily="18" charset="0"/>
                                  </a:rPr>
                                  <m:t>2</m:t>
                                </m:r>
                              </m:sup>
                            </m:sSup>
                          </m:num>
                          <m:den>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b="0" i="1" smtClean="0">
                                    <a:latin typeface="Cambria Math" panose="02040503050406030204" pitchFamily="18" charset="0"/>
                                  </a:rPr>
                                  <m:t>𝑧</m:t>
                                </m:r>
                              </m:sub>
                              <m:sup>
                                <m:r>
                                  <a:rPr lang="en-US" i="1">
                                    <a:latin typeface="Cambria Math" panose="02040503050406030204" pitchFamily="18" charset="0"/>
                                  </a:rPr>
                                  <m:t>2</m:t>
                                </m:r>
                              </m:sup>
                            </m:sSubSup>
                          </m:den>
                        </m:f>
                        <m:r>
                          <a:rPr lang="en-US" i="1">
                            <a:latin typeface="Cambria Math" panose="02040503050406030204" pitchFamily="18" charset="0"/>
                          </a:rPr>
                          <m:t>)</m:t>
                        </m:r>
                      </m:sup>
                    </m:sSup>
                  </m:oMath>
                </a14:m>
                <a:endParaRPr lang="en-US" dirty="0"/>
              </a:p>
              <a:p>
                <a:pPr lvl="1"/>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40</a:t>
            </a:fld>
            <a:endParaRPr lang="en-US" dirty="0"/>
          </a:p>
        </p:txBody>
      </p:sp>
    </p:spTree>
    <p:extLst>
      <p:ext uri="{BB962C8B-B14F-4D97-AF65-F5344CB8AC3E}">
        <p14:creationId xmlns:p14="http://schemas.microsoft.com/office/powerpoint/2010/main" val="2057210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Kalman</a:t>
            </a:r>
            <a:r>
              <a:rPr lang="en-US" dirty="0"/>
              <a:t> Filter</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219200"/>
                <a:ext cx="8229600" cy="4537276"/>
              </a:xfrm>
            </p:spPr>
            <p:txBody>
              <a:bodyPr>
                <a:normAutofit lnSpcReduction="10000"/>
              </a:bodyPr>
              <a:lstStyle/>
              <a:p>
                <a14:m>
                  <m:oMath xmlns:m="http://schemas.openxmlformats.org/officeDocument/2006/math">
                    <m:r>
                      <a:rPr lang="en-US" b="1" i="0" smtClean="0">
                        <a:latin typeface="Cambria Math" panose="02040503050406030204" pitchFamily="18" charset="0"/>
                      </a:rPr>
                      <m:t>𝐏</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1:</m:t>
                        </m:r>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is also Gaussian</a:t>
                </a:r>
              </a:p>
              <a:p>
                <a:r>
                  <a:rPr lang="en-US" dirty="0"/>
                  <a:t>Let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𝑡</m:t>
                        </m:r>
                      </m:sub>
                    </m:sSub>
                  </m:oMath>
                </a14:m>
                <a:r>
                  <a:rPr lang="en-US" dirty="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𝑡</m:t>
                        </m:r>
                      </m:sub>
                    </m:sSub>
                  </m:oMath>
                </a14:m>
                <a:r>
                  <a:rPr lang="en-US" dirty="0"/>
                  <a:t> be the mean and variance of </a:t>
                </a:r>
                <a14:m>
                  <m:oMath xmlns:m="http://schemas.openxmlformats.org/officeDocument/2006/math">
                    <m:r>
                      <a:rPr lang="en-US" b="1">
                        <a:latin typeface="Cambria Math" panose="02040503050406030204" pitchFamily="18" charset="0"/>
                      </a:rPr>
                      <m:t>𝐏</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𝑍</m:t>
                        </m:r>
                      </m:e>
                      <m:sub>
                        <m:r>
                          <a:rPr lang="en-US" i="1">
                            <a:latin typeface="Cambria Math" panose="02040503050406030204" pitchFamily="18" charset="0"/>
                          </a:rPr>
                          <m:t>1:</m:t>
                        </m:r>
                        <m:r>
                          <a:rPr lang="en-US" i="1">
                            <a:latin typeface="Cambria Math" panose="02040503050406030204" pitchFamily="18" charset="0"/>
                          </a:rPr>
                          <m:t>𝑡</m:t>
                        </m:r>
                      </m:sub>
                    </m:sSub>
                    <m:r>
                      <a:rPr lang="en-US" i="1">
                        <a:latin typeface="Cambria Math" panose="02040503050406030204" pitchFamily="18" charset="0"/>
                      </a:rPr>
                      <m:t>)</m:t>
                    </m:r>
                  </m:oMath>
                </a14:m>
                <a:r>
                  <a:rPr lang="en-US" dirty="0"/>
                  <a:t>, then </a:t>
                </a:r>
              </a:p>
              <a:p>
                <a:endParaRPr lang="en-US" dirty="0"/>
              </a:p>
              <a:p>
                <a:endParaRPr lang="en-US" dirty="0"/>
              </a:p>
              <a:p>
                <a:r>
                  <a:rPr lang="en-US" dirty="0"/>
                  <a:t>Interpretation</a:t>
                </a: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𝑡</m:t>
                        </m:r>
                      </m:sub>
                    </m:sSub>
                  </m:oMath>
                </a14:m>
                <a:r>
                  <a:rPr lang="en-US" dirty="0"/>
                  <a:t> is a weighted mean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𝑡</m:t>
                        </m:r>
                        <m:r>
                          <a:rPr lang="en-US" i="1">
                            <a:latin typeface="Cambria Math" panose="02040503050406030204" pitchFamily="18" charset="0"/>
                          </a:rPr>
                          <m:t>+1</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𝑡</m:t>
                        </m:r>
                      </m:sub>
                    </m:sSub>
                  </m:oMath>
                </a14:m>
                <a:r>
                  <a:rPr lang="en-US" dirty="0"/>
                  <a:t>. If observation is unreliable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𝑧</m:t>
                        </m:r>
                      </m:sub>
                    </m:sSub>
                  </m:oMath>
                </a14:m>
                <a:r>
                  <a:rPr lang="en-US" dirty="0"/>
                  <a:t> is large), then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𝑡</m:t>
                        </m:r>
                        <m:r>
                          <a:rPr lang="en-US" i="1">
                            <a:latin typeface="Cambria Math" panose="02040503050406030204" pitchFamily="18" charset="0"/>
                          </a:rPr>
                          <m:t>+1</m:t>
                        </m:r>
                      </m:sub>
                    </m:sSub>
                  </m:oMath>
                </a14:m>
                <a:r>
                  <a:rPr lang="en-US" dirty="0"/>
                  <a:t> is closer to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𝑡</m:t>
                        </m:r>
                      </m:sub>
                    </m:sSub>
                  </m:oMath>
                </a14:m>
                <a:r>
                  <a:rPr lang="en-US" dirty="0"/>
                  <a:t>, otherwise closer to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𝑡</m:t>
                        </m:r>
                        <m:r>
                          <a:rPr lang="en-US" i="1">
                            <a:latin typeface="Cambria Math" panose="02040503050406030204" pitchFamily="18" charset="0"/>
                          </a:rPr>
                          <m:t>+1</m:t>
                        </m:r>
                      </m:sub>
                    </m:sSub>
                  </m:oMath>
                </a14:m>
                <a:endParaRPr lang="en-US" dirty="0"/>
              </a:p>
              <a:p>
                <a:pPr lvl="1"/>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𝑡</m:t>
                        </m:r>
                        <m:r>
                          <a:rPr lang="en-US" i="1">
                            <a:latin typeface="Cambria Math" panose="02040503050406030204" pitchFamily="18" charset="0"/>
                          </a:rPr>
                          <m:t>+1</m:t>
                        </m:r>
                      </m:sub>
                      <m:sup>
                        <m:r>
                          <a:rPr lang="en-US" i="1">
                            <a:latin typeface="Cambria Math" panose="02040503050406030204" pitchFamily="18" charset="0"/>
                          </a:rPr>
                          <m:t>2</m:t>
                        </m:r>
                      </m:sup>
                    </m:sSubSup>
                  </m:oMath>
                </a14:m>
                <a:r>
                  <a:rPr lang="en-US" dirty="0"/>
                  <a:t> is independent of the observation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𝑡</m:t>
                        </m:r>
                        <m:r>
                          <a:rPr lang="en-US" i="1">
                            <a:latin typeface="Cambria Math" panose="02040503050406030204" pitchFamily="18" charset="0"/>
                          </a:rPr>
                          <m:t>+1</m:t>
                        </m:r>
                      </m:sub>
                    </m:sSub>
                  </m:oMath>
                </a14:m>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219200"/>
                <a:ext cx="8229600" cy="4537276"/>
              </a:xfrm>
              <a:blipFill rotWithShape="0">
                <a:blip r:embed="rId2"/>
                <a:stretch>
                  <a:fillRect l="-741" t="-2285" r="-2370"/>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41</a:t>
            </a:fld>
            <a:endParaRPr lang="en-US" dirty="0"/>
          </a:p>
        </p:txBody>
      </p:sp>
      <p:sp>
        <p:nvSpPr>
          <p:cNvPr id="7" name="Rectangle 6"/>
          <p:cNvSpPr/>
          <p:nvPr/>
        </p:nvSpPr>
        <p:spPr>
          <a:xfrm>
            <a:off x="2584333" y="5787628"/>
            <a:ext cx="3599062" cy="369332"/>
          </a:xfrm>
          <a:prstGeom prst="rect">
            <a:avLst/>
          </a:prstGeom>
        </p:spPr>
        <p:txBody>
          <a:bodyPr wrap="none">
            <a:spAutoFit/>
          </a:bodyPr>
          <a:lstStyle/>
          <a:p>
            <a:r>
              <a:rPr lang="en-US" dirty="0"/>
              <a:t>(see detailed derivation in textbook)</a:t>
            </a:r>
          </a:p>
        </p:txBody>
      </p:sp>
      <mc:AlternateContent xmlns:mc="http://schemas.openxmlformats.org/markup-compatibility/2006" xmlns:a14="http://schemas.microsoft.com/office/drawing/2010/main">
        <mc:Choice Requires="a14">
          <p:sp>
            <p:nvSpPr>
              <p:cNvPr id="8" name="Rectangle 7"/>
              <p:cNvSpPr/>
              <p:nvPr/>
            </p:nvSpPr>
            <p:spPr>
              <a:xfrm>
                <a:off x="2135529" y="2221753"/>
                <a:ext cx="4572000" cy="1341906"/>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f>
                        <m:fPr>
                          <m:ctrlPr>
                            <a:rPr lang="en-US" i="1">
                              <a:latin typeface="Cambria Math" panose="02040503050406030204" pitchFamily="18" charset="0"/>
                            </a:rPr>
                          </m:ctrlPr>
                        </m:fPr>
                        <m:num>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𝑡</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𝑥</m:t>
                                  </m:r>
                                </m:sub>
                                <m:sup>
                                  <m:r>
                                    <a:rPr lang="en-US" i="1">
                                      <a:latin typeface="Cambria Math" panose="02040503050406030204" pitchFamily="18" charset="0"/>
                                    </a:rPr>
                                    <m:t>2</m:t>
                                  </m:r>
                                </m:sup>
                              </m:sSubSup>
                            </m:e>
                          </m:d>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𝑧</m:t>
                              </m:r>
                            </m:sub>
                            <m:sup>
                              <m:r>
                                <a:rPr lang="en-US" i="1">
                                  <a:latin typeface="Cambria Math" panose="02040503050406030204" pitchFamily="18" charset="0"/>
                                </a:rPr>
                                <m:t>2</m:t>
                              </m:r>
                            </m:sup>
                          </m:sSubSup>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𝑡</m:t>
                              </m:r>
                            </m:sub>
                          </m:sSub>
                        </m:num>
                        <m:den>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𝑡</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𝑥</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𝑧</m:t>
                              </m:r>
                            </m:sub>
                            <m:sup>
                              <m:r>
                                <a:rPr lang="en-US" i="1">
                                  <a:latin typeface="Cambria Math" panose="02040503050406030204" pitchFamily="18" charset="0"/>
                                </a:rPr>
                                <m:t>2</m:t>
                              </m:r>
                            </m:sup>
                          </m:sSubSup>
                        </m:den>
                      </m:f>
                    </m:oMath>
                  </m:oMathPara>
                </a14:m>
                <a:endParaRPr lang="en-US" dirty="0"/>
              </a:p>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𝑡</m:t>
                          </m:r>
                          <m:r>
                            <a:rPr lang="en-US" i="1">
                              <a:latin typeface="Cambria Math" panose="02040503050406030204" pitchFamily="18" charset="0"/>
                            </a:rPr>
                            <m:t>+1</m:t>
                          </m:r>
                        </m:sub>
                        <m:sup>
                          <m:r>
                            <a:rPr lang="en-US" b="0" i="1" smtClean="0">
                              <a:latin typeface="Cambria Math" panose="02040503050406030204" pitchFamily="18" charset="0"/>
                            </a:rPr>
                            <m:t>2</m:t>
                          </m:r>
                        </m:sup>
                      </m:sSubSup>
                      <m:r>
                        <a:rPr lang="en-US" i="1">
                          <a:latin typeface="Cambria Math" panose="02040503050406030204" pitchFamily="18" charset="0"/>
                        </a:rPr>
                        <m:t>=</m:t>
                      </m:r>
                      <m:f>
                        <m:fPr>
                          <m:ctrlPr>
                            <a:rPr lang="en-US" i="1">
                              <a:latin typeface="Cambria Math" panose="02040503050406030204" pitchFamily="18" charset="0"/>
                            </a:rPr>
                          </m:ctrlPr>
                        </m:fPr>
                        <m:num>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𝑡</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𝑥</m:t>
                                  </m:r>
                                </m:sub>
                                <m:sup>
                                  <m:r>
                                    <a:rPr lang="en-US" i="1">
                                      <a:latin typeface="Cambria Math" panose="02040503050406030204" pitchFamily="18" charset="0"/>
                                    </a:rPr>
                                    <m:t>2</m:t>
                                  </m:r>
                                </m:sup>
                              </m:sSubSup>
                            </m:e>
                          </m:d>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𝑧</m:t>
                              </m:r>
                            </m:sub>
                            <m:sup>
                              <m:r>
                                <a:rPr lang="en-US" i="1">
                                  <a:latin typeface="Cambria Math" panose="02040503050406030204" pitchFamily="18" charset="0"/>
                                </a:rPr>
                                <m:t>2</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𝑡</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𝑥</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𝑧</m:t>
                              </m:r>
                            </m:sub>
                            <m:sup>
                              <m:r>
                                <a:rPr lang="en-US" i="1">
                                  <a:latin typeface="Cambria Math" panose="02040503050406030204" pitchFamily="18" charset="0"/>
                                </a:rPr>
                                <m:t>2</m:t>
                              </m:r>
                            </m:sup>
                          </m:sSubSup>
                        </m:den>
                      </m:f>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2135529" y="2221753"/>
                <a:ext cx="4572000" cy="1341906"/>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3440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sz="quarter" idx="1"/>
          </p:nvPr>
        </p:nvSpPr>
        <p:spPr/>
        <p:txBody>
          <a:bodyPr/>
          <a:lstStyle/>
          <a:p>
            <a:r>
              <a:rPr lang="en-US" dirty="0"/>
              <a:t>Temporal Probability Model</a:t>
            </a:r>
          </a:p>
          <a:p>
            <a:endParaRPr lang="en-US" dirty="0"/>
          </a:p>
          <a:p>
            <a:r>
              <a:rPr lang="en-US" dirty="0"/>
              <a:t>Hidden Markov Model (HMM)</a:t>
            </a:r>
          </a:p>
          <a:p>
            <a:endParaRPr lang="en-US" dirty="0"/>
          </a:p>
          <a:p>
            <a:r>
              <a:rPr lang="en-US" dirty="0" err="1"/>
              <a:t>Kalman</a:t>
            </a:r>
            <a:r>
              <a:rPr lang="en-US" dirty="0"/>
              <a:t> Filter</a:t>
            </a:r>
          </a:p>
          <a:p>
            <a:endParaRPr lang="en-US" dirty="0"/>
          </a:p>
          <a:p>
            <a:r>
              <a:rPr lang="en-US" dirty="0"/>
              <a:t>Dynamic Bayes’ Net (DBN)</a:t>
            </a:r>
          </a:p>
          <a:p>
            <a:endParaRPr lang="en-US" dirty="0"/>
          </a:p>
          <a:p>
            <a:r>
              <a:rPr lang="en-US" dirty="0"/>
              <a:t>Applications of DBN</a:t>
            </a:r>
          </a:p>
        </p:txBody>
      </p:sp>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42</a:t>
            </a:fld>
            <a:endParaRPr lang="en-US" dirty="0"/>
          </a:p>
        </p:txBody>
      </p:sp>
      <p:sp>
        <p:nvSpPr>
          <p:cNvPr id="7" name="TextBox 6"/>
          <p:cNvSpPr txBox="1"/>
          <p:nvPr/>
        </p:nvSpPr>
        <p:spPr>
          <a:xfrm>
            <a:off x="5933954" y="2970836"/>
            <a:ext cx="2302233" cy="369332"/>
          </a:xfrm>
          <a:prstGeom prst="rect">
            <a:avLst/>
          </a:prstGeom>
          <a:noFill/>
        </p:spPr>
        <p:txBody>
          <a:bodyPr wrap="none" rtlCol="0">
            <a:spAutoFit/>
          </a:bodyPr>
          <a:lstStyle/>
          <a:p>
            <a:r>
              <a:rPr lang="en-US" dirty="0">
                <a:solidFill>
                  <a:srgbClr val="FF0000"/>
                </a:solidFill>
              </a:rPr>
              <a:t>Special classes of DBN</a:t>
            </a:r>
          </a:p>
        </p:txBody>
      </p:sp>
      <p:cxnSp>
        <p:nvCxnSpPr>
          <p:cNvPr id="9" name="Straight Arrow Connector 8"/>
          <p:cNvCxnSpPr>
            <a:stCxn id="7" idx="1"/>
          </p:cNvCxnSpPr>
          <p:nvPr/>
        </p:nvCxnSpPr>
        <p:spPr>
          <a:xfrm flipH="1" flipV="1">
            <a:off x="5177742" y="2716192"/>
            <a:ext cx="756212" cy="4393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7" idx="1"/>
          </p:cNvCxnSpPr>
          <p:nvPr/>
        </p:nvCxnSpPr>
        <p:spPr>
          <a:xfrm flipH="1">
            <a:off x="5220182" y="3155502"/>
            <a:ext cx="713772" cy="38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3943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Bayesian Networks</a:t>
            </a:r>
          </a:p>
        </p:txBody>
      </p:sp>
      <p:sp>
        <p:nvSpPr>
          <p:cNvPr id="3" name="Content Placeholder 2"/>
          <p:cNvSpPr>
            <a:spLocks noGrp="1"/>
          </p:cNvSpPr>
          <p:nvPr>
            <p:ph sz="quarter" idx="1"/>
          </p:nvPr>
        </p:nvSpPr>
        <p:spPr>
          <a:xfrm>
            <a:off x="457200" y="1219200"/>
            <a:ext cx="8229600" cy="2492415"/>
          </a:xfrm>
        </p:spPr>
        <p:txBody>
          <a:bodyPr>
            <a:normAutofit lnSpcReduction="10000"/>
          </a:bodyPr>
          <a:lstStyle/>
          <a:p>
            <a:r>
              <a:rPr lang="en-US" dirty="0"/>
              <a:t>A Bayes’ Net that represents a temporal probability model</a:t>
            </a:r>
          </a:p>
          <a:p>
            <a:pPr lvl="1"/>
            <a:r>
              <a:rPr lang="en-US" dirty="0"/>
              <a:t>Any temporal probability model can be represented as a DBN</a:t>
            </a:r>
          </a:p>
          <a:p>
            <a:pPr lvl="1"/>
            <a:r>
              <a:rPr lang="en-US" dirty="0"/>
              <a:t>DBN to represent knowledge of the domain and describe the structure of the problem</a:t>
            </a:r>
          </a:p>
        </p:txBody>
      </p:sp>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43</a:t>
            </a:fld>
            <a:endParaRPr lang="en-US" dirty="0"/>
          </a:p>
        </p:txBody>
      </p:sp>
      <p:pic>
        <p:nvPicPr>
          <p:cNvPr id="7" name="Picture 6"/>
          <p:cNvPicPr>
            <a:picLocks noChangeAspect="1"/>
          </p:cNvPicPr>
          <p:nvPr/>
        </p:nvPicPr>
        <p:blipFill>
          <a:blip r:embed="rId2"/>
          <a:stretch>
            <a:fillRect/>
          </a:stretch>
        </p:blipFill>
        <p:spPr>
          <a:xfrm>
            <a:off x="1145894" y="3942211"/>
            <a:ext cx="6277337" cy="1762196"/>
          </a:xfrm>
          <a:prstGeom prst="rect">
            <a:avLst/>
          </a:prstGeom>
        </p:spPr>
      </p:pic>
      <p:sp>
        <p:nvSpPr>
          <p:cNvPr id="8" name="TextBox 7"/>
          <p:cNvSpPr txBox="1"/>
          <p:nvPr/>
        </p:nvSpPr>
        <p:spPr>
          <a:xfrm>
            <a:off x="3132882" y="4492380"/>
            <a:ext cx="2579809" cy="369332"/>
          </a:xfrm>
          <a:prstGeom prst="rect">
            <a:avLst/>
          </a:prstGeom>
          <a:noFill/>
        </p:spPr>
        <p:txBody>
          <a:bodyPr wrap="none" rtlCol="0">
            <a:spAutoFit/>
          </a:bodyPr>
          <a:lstStyle/>
          <a:p>
            <a:r>
              <a:rPr lang="en-US" altLang="zh-CN" dirty="0">
                <a:solidFill>
                  <a:srgbClr val="FF0000"/>
                </a:solidFill>
              </a:rPr>
              <a:t>First-order Markov Chain</a:t>
            </a:r>
            <a:endParaRPr lang="en-US" dirty="0">
              <a:solidFill>
                <a:srgbClr val="FF0000"/>
              </a:solidFill>
            </a:endParaRPr>
          </a:p>
        </p:txBody>
      </p:sp>
      <p:sp>
        <p:nvSpPr>
          <p:cNvPr id="9" name="TextBox 8"/>
          <p:cNvSpPr txBox="1"/>
          <p:nvPr/>
        </p:nvSpPr>
        <p:spPr>
          <a:xfrm>
            <a:off x="3204259" y="5756422"/>
            <a:ext cx="2839495" cy="369332"/>
          </a:xfrm>
          <a:prstGeom prst="rect">
            <a:avLst/>
          </a:prstGeom>
          <a:noFill/>
        </p:spPr>
        <p:txBody>
          <a:bodyPr wrap="none" rtlCol="0">
            <a:spAutoFit/>
          </a:bodyPr>
          <a:lstStyle/>
          <a:p>
            <a:r>
              <a:rPr lang="en-US" altLang="zh-CN" dirty="0">
                <a:solidFill>
                  <a:srgbClr val="FF0000"/>
                </a:solidFill>
              </a:rPr>
              <a:t>Second-order Markov Chain</a:t>
            </a:r>
            <a:endParaRPr lang="en-US" dirty="0">
              <a:solidFill>
                <a:srgbClr val="FF0000"/>
              </a:solidFill>
            </a:endParaRPr>
          </a:p>
        </p:txBody>
      </p:sp>
    </p:spTree>
    <p:extLst>
      <p:ext uri="{BB962C8B-B14F-4D97-AF65-F5344CB8AC3E}">
        <p14:creationId xmlns:p14="http://schemas.microsoft.com/office/powerpoint/2010/main" val="23006906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Bayesian Networks</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dirty="0"/>
                  <a:t>For simplicity, here we consider the case where variables and their links are replicated from slice to slice and DBN represents a first-order Markov process that is stationary </a:t>
                </a:r>
              </a:p>
              <a:p>
                <a:pPr lvl="1"/>
                <a:r>
                  <a:rPr lang="en-US" dirty="0"/>
                  <a:t>Such a DBN is specified by </a:t>
                </a:r>
                <a14:m>
                  <m:oMath xmlns:m="http://schemas.openxmlformats.org/officeDocument/2006/math">
                    <m:r>
                      <a:rPr lang="en-US" b="1">
                        <a:latin typeface="Cambria Math" panose="02040503050406030204" pitchFamily="18" charset="0"/>
                      </a:rPr>
                      <m:t>𝐏</m:t>
                    </m:r>
                    <m:r>
                      <a:rPr lang="en-US" i="1">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i="1">
                            <a:latin typeface="Cambria Math" panose="02040503050406030204" pitchFamily="18" charset="0"/>
                          </a:rPr>
                          <m:t>0</m:t>
                        </m:r>
                      </m:sub>
                    </m:sSub>
                    <m:r>
                      <a:rPr lang="en-US" i="1">
                        <a:latin typeface="Cambria Math" panose="02040503050406030204" pitchFamily="18" charset="0"/>
                      </a:rPr>
                      <m:t>)</m:t>
                    </m:r>
                  </m:oMath>
                </a14:m>
                <a:r>
                  <a:rPr lang="en-US" dirty="0"/>
                  <a:t>, </a:t>
                </a:r>
                <a14:m>
                  <m:oMath xmlns:m="http://schemas.openxmlformats.org/officeDocument/2006/math">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i="1">
                                <a:latin typeface="Cambria Math" panose="02040503050406030204" pitchFamily="18" charset="0"/>
                              </a:rPr>
                              <m:t>𝑡</m:t>
                            </m:r>
                            <m:r>
                              <a:rPr lang="en-US" i="1">
                                <a:latin typeface="Cambria Math" panose="02040503050406030204" pitchFamily="18" charset="0"/>
                              </a:rPr>
                              <m:t>−1</m:t>
                            </m:r>
                          </m:sub>
                        </m:sSub>
                      </m:e>
                    </m:d>
                  </m:oMath>
                </a14:m>
                <a:r>
                  <a:rPr lang="en-US" dirty="0"/>
                  <a:t>, and </a:t>
                </a:r>
                <a14:m>
                  <m:oMath xmlns:m="http://schemas.openxmlformats.org/officeDocument/2006/math">
                    <m:r>
                      <a:rPr lang="en-US" b="1">
                        <a:latin typeface="Cambria Math" panose="02040503050406030204" pitchFamily="18" charset="0"/>
                      </a:rPr>
                      <m:t>𝐏</m:t>
                    </m:r>
                    <m:r>
                      <a:rPr lang="en-US" i="1">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𝐄</m:t>
                        </m:r>
                      </m:e>
                      <m:sub>
                        <m:r>
                          <a:rPr lang="en-US" i="1">
                            <a:latin typeface="Cambria Math" panose="02040503050406030204" pitchFamily="18" charset="0"/>
                          </a:rPr>
                          <m:t>𝑡</m:t>
                        </m:r>
                      </m:sub>
                    </m:sSub>
                    <m:r>
                      <a:rPr lang="en-US" i="1">
                        <a:latin typeface="Cambria Math" panose="02040503050406030204" pitchFamily="18" charset="0"/>
                      </a:rPr>
                      <m:t>)</m:t>
                    </m:r>
                  </m:oMath>
                </a14:m>
                <a:endParaRPr lang="en-US" dirty="0"/>
              </a:p>
              <a:p>
                <a:pPr lvl="1"/>
                <a:r>
                  <a:rPr lang="en-US" dirty="0"/>
                  <a:t>HMM and </a:t>
                </a:r>
                <a:r>
                  <a:rPr lang="en-US" dirty="0" err="1"/>
                  <a:t>Kalman</a:t>
                </a:r>
                <a:r>
                  <a:rPr lang="en-US" dirty="0"/>
                  <a:t> Filters are special cases of DBN</a:t>
                </a:r>
              </a:p>
              <a:p>
                <a:endParaRPr lang="en-US" dirty="0"/>
              </a:p>
              <a:p>
                <a:r>
                  <a:rPr lang="en-US" dirty="0"/>
                  <a:t>Any discrete-variable DBN can be cast as a HMM</a:t>
                </a:r>
              </a:p>
              <a:p>
                <a:pPr lvl="1"/>
                <a:r>
                  <a:rPr lang="en-US" dirty="0"/>
                  <a:t>By introducing metavariables</a:t>
                </a:r>
              </a:p>
              <a:p>
                <a:pPr lvl="1"/>
                <a:r>
                  <a:rPr lang="en-US" dirty="0"/>
                  <a:t>However, use DBN ensures the sparsity of the model</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b="-1852"/>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44</a:t>
            </a:fld>
            <a:endParaRPr lang="en-US" dirty="0"/>
          </a:p>
        </p:txBody>
      </p:sp>
    </p:spTree>
    <p:extLst>
      <p:ext uri="{BB962C8B-B14F-4D97-AF65-F5344CB8AC3E}">
        <p14:creationId xmlns:p14="http://schemas.microsoft.com/office/powerpoint/2010/main" val="1437597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Inference in DBN</a:t>
            </a:r>
          </a:p>
        </p:txBody>
      </p:sp>
      <p:sp>
        <p:nvSpPr>
          <p:cNvPr id="3" name="Content Placeholder 2"/>
          <p:cNvSpPr>
            <a:spLocks noGrp="1"/>
          </p:cNvSpPr>
          <p:nvPr>
            <p:ph sz="quarter" idx="1"/>
          </p:nvPr>
        </p:nvSpPr>
        <p:spPr/>
        <p:txBody>
          <a:bodyPr/>
          <a:lstStyle/>
          <a:p>
            <a:r>
              <a:rPr lang="en-US" dirty="0"/>
              <a:t>Exact inference</a:t>
            </a:r>
          </a:p>
          <a:p>
            <a:pPr lvl="1"/>
            <a:r>
              <a:rPr lang="en-US" dirty="0"/>
              <a:t>“Unroll” the network, apply exact inference techniques directly</a:t>
            </a:r>
          </a:p>
          <a:p>
            <a:pPr lvl="1"/>
            <a:endParaRPr lang="en-US" dirty="0"/>
          </a:p>
          <a:p>
            <a:r>
              <a:rPr lang="en-US" dirty="0"/>
              <a:t>Approximate inference</a:t>
            </a:r>
          </a:p>
          <a:p>
            <a:pPr lvl="1"/>
            <a:r>
              <a:rPr lang="en-US" dirty="0"/>
              <a:t>Variate of likelihood weighting (not very efficient)</a:t>
            </a:r>
          </a:p>
          <a:p>
            <a:pPr lvl="1"/>
            <a:r>
              <a:rPr lang="en-US" dirty="0"/>
              <a:t>Particle filtering (commonly used)</a:t>
            </a:r>
          </a:p>
        </p:txBody>
      </p:sp>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45</a:t>
            </a:fld>
            <a:endParaRPr lang="en-US" dirty="0"/>
          </a:p>
        </p:txBody>
      </p:sp>
    </p:spTree>
    <p:extLst>
      <p:ext uri="{BB962C8B-B14F-4D97-AF65-F5344CB8AC3E}">
        <p14:creationId xmlns:p14="http://schemas.microsoft.com/office/powerpoint/2010/main" val="19688486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Particle Filtering (Not Required)</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lnSpcReduction="10000"/>
              </a:bodyPr>
              <a:lstStyle/>
              <a:p>
                <a:r>
                  <a:rPr lang="en-US" dirty="0"/>
                  <a:t>One step of particle filtering: given </a:t>
                </a:r>
                <a14:m>
                  <m:oMath xmlns:m="http://schemas.openxmlformats.org/officeDocument/2006/math">
                    <m:r>
                      <a:rPr lang="en-US" b="0" i="1" smtClean="0">
                        <a:latin typeface="Cambria Math" panose="02040503050406030204" pitchFamily="18" charset="0"/>
                      </a:rPr>
                      <m:t>𝑁</m:t>
                    </m:r>
                  </m:oMath>
                </a14:m>
                <a:r>
                  <a:rPr lang="en-US" dirty="0"/>
                  <a:t> samples of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𝐗</m:t>
                        </m:r>
                      </m:e>
                      <m:sub>
                        <m:r>
                          <a:rPr lang="en-US" b="0" i="1" smtClean="0">
                            <a:latin typeface="Cambria Math" panose="02040503050406030204" pitchFamily="18" charset="0"/>
                          </a:rPr>
                          <m:t>𝑡</m:t>
                        </m:r>
                      </m:sub>
                    </m:sSub>
                  </m:oMath>
                </a14:m>
                <a:r>
                  <a:rPr lang="en-US" dirty="0"/>
                  <a:t>, denoted as </a:t>
                </a:r>
                <a14:m>
                  <m:oMath xmlns:m="http://schemas.openxmlformats.org/officeDocument/2006/math">
                    <m:r>
                      <a:rPr lang="en-US" b="0" i="1" smtClean="0">
                        <a:latin typeface="Cambria Math" panose="02040503050406030204" pitchFamily="18" charset="0"/>
                      </a:rPr>
                      <m:t>𝑆</m:t>
                    </m:r>
                  </m:oMath>
                </a14:m>
                <a:r>
                  <a:rPr lang="en-US" dirty="0"/>
                  <a:t> and evidence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𝐞</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a14:m>
                <a:r>
                  <a:rPr lang="en-US" dirty="0"/>
                  <a:t>, get </a:t>
                </a:r>
                <a14:m>
                  <m:oMath xmlns:m="http://schemas.openxmlformats.org/officeDocument/2006/math">
                    <m:r>
                      <a:rPr lang="en-US" b="0" i="1" smtClean="0">
                        <a:latin typeface="Cambria Math" panose="02040503050406030204" pitchFamily="18" charset="0"/>
                      </a:rPr>
                      <m:t>𝑁</m:t>
                    </m:r>
                  </m:oMath>
                </a14:m>
                <a:r>
                  <a:rPr lang="en-US" dirty="0"/>
                  <a:t> samples of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𝐗</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a14:m>
                <a:endParaRPr lang="en-US" dirty="0"/>
              </a:p>
              <a:p>
                <a:pPr lvl="1"/>
                <a:r>
                  <a:rPr lang="en-US" dirty="0"/>
                  <a:t>Get a set of </a:t>
                </a:r>
                <a14:m>
                  <m:oMath xmlns:m="http://schemas.openxmlformats.org/officeDocument/2006/math">
                    <m:r>
                      <a:rPr lang="en-US" i="1" dirty="0" smtClean="0">
                        <a:latin typeface="Cambria Math" panose="02040503050406030204" pitchFamily="18" charset="0"/>
                      </a:rPr>
                      <m:t>𝑁</m:t>
                    </m:r>
                  </m:oMath>
                </a14:m>
                <a:r>
                  <a:rPr lang="en-US" dirty="0"/>
                  <a:t> samples, denoted as </a:t>
                </a:r>
                <a14:m>
                  <m:oMath xmlns:m="http://schemas.openxmlformats.org/officeDocument/2006/math">
                    <m:r>
                      <a:rPr lang="en-US" b="0" i="1" smtClean="0">
                        <a:latin typeface="Cambria Math" panose="02040503050406030204" pitchFamily="18" charset="0"/>
                      </a:rPr>
                      <m:t>𝑆</m:t>
                    </m:r>
                    <m:r>
                      <a:rPr lang="en-US" b="0" i="1" smtClean="0">
                        <a:latin typeface="Cambria Math" panose="02040503050406030204" pitchFamily="18" charset="0"/>
                      </a:rPr>
                      <m:t>′</m:t>
                    </m:r>
                  </m:oMath>
                </a14:m>
                <a:r>
                  <a:rPr lang="en-US" dirty="0"/>
                  <a:t>, for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𝐗</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a14:m>
                <a:r>
                  <a:rPr lang="en-US" dirty="0"/>
                  <a:t> and associate each sample with a weight</a:t>
                </a:r>
              </a:p>
              <a:p>
                <a:pPr lvl="2"/>
                <a:r>
                  <a:rPr lang="en-US" dirty="0"/>
                  <a:t>For each sample of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𝐗</m:t>
                        </m:r>
                      </m:e>
                      <m:sub>
                        <m:r>
                          <a:rPr lang="en-US" b="0" i="1" smtClean="0">
                            <a:latin typeface="Cambria Math" panose="02040503050406030204" pitchFamily="18" charset="0"/>
                          </a:rPr>
                          <m:t>𝑡</m:t>
                        </m:r>
                      </m:sub>
                    </m:sSub>
                  </m:oMath>
                </a14:m>
                <a:r>
                  <a:rPr lang="en-US" dirty="0"/>
                  <a:t> in </a:t>
                </a:r>
                <a14:m>
                  <m:oMath xmlns:m="http://schemas.openxmlformats.org/officeDocument/2006/math">
                    <m:r>
                      <a:rPr lang="en-US" b="0" i="1" smtClean="0">
                        <a:latin typeface="Cambria Math" panose="02040503050406030204" pitchFamily="18" charset="0"/>
                      </a:rPr>
                      <m:t>𝑆</m:t>
                    </m:r>
                  </m:oMath>
                </a14:m>
                <a:r>
                  <a:rPr lang="en-US" dirty="0"/>
                  <a:t>, sample the value of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𝐗</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a14:m>
                <a:r>
                  <a:rPr lang="en-US" dirty="0"/>
                  <a:t> based on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0" smtClean="0">
                            <a:latin typeface="Cambria Math" panose="02040503050406030204" pitchFamily="18" charset="0"/>
                          </a:rPr>
                          <m:t>𝐗</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0" smtClean="0">
                            <a:latin typeface="Cambria Math" panose="02040503050406030204" pitchFamily="18" charset="0"/>
                          </a:rPr>
                          <m:t>𝐗</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and compute the weight as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0" smtClean="0">
                            <a:latin typeface="Cambria Math" panose="02040503050406030204" pitchFamily="18" charset="0"/>
                          </a:rPr>
                          <m:t>𝐞</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0" smtClean="0">
                            <a:latin typeface="Cambria Math" panose="02040503050406030204" pitchFamily="18" charset="0"/>
                          </a:rPr>
                          <m:t>𝐗</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a:p>
              <a:p>
                <a:pPr lvl="1"/>
                <a:r>
                  <a:rPr lang="en-US" dirty="0"/>
                  <a:t>Resample based on the weight to get a new set of </a:t>
                </a:r>
                <a14:m>
                  <m:oMath xmlns:m="http://schemas.openxmlformats.org/officeDocument/2006/math">
                    <m:r>
                      <a:rPr lang="en-US" b="0" i="1" smtClean="0">
                        <a:latin typeface="Cambria Math" panose="02040503050406030204" pitchFamily="18" charset="0"/>
                      </a:rPr>
                      <m:t>𝑁</m:t>
                    </m:r>
                  </m:oMath>
                </a14:m>
                <a:r>
                  <a:rPr lang="en-US" dirty="0"/>
                  <a:t> samples for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i="1">
                            <a:latin typeface="Cambria Math" panose="02040503050406030204" pitchFamily="18" charset="0"/>
                          </a:rPr>
                          <m:t>𝑡</m:t>
                        </m:r>
                        <m:r>
                          <a:rPr lang="en-US" i="1">
                            <a:latin typeface="Cambria Math" panose="02040503050406030204" pitchFamily="18" charset="0"/>
                          </a:rPr>
                          <m:t>+1</m:t>
                        </m:r>
                      </m:sub>
                    </m:sSub>
                  </m:oMath>
                </a14:m>
                <a:r>
                  <a:rPr lang="en-US" dirty="0"/>
                  <a:t>, denoted as </a:t>
                </a:r>
                <a14:m>
                  <m:oMath xmlns:m="http://schemas.openxmlformats.org/officeDocument/2006/math">
                    <m:r>
                      <a:rPr lang="en-US" b="0" i="1" smtClean="0">
                        <a:latin typeface="Cambria Math" panose="02040503050406030204" pitchFamily="18" charset="0"/>
                      </a:rPr>
                      <m:t>𝑆</m:t>
                    </m:r>
                    <m:r>
                      <a:rPr lang="en-US" b="0" i="1" smtClean="0">
                        <a:latin typeface="Cambria Math" panose="02040503050406030204" pitchFamily="18" charset="0"/>
                      </a:rPr>
                      <m:t>′′</m:t>
                    </m:r>
                  </m:oMath>
                </a14:m>
                <a:endParaRPr lang="en-US" dirty="0"/>
              </a:p>
              <a:p>
                <a:pPr lvl="2"/>
                <a:r>
                  <a:rPr lang="en-US" dirty="0"/>
                  <a:t>Each new sample is selected from </a:t>
                </a:r>
                <a14:m>
                  <m:oMath xmlns:m="http://schemas.openxmlformats.org/officeDocument/2006/math">
                    <m:r>
                      <a:rPr lang="en-US" b="0" i="1" dirty="0" smtClean="0">
                        <a:latin typeface="Cambria Math" panose="02040503050406030204" pitchFamily="18" charset="0"/>
                      </a:rPr>
                      <m:t>𝑆</m:t>
                    </m:r>
                    <m:r>
                      <a:rPr lang="en-US" b="0" i="1" dirty="0" smtClean="0">
                        <a:latin typeface="Cambria Math" panose="02040503050406030204" pitchFamily="18" charset="0"/>
                      </a:rPr>
                      <m:t>′</m:t>
                    </m:r>
                  </m:oMath>
                </a14:m>
                <a:r>
                  <a:rPr lang="en-US" dirty="0"/>
                  <a:t>. The probability of sampling </a:t>
                </a:r>
                <a14:m>
                  <m:oMath xmlns:m="http://schemas.openxmlformats.org/officeDocument/2006/math">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𝑆</m:t>
                    </m:r>
                    <m:r>
                      <a:rPr lang="en-US" b="0" i="1" smtClean="0">
                        <a:latin typeface="Cambria Math" panose="02040503050406030204" pitchFamily="18" charset="0"/>
                      </a:rPr>
                      <m:t>′</m:t>
                    </m:r>
                  </m:oMath>
                </a14:m>
                <a:r>
                  <a:rPr lang="en-US" dirty="0"/>
                  <a:t> is proportional to its weight</a:t>
                </a:r>
              </a:p>
              <a:p>
                <a:pPr lvl="2"/>
                <a:r>
                  <a:rPr lang="en-US" dirty="0"/>
                  <a:t>Sampled with replacement, i.e., one item can be sampled multiple times</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3"/>
                <a:stretch>
                  <a:fillRect l="-741" t="-2099"/>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46</a:t>
            </a:fld>
            <a:endParaRPr lang="en-US" dirty="0"/>
          </a:p>
        </p:txBody>
      </p:sp>
    </p:spTree>
    <p:extLst>
      <p:ext uri="{BB962C8B-B14F-4D97-AF65-F5344CB8AC3E}">
        <p14:creationId xmlns:p14="http://schemas.microsoft.com/office/powerpoint/2010/main" val="8189027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Particle Filtering (Not Required)</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219200"/>
                <a:ext cx="8229600" cy="1963838"/>
              </a:xfrm>
            </p:spPr>
            <p:txBody>
              <a:bodyPr>
                <a:normAutofit/>
              </a:bodyPr>
              <a:lstStyle/>
              <a:p>
                <a:r>
                  <a:rPr lang="en-US" dirty="0"/>
                  <a:t>Approximate inference using particle filtering for multiple time steps: Apply one-step particle filtering in every time step, recursively update the set of samples</a:t>
                </a:r>
              </a:p>
              <a:p>
                <a:pPr lvl="1"/>
                <a:r>
                  <a:rPr lang="en-US" dirty="0"/>
                  <a:t>Initialize </a:t>
                </a:r>
                <a14:m>
                  <m:oMath xmlns:m="http://schemas.openxmlformats.org/officeDocument/2006/math">
                    <m:r>
                      <a:rPr lang="en-US" i="1">
                        <a:latin typeface="Cambria Math" panose="02040503050406030204" pitchFamily="18" charset="0"/>
                      </a:rPr>
                      <m:t>𝑆</m:t>
                    </m:r>
                  </m:oMath>
                </a14:m>
                <a:r>
                  <a:rPr lang="en-US" dirty="0"/>
                  <a:t> based on </a:t>
                </a:r>
                <a14:m>
                  <m:oMath xmlns:m="http://schemas.openxmlformats.org/officeDocument/2006/math">
                    <m:r>
                      <a:rPr lang="en-US" b="1">
                        <a:latin typeface="Cambria Math" panose="02040503050406030204" pitchFamily="18" charset="0"/>
                      </a:rPr>
                      <m:t>𝐏</m:t>
                    </m:r>
                    <m:r>
                      <a:rPr lang="en-US" i="1">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i="1">
                            <a:latin typeface="Cambria Math" panose="02040503050406030204" pitchFamily="18" charset="0"/>
                          </a:rPr>
                          <m:t>0</m:t>
                        </m:r>
                      </m:sub>
                    </m:sSub>
                    <m:r>
                      <a:rPr lang="en-US" i="1">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219200"/>
                <a:ext cx="8229600" cy="1963838"/>
              </a:xfrm>
              <a:blipFill rotWithShape="0">
                <a:blip r:embed="rId3"/>
                <a:stretch>
                  <a:fillRect l="-741" t="-3106" r="-2148"/>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47</a:t>
            </a:fld>
            <a:endParaRPr lang="en-US" dirty="0"/>
          </a:p>
        </p:txBody>
      </p:sp>
    </p:spTree>
    <p:extLst>
      <p:ext uri="{BB962C8B-B14F-4D97-AF65-F5344CB8AC3E}">
        <p14:creationId xmlns:p14="http://schemas.microsoft.com/office/powerpoint/2010/main" val="26766018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Particle Filtering (Not Required)</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219200"/>
                <a:ext cx="8229600" cy="1963838"/>
              </a:xfrm>
            </p:spPr>
            <p:txBody>
              <a:bodyPr>
                <a:normAutofit/>
              </a:bodyPr>
              <a:lstStyle/>
              <a:p>
                <a:r>
                  <a:rPr lang="en-US" dirty="0"/>
                  <a:t>Approximate inference using particle filtering for multiple time steps: Apply one-step particle filtering in every time step, recursively update the set of samples</a:t>
                </a:r>
              </a:p>
              <a:p>
                <a:pPr lvl="1"/>
                <a:r>
                  <a:rPr lang="en-US" dirty="0"/>
                  <a:t>Initialize </a:t>
                </a:r>
                <a14:m>
                  <m:oMath xmlns:m="http://schemas.openxmlformats.org/officeDocument/2006/math">
                    <m:r>
                      <a:rPr lang="en-US" b="0" i="1" smtClean="0">
                        <a:latin typeface="Cambria Math" panose="02040503050406030204" pitchFamily="18" charset="0"/>
                      </a:rPr>
                      <m:t>𝑆</m:t>
                    </m:r>
                  </m:oMath>
                </a14:m>
                <a:r>
                  <a:rPr lang="en-US" dirty="0"/>
                  <a:t> based on </a:t>
                </a:r>
                <a14:m>
                  <m:oMath xmlns:m="http://schemas.openxmlformats.org/officeDocument/2006/math">
                    <m:r>
                      <a:rPr lang="en-US" b="1" i="0" smtClean="0">
                        <a:latin typeface="Cambria Math" panose="02040503050406030204" pitchFamily="18" charset="0"/>
                      </a:rPr>
                      <m:t>𝐏</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0" smtClean="0">
                            <a:latin typeface="Cambria Math" panose="02040503050406030204" pitchFamily="18" charset="0"/>
                          </a:rPr>
                          <m:t>𝐗</m:t>
                        </m:r>
                      </m:e>
                      <m:sub>
                        <m:r>
                          <a:rPr lang="en-US" b="0" i="1" smtClean="0">
                            <a:latin typeface="Cambria Math" panose="02040503050406030204" pitchFamily="18" charset="0"/>
                          </a:rPr>
                          <m:t>0</m:t>
                        </m:r>
                      </m:sub>
                    </m:sSub>
                    <m:r>
                      <a:rPr lang="en-US" b="0" i="1" smtClean="0">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219200"/>
                <a:ext cx="8229600" cy="1963838"/>
              </a:xfrm>
              <a:blipFill rotWithShape="0">
                <a:blip r:embed="rId3"/>
                <a:stretch>
                  <a:fillRect l="-741" t="-3106" r="-2148"/>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48</a:t>
            </a:fld>
            <a:endParaRPr lang="en-US" dirty="0"/>
          </a:p>
        </p:txBody>
      </p:sp>
      <p:pic>
        <p:nvPicPr>
          <p:cNvPr id="7" name="Picture 6"/>
          <p:cNvPicPr>
            <a:picLocks noChangeAspect="1"/>
          </p:cNvPicPr>
          <p:nvPr/>
        </p:nvPicPr>
        <p:blipFill>
          <a:blip r:embed="rId4"/>
          <a:stretch>
            <a:fillRect/>
          </a:stretch>
        </p:blipFill>
        <p:spPr>
          <a:xfrm>
            <a:off x="698339" y="3252288"/>
            <a:ext cx="7639291" cy="2931950"/>
          </a:xfrm>
          <a:prstGeom prst="rect">
            <a:avLst/>
          </a:prstGeom>
        </p:spPr>
      </p:pic>
    </p:spTree>
    <p:extLst>
      <p:ext uri="{BB962C8B-B14F-4D97-AF65-F5344CB8AC3E}">
        <p14:creationId xmlns:p14="http://schemas.microsoft.com/office/powerpoint/2010/main" val="381678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Umbrella (Not Required)</a:t>
            </a:r>
          </a:p>
        </p:txBody>
      </p:sp>
      <p:sp>
        <p:nvSpPr>
          <p:cNvPr id="3" name="Content Placeholder 2"/>
          <p:cNvSpPr>
            <a:spLocks noGrp="1"/>
          </p:cNvSpPr>
          <p:nvPr>
            <p:ph sz="quarter" idx="1"/>
          </p:nvPr>
        </p:nvSpPr>
        <p:spPr/>
        <p:txBody>
          <a:bodyPr/>
          <a:lstStyle/>
          <a:p>
            <a:endParaRPr lang="en-US" dirty="0"/>
          </a:p>
          <a:p>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49</a:t>
            </a:fld>
            <a:endParaRPr lang="en-US" dirty="0"/>
          </a:p>
        </p:txBody>
      </p:sp>
      <p:pic>
        <p:nvPicPr>
          <p:cNvPr id="7" name="Picture 6"/>
          <p:cNvPicPr>
            <a:picLocks noChangeAspect="1"/>
          </p:cNvPicPr>
          <p:nvPr/>
        </p:nvPicPr>
        <p:blipFill>
          <a:blip r:embed="rId2"/>
          <a:stretch>
            <a:fillRect/>
          </a:stretch>
        </p:blipFill>
        <p:spPr>
          <a:xfrm>
            <a:off x="2366117" y="3968309"/>
            <a:ext cx="5095454" cy="2334645"/>
          </a:xfrm>
          <a:prstGeom prst="rect">
            <a:avLst/>
          </a:prstGeom>
        </p:spPr>
      </p:pic>
      <p:sp>
        <p:nvSpPr>
          <p:cNvPr id="8" name="Rectangle 7"/>
          <p:cNvSpPr/>
          <p:nvPr/>
        </p:nvSpPr>
        <p:spPr>
          <a:xfrm>
            <a:off x="821802" y="1536599"/>
            <a:ext cx="1605023" cy="17428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p:cNvSpPr txBox="1"/>
              <p:nvPr/>
            </p:nvSpPr>
            <p:spPr>
              <a:xfrm>
                <a:off x="1295408" y="1167267"/>
                <a:ext cx="4996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0</m:t>
                          </m:r>
                        </m:sub>
                      </m:sSub>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1295408" y="1167267"/>
                <a:ext cx="499624" cy="369332"/>
              </a:xfrm>
              <a:prstGeom prst="rect">
                <a:avLst/>
              </a:prstGeom>
              <a:blipFill rotWithShape="0">
                <a:blip r:embed="rId3"/>
                <a:stretch>
                  <a:fillRect/>
                </a:stretch>
              </a:blipFill>
            </p:spPr>
            <p:txBody>
              <a:bodyPr/>
              <a:lstStyle/>
              <a:p>
                <a:r>
                  <a:rPr lang="en-US">
                    <a:noFill/>
                  </a:rPr>
                  <a:t> </a:t>
                </a:r>
              </a:p>
            </p:txBody>
          </p:sp>
        </mc:Fallback>
      </mc:AlternateContent>
      <p:sp>
        <p:nvSpPr>
          <p:cNvPr id="21" name="Rectangle 20"/>
          <p:cNvSpPr/>
          <p:nvPr/>
        </p:nvSpPr>
        <p:spPr>
          <a:xfrm>
            <a:off x="2843534" y="1544315"/>
            <a:ext cx="1605023" cy="17428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TextBox 21"/>
              <p:cNvSpPr txBox="1"/>
              <p:nvPr/>
            </p:nvSpPr>
            <p:spPr>
              <a:xfrm>
                <a:off x="3317140" y="1174983"/>
                <a:ext cx="4996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3317140" y="1174983"/>
                <a:ext cx="499624" cy="369332"/>
              </a:xfrm>
              <a:prstGeom prst="rect">
                <a:avLst/>
              </a:prstGeom>
              <a:blipFill rotWithShape="0">
                <a:blip r:embed="rId4"/>
                <a:stretch>
                  <a:fillRect b="-1667"/>
                </a:stretch>
              </a:blipFill>
            </p:spPr>
            <p:txBody>
              <a:bodyPr/>
              <a:lstStyle/>
              <a:p>
                <a:r>
                  <a:rPr lang="en-US">
                    <a:noFill/>
                  </a:rPr>
                  <a:t> </a:t>
                </a:r>
              </a:p>
            </p:txBody>
          </p:sp>
        </mc:Fallback>
      </mc:AlternateContent>
      <p:sp>
        <p:nvSpPr>
          <p:cNvPr id="33" name="TextBox 32"/>
          <p:cNvSpPr txBox="1"/>
          <p:nvPr/>
        </p:nvSpPr>
        <p:spPr>
          <a:xfrm>
            <a:off x="3051430" y="3311872"/>
            <a:ext cx="1139094" cy="369332"/>
          </a:xfrm>
          <a:prstGeom prst="rect">
            <a:avLst/>
          </a:prstGeom>
          <a:noFill/>
        </p:spPr>
        <p:txBody>
          <a:bodyPr wrap="none" rtlCol="0">
            <a:spAutoFit/>
          </a:bodyPr>
          <a:lstStyle/>
          <a:p>
            <a:r>
              <a:rPr lang="en-US" dirty="0">
                <a:solidFill>
                  <a:schemeClr val="accent1"/>
                </a:solidFill>
              </a:rPr>
              <a:t>Propagate</a:t>
            </a:r>
          </a:p>
        </p:txBody>
      </p:sp>
      <p:sp>
        <p:nvSpPr>
          <p:cNvPr id="34" name="Rectangle 33"/>
          <p:cNvSpPr/>
          <p:nvPr/>
        </p:nvSpPr>
        <p:spPr>
          <a:xfrm>
            <a:off x="4907730" y="1544315"/>
            <a:ext cx="1605023" cy="17428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5" name="TextBox 34"/>
              <p:cNvSpPr txBox="1"/>
              <p:nvPr/>
            </p:nvSpPr>
            <p:spPr>
              <a:xfrm>
                <a:off x="5381336" y="1174983"/>
                <a:ext cx="4996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5381336" y="1174983"/>
                <a:ext cx="499624" cy="369332"/>
              </a:xfrm>
              <a:prstGeom prst="rect">
                <a:avLst/>
              </a:prstGeom>
              <a:blipFill rotWithShape="0">
                <a:blip r:embed="rId5"/>
                <a:stretch>
                  <a:fillRect b="-1667"/>
                </a:stretch>
              </a:blipFill>
            </p:spPr>
            <p:txBody>
              <a:bodyPr/>
              <a:lstStyle/>
              <a:p>
                <a:r>
                  <a:rPr lang="en-US">
                    <a:noFill/>
                  </a:rPr>
                  <a:t> </a:t>
                </a:r>
              </a:p>
            </p:txBody>
          </p:sp>
        </mc:Fallback>
      </mc:AlternateContent>
      <p:sp>
        <p:nvSpPr>
          <p:cNvPr id="46" name="TextBox 45"/>
          <p:cNvSpPr txBox="1"/>
          <p:nvPr/>
        </p:nvSpPr>
        <p:spPr>
          <a:xfrm>
            <a:off x="5115626" y="3311872"/>
            <a:ext cx="856453" cy="369332"/>
          </a:xfrm>
          <a:prstGeom prst="rect">
            <a:avLst/>
          </a:prstGeom>
          <a:noFill/>
        </p:spPr>
        <p:txBody>
          <a:bodyPr wrap="none" rtlCol="0">
            <a:spAutoFit/>
          </a:bodyPr>
          <a:lstStyle/>
          <a:p>
            <a:r>
              <a:rPr lang="en-US" dirty="0">
                <a:solidFill>
                  <a:schemeClr val="accent1"/>
                </a:solidFill>
              </a:rPr>
              <a:t>Weight</a:t>
            </a:r>
          </a:p>
        </p:txBody>
      </p:sp>
      <p:sp>
        <p:nvSpPr>
          <p:cNvPr id="60" name="Rectangle 59"/>
          <p:cNvSpPr/>
          <p:nvPr/>
        </p:nvSpPr>
        <p:spPr>
          <a:xfrm>
            <a:off x="6981648" y="1536599"/>
            <a:ext cx="1605023" cy="17428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1" name="TextBox 60"/>
              <p:cNvSpPr txBox="1"/>
              <p:nvPr/>
            </p:nvSpPr>
            <p:spPr>
              <a:xfrm>
                <a:off x="7455254" y="1167267"/>
                <a:ext cx="4996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oMath>
                  </m:oMathPara>
                </a14:m>
                <a:endParaRPr lang="en-US" dirty="0"/>
              </a:p>
            </p:txBody>
          </p:sp>
        </mc:Choice>
        <mc:Fallback xmlns="">
          <p:sp>
            <p:nvSpPr>
              <p:cNvPr id="61" name="TextBox 60"/>
              <p:cNvSpPr txBox="1">
                <a:spLocks noRot="1" noChangeAspect="1" noMove="1" noResize="1" noEditPoints="1" noAdjustHandles="1" noChangeArrowheads="1" noChangeShapeType="1" noTextEdit="1"/>
              </p:cNvSpPr>
              <p:nvPr/>
            </p:nvSpPr>
            <p:spPr>
              <a:xfrm>
                <a:off x="7455254" y="1167267"/>
                <a:ext cx="499624" cy="369332"/>
              </a:xfrm>
              <a:prstGeom prst="rect">
                <a:avLst/>
              </a:prstGeom>
              <a:blipFill rotWithShape="0">
                <a:blip r:embed="rId6"/>
                <a:stretch>
                  <a:fillRect/>
                </a:stretch>
              </a:blipFill>
            </p:spPr>
            <p:txBody>
              <a:bodyPr/>
              <a:lstStyle/>
              <a:p>
                <a:r>
                  <a:rPr lang="en-US">
                    <a:noFill/>
                  </a:rPr>
                  <a:t> </a:t>
                </a:r>
              </a:p>
            </p:txBody>
          </p:sp>
        </mc:Fallback>
      </mc:AlternateContent>
      <p:sp>
        <p:nvSpPr>
          <p:cNvPr id="72" name="TextBox 71"/>
          <p:cNvSpPr txBox="1"/>
          <p:nvPr/>
        </p:nvSpPr>
        <p:spPr>
          <a:xfrm>
            <a:off x="7273021" y="3311872"/>
            <a:ext cx="1075936" cy="369332"/>
          </a:xfrm>
          <a:prstGeom prst="rect">
            <a:avLst/>
          </a:prstGeom>
          <a:noFill/>
        </p:spPr>
        <p:txBody>
          <a:bodyPr wrap="none" rtlCol="0">
            <a:spAutoFit/>
          </a:bodyPr>
          <a:lstStyle/>
          <a:p>
            <a:r>
              <a:rPr lang="en-US" dirty="0">
                <a:solidFill>
                  <a:schemeClr val="accent1"/>
                </a:solidFill>
              </a:rPr>
              <a:t>Resample</a:t>
            </a:r>
          </a:p>
        </p:txBody>
      </p:sp>
    </p:spTree>
    <p:extLst>
      <p:ext uri="{BB962C8B-B14F-4D97-AF65-F5344CB8AC3E}">
        <p14:creationId xmlns:p14="http://schemas.microsoft.com/office/powerpoint/2010/main" val="2439859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Temporal Probabilistic Model</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219200"/>
                <a:ext cx="8229600" cy="5011838"/>
              </a:xfrm>
            </p:spPr>
            <p:txBody>
              <a:bodyPr>
                <a:normAutofit/>
              </a:bodyPr>
              <a:lstStyle/>
              <a:p>
                <a:r>
                  <a:rPr lang="en-US" dirty="0"/>
                  <a:t>State variables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𝐗</m:t>
                        </m:r>
                      </m:e>
                      <m:sub>
                        <m:r>
                          <a:rPr lang="en-US" b="0" i="1" smtClean="0">
                            <a:latin typeface="Cambria Math" panose="02040503050406030204" pitchFamily="18" charset="0"/>
                          </a:rPr>
                          <m:t>𝑡</m:t>
                        </m:r>
                      </m:sub>
                    </m:sSub>
                  </m:oMath>
                </a14:m>
                <a:r>
                  <a:rPr lang="en-US" dirty="0"/>
                  <a:t> (often hidden)</a:t>
                </a:r>
              </a:p>
              <a:p>
                <a:pPr lvl="1"/>
                <a:r>
                  <a:rPr lang="en-US" dirty="0"/>
                  <a:t>State of the environment</a:t>
                </a:r>
              </a:p>
              <a:p>
                <a:pPr lvl="1"/>
                <a:r>
                  <a:rPr lang="en-US" dirty="0"/>
                  <a:t>Not directly observable but defines causal dynamics</a:t>
                </a:r>
              </a:p>
              <a:p>
                <a:r>
                  <a:rPr lang="en-US" dirty="0"/>
                  <a:t>Evidence variables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𝐄</m:t>
                        </m:r>
                      </m:e>
                      <m:sub>
                        <m:r>
                          <a:rPr lang="en-US" b="0" i="1" smtClean="0">
                            <a:latin typeface="Cambria Math" panose="02040503050406030204" pitchFamily="18" charset="0"/>
                          </a:rPr>
                          <m:t>𝑡</m:t>
                        </m:r>
                      </m:sub>
                    </m:sSub>
                  </m:oMath>
                </a14:m>
                <a:endParaRPr lang="en-US" dirty="0"/>
              </a:p>
              <a:p>
                <a:pPr lvl="1"/>
                <a:r>
                  <a:rPr lang="en-US" dirty="0"/>
                  <a:t>Caused by the state of the environment</a:t>
                </a:r>
              </a:p>
              <a:p>
                <a:r>
                  <a:rPr lang="en-US" dirty="0"/>
                  <a:t>How to model the example problems?</a:t>
                </a:r>
              </a:p>
              <a:p>
                <a:pPr lvl="1"/>
                <a:r>
                  <a:rPr lang="en-US" dirty="0"/>
                  <a:t>Stock market</a:t>
                </a:r>
              </a:p>
              <a:p>
                <a:pPr lvl="1"/>
                <a:r>
                  <a:rPr lang="en-US" dirty="0"/>
                  <a:t>Weather</a:t>
                </a:r>
              </a:p>
              <a:p>
                <a:pPr lvl="1"/>
                <a:r>
                  <a:rPr lang="en-US" dirty="0"/>
                  <a:t>Diagnosis, e.g., cold vs chronic pharyngitis given coughing</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219200"/>
                <a:ext cx="8229600" cy="5011838"/>
              </a:xfrm>
              <a:blipFill rotWithShape="0">
                <a:blip r:embed="rId2"/>
                <a:stretch>
                  <a:fillRect l="-741" t="-1217"/>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5</a:t>
            </a:fld>
            <a:endParaRPr lang="en-US" dirty="0"/>
          </a:p>
        </p:txBody>
      </p:sp>
    </p:spTree>
    <p:extLst>
      <p:ext uri="{BB962C8B-B14F-4D97-AF65-F5344CB8AC3E}">
        <p14:creationId xmlns:p14="http://schemas.microsoft.com/office/powerpoint/2010/main" val="13619882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Umbrella (Not Required)</a:t>
            </a:r>
          </a:p>
        </p:txBody>
      </p:sp>
      <p:sp>
        <p:nvSpPr>
          <p:cNvPr id="3" name="Content Placeholder 2"/>
          <p:cNvSpPr>
            <a:spLocks noGrp="1"/>
          </p:cNvSpPr>
          <p:nvPr>
            <p:ph sz="quarter" idx="1"/>
          </p:nvPr>
        </p:nvSpPr>
        <p:spPr/>
        <p:txBody>
          <a:bodyPr/>
          <a:lstStyle/>
          <a:p>
            <a:endParaRPr lang="en-US" dirty="0"/>
          </a:p>
          <a:p>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50</a:t>
            </a:fld>
            <a:endParaRPr lang="en-US" dirty="0"/>
          </a:p>
        </p:txBody>
      </p:sp>
      <p:pic>
        <p:nvPicPr>
          <p:cNvPr id="7" name="Picture 6"/>
          <p:cNvPicPr>
            <a:picLocks noChangeAspect="1"/>
          </p:cNvPicPr>
          <p:nvPr/>
        </p:nvPicPr>
        <p:blipFill>
          <a:blip r:embed="rId2"/>
          <a:stretch>
            <a:fillRect/>
          </a:stretch>
        </p:blipFill>
        <p:spPr>
          <a:xfrm>
            <a:off x="2366117" y="3968309"/>
            <a:ext cx="5095454" cy="2334645"/>
          </a:xfrm>
          <a:prstGeom prst="rect">
            <a:avLst/>
          </a:prstGeom>
        </p:spPr>
      </p:pic>
      <p:sp>
        <p:nvSpPr>
          <p:cNvPr id="8" name="Rectangle 7"/>
          <p:cNvSpPr/>
          <p:nvPr/>
        </p:nvSpPr>
        <p:spPr>
          <a:xfrm>
            <a:off x="821802" y="1536599"/>
            <a:ext cx="1605023" cy="17428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p:cNvSpPr txBox="1"/>
              <p:nvPr/>
            </p:nvSpPr>
            <p:spPr>
              <a:xfrm>
                <a:off x="1295408" y="1167267"/>
                <a:ext cx="4996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0</m:t>
                          </m:r>
                        </m:sub>
                      </m:sSub>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1295408" y="1167267"/>
                <a:ext cx="499624" cy="369332"/>
              </a:xfrm>
              <a:prstGeom prst="rect">
                <a:avLst/>
              </a:prstGeom>
              <a:blipFill rotWithShape="0">
                <a:blip r:embed="rId3"/>
                <a:stretch>
                  <a:fillRect/>
                </a:stretch>
              </a:blipFill>
            </p:spPr>
            <p:txBody>
              <a:bodyPr/>
              <a:lstStyle/>
              <a:p>
                <a:r>
                  <a:rPr lang="en-US">
                    <a:noFill/>
                  </a:rPr>
                  <a:t> </a:t>
                </a:r>
              </a:p>
            </p:txBody>
          </p:sp>
        </mc:Fallback>
      </mc:AlternateContent>
      <p:sp>
        <p:nvSpPr>
          <p:cNvPr id="11" name="Oval 10"/>
          <p:cNvSpPr/>
          <p:nvPr/>
        </p:nvSpPr>
        <p:spPr>
          <a:xfrm>
            <a:off x="987707" y="1728486"/>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2" name="Oval 11"/>
          <p:cNvSpPr/>
          <p:nvPr/>
        </p:nvSpPr>
        <p:spPr>
          <a:xfrm>
            <a:off x="1427584" y="1653370"/>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3" name="Oval 12"/>
          <p:cNvSpPr/>
          <p:nvPr/>
        </p:nvSpPr>
        <p:spPr>
          <a:xfrm>
            <a:off x="1821125" y="1881006"/>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4" name="Oval 13"/>
          <p:cNvSpPr/>
          <p:nvPr/>
        </p:nvSpPr>
        <p:spPr>
          <a:xfrm>
            <a:off x="1176780" y="2096162"/>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5" name="Oval 14"/>
          <p:cNvSpPr/>
          <p:nvPr/>
        </p:nvSpPr>
        <p:spPr>
          <a:xfrm>
            <a:off x="1599245" y="2225413"/>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6" name="Oval 15"/>
          <p:cNvSpPr/>
          <p:nvPr/>
        </p:nvSpPr>
        <p:spPr>
          <a:xfrm>
            <a:off x="981961" y="2623645"/>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7" name="Oval 16"/>
          <p:cNvSpPr/>
          <p:nvPr/>
        </p:nvSpPr>
        <p:spPr>
          <a:xfrm>
            <a:off x="1190323" y="2920994"/>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8" name="Oval 17"/>
          <p:cNvSpPr/>
          <p:nvPr/>
        </p:nvSpPr>
        <p:spPr>
          <a:xfrm>
            <a:off x="1417959" y="2593663"/>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9" name="Oval 18"/>
          <p:cNvSpPr/>
          <p:nvPr/>
        </p:nvSpPr>
        <p:spPr>
          <a:xfrm>
            <a:off x="1798950" y="2588501"/>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0" name="Oval 19"/>
          <p:cNvSpPr/>
          <p:nvPr/>
        </p:nvSpPr>
        <p:spPr>
          <a:xfrm>
            <a:off x="1681214" y="2920994"/>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1" name="Rectangle 20"/>
          <p:cNvSpPr/>
          <p:nvPr/>
        </p:nvSpPr>
        <p:spPr>
          <a:xfrm>
            <a:off x="2843534" y="1544315"/>
            <a:ext cx="1605023" cy="17428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TextBox 21"/>
              <p:cNvSpPr txBox="1"/>
              <p:nvPr/>
            </p:nvSpPr>
            <p:spPr>
              <a:xfrm>
                <a:off x="3317140" y="1174983"/>
                <a:ext cx="4996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3317140" y="1174983"/>
                <a:ext cx="499624" cy="369332"/>
              </a:xfrm>
              <a:prstGeom prst="rect">
                <a:avLst/>
              </a:prstGeom>
              <a:blipFill rotWithShape="0">
                <a:blip r:embed="rId4"/>
                <a:stretch>
                  <a:fillRect b="-1667"/>
                </a:stretch>
              </a:blipFill>
            </p:spPr>
            <p:txBody>
              <a:bodyPr/>
              <a:lstStyle/>
              <a:p>
                <a:r>
                  <a:rPr lang="en-US">
                    <a:noFill/>
                  </a:rPr>
                  <a:t> </a:t>
                </a:r>
              </a:p>
            </p:txBody>
          </p:sp>
        </mc:Fallback>
      </mc:AlternateContent>
      <p:sp>
        <p:nvSpPr>
          <p:cNvPr id="23" name="Oval 22"/>
          <p:cNvSpPr/>
          <p:nvPr/>
        </p:nvSpPr>
        <p:spPr>
          <a:xfrm>
            <a:off x="3009439" y="1736202"/>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4" name="Oval 23"/>
          <p:cNvSpPr/>
          <p:nvPr/>
        </p:nvSpPr>
        <p:spPr>
          <a:xfrm>
            <a:off x="3449316" y="1661086"/>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5" name="Oval 24"/>
          <p:cNvSpPr/>
          <p:nvPr/>
        </p:nvSpPr>
        <p:spPr>
          <a:xfrm>
            <a:off x="3842857" y="1888722"/>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6" name="Oval 25"/>
          <p:cNvSpPr/>
          <p:nvPr/>
        </p:nvSpPr>
        <p:spPr>
          <a:xfrm>
            <a:off x="3198512" y="2103878"/>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7" name="Oval 26"/>
          <p:cNvSpPr/>
          <p:nvPr/>
        </p:nvSpPr>
        <p:spPr>
          <a:xfrm>
            <a:off x="3620977" y="2233129"/>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8" name="Oval 27"/>
          <p:cNvSpPr/>
          <p:nvPr/>
        </p:nvSpPr>
        <p:spPr>
          <a:xfrm>
            <a:off x="3003693" y="2631361"/>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9" name="Oval 28"/>
          <p:cNvSpPr/>
          <p:nvPr/>
        </p:nvSpPr>
        <p:spPr>
          <a:xfrm>
            <a:off x="3212055" y="2928710"/>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30" name="Oval 29"/>
          <p:cNvSpPr/>
          <p:nvPr/>
        </p:nvSpPr>
        <p:spPr>
          <a:xfrm>
            <a:off x="3439691" y="2601379"/>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31" name="Oval 30"/>
          <p:cNvSpPr/>
          <p:nvPr/>
        </p:nvSpPr>
        <p:spPr>
          <a:xfrm>
            <a:off x="3820682" y="2596217"/>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32" name="Oval 31"/>
          <p:cNvSpPr/>
          <p:nvPr/>
        </p:nvSpPr>
        <p:spPr>
          <a:xfrm>
            <a:off x="3702946" y="2928710"/>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33" name="TextBox 32"/>
          <p:cNvSpPr txBox="1"/>
          <p:nvPr/>
        </p:nvSpPr>
        <p:spPr>
          <a:xfrm>
            <a:off x="3051430" y="3311872"/>
            <a:ext cx="1139094" cy="369332"/>
          </a:xfrm>
          <a:prstGeom prst="rect">
            <a:avLst/>
          </a:prstGeom>
          <a:noFill/>
        </p:spPr>
        <p:txBody>
          <a:bodyPr wrap="none" rtlCol="0">
            <a:spAutoFit/>
          </a:bodyPr>
          <a:lstStyle/>
          <a:p>
            <a:r>
              <a:rPr lang="en-US" dirty="0">
                <a:solidFill>
                  <a:schemeClr val="accent1"/>
                </a:solidFill>
              </a:rPr>
              <a:t>Propagate</a:t>
            </a:r>
          </a:p>
        </p:txBody>
      </p:sp>
      <p:sp>
        <p:nvSpPr>
          <p:cNvPr id="34" name="Rectangle 33"/>
          <p:cNvSpPr/>
          <p:nvPr/>
        </p:nvSpPr>
        <p:spPr>
          <a:xfrm>
            <a:off x="4907730" y="1544315"/>
            <a:ext cx="1605023" cy="17428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5" name="TextBox 34"/>
              <p:cNvSpPr txBox="1"/>
              <p:nvPr/>
            </p:nvSpPr>
            <p:spPr>
              <a:xfrm>
                <a:off x="5381336" y="1174983"/>
                <a:ext cx="4996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5381336" y="1174983"/>
                <a:ext cx="499624" cy="369332"/>
              </a:xfrm>
              <a:prstGeom prst="rect">
                <a:avLst/>
              </a:prstGeom>
              <a:blipFill rotWithShape="0">
                <a:blip r:embed="rId5"/>
                <a:stretch>
                  <a:fillRect b="-1667"/>
                </a:stretch>
              </a:blipFill>
            </p:spPr>
            <p:txBody>
              <a:bodyPr/>
              <a:lstStyle/>
              <a:p>
                <a:r>
                  <a:rPr lang="en-US">
                    <a:noFill/>
                  </a:rPr>
                  <a:t> </a:t>
                </a:r>
              </a:p>
            </p:txBody>
          </p:sp>
        </mc:Fallback>
      </mc:AlternateContent>
      <p:sp>
        <p:nvSpPr>
          <p:cNvPr id="36" name="Oval 35"/>
          <p:cNvSpPr/>
          <p:nvPr/>
        </p:nvSpPr>
        <p:spPr>
          <a:xfrm>
            <a:off x="5073635" y="1736202"/>
            <a:ext cx="152870" cy="1474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37" name="Oval 36"/>
          <p:cNvSpPr/>
          <p:nvPr/>
        </p:nvSpPr>
        <p:spPr>
          <a:xfrm>
            <a:off x="5513512" y="1661086"/>
            <a:ext cx="150365" cy="1450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38" name="Oval 37"/>
          <p:cNvSpPr/>
          <p:nvPr/>
        </p:nvSpPr>
        <p:spPr>
          <a:xfrm>
            <a:off x="5907053" y="1888722"/>
            <a:ext cx="150365" cy="1450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39" name="Oval 38"/>
          <p:cNvSpPr/>
          <p:nvPr/>
        </p:nvSpPr>
        <p:spPr>
          <a:xfrm>
            <a:off x="5262708" y="2103878"/>
            <a:ext cx="150365" cy="1450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40" name="Oval 39"/>
          <p:cNvSpPr/>
          <p:nvPr/>
        </p:nvSpPr>
        <p:spPr>
          <a:xfrm>
            <a:off x="5605131" y="2061851"/>
            <a:ext cx="405948" cy="405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41" name="Oval 40"/>
          <p:cNvSpPr/>
          <p:nvPr/>
        </p:nvSpPr>
        <p:spPr>
          <a:xfrm>
            <a:off x="4939072" y="2362401"/>
            <a:ext cx="405948" cy="405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42" name="Oval 41"/>
          <p:cNvSpPr/>
          <p:nvPr/>
        </p:nvSpPr>
        <p:spPr>
          <a:xfrm>
            <a:off x="5157209" y="2813451"/>
            <a:ext cx="405948" cy="405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43" name="Oval 42"/>
          <p:cNvSpPr/>
          <p:nvPr/>
        </p:nvSpPr>
        <p:spPr>
          <a:xfrm>
            <a:off x="5376625" y="2438631"/>
            <a:ext cx="405948" cy="405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44" name="Oval 43"/>
          <p:cNvSpPr/>
          <p:nvPr/>
        </p:nvSpPr>
        <p:spPr>
          <a:xfrm>
            <a:off x="5884878" y="2596217"/>
            <a:ext cx="150365" cy="1450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45" name="Oval 44"/>
          <p:cNvSpPr/>
          <p:nvPr/>
        </p:nvSpPr>
        <p:spPr>
          <a:xfrm>
            <a:off x="5767142" y="2928710"/>
            <a:ext cx="150365" cy="1450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46" name="TextBox 45"/>
          <p:cNvSpPr txBox="1"/>
          <p:nvPr/>
        </p:nvSpPr>
        <p:spPr>
          <a:xfrm>
            <a:off x="5115626" y="3311872"/>
            <a:ext cx="856453" cy="369332"/>
          </a:xfrm>
          <a:prstGeom prst="rect">
            <a:avLst/>
          </a:prstGeom>
          <a:noFill/>
        </p:spPr>
        <p:txBody>
          <a:bodyPr wrap="none" rtlCol="0">
            <a:spAutoFit/>
          </a:bodyPr>
          <a:lstStyle/>
          <a:p>
            <a:r>
              <a:rPr lang="en-US" dirty="0">
                <a:solidFill>
                  <a:schemeClr val="accent1"/>
                </a:solidFill>
              </a:rPr>
              <a:t>Weight</a:t>
            </a:r>
          </a:p>
        </p:txBody>
      </p:sp>
      <p:sp>
        <p:nvSpPr>
          <p:cNvPr id="60" name="Rectangle 59"/>
          <p:cNvSpPr/>
          <p:nvPr/>
        </p:nvSpPr>
        <p:spPr>
          <a:xfrm>
            <a:off x="6981648" y="1536599"/>
            <a:ext cx="1605023" cy="17428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1" name="TextBox 60"/>
              <p:cNvSpPr txBox="1"/>
              <p:nvPr/>
            </p:nvSpPr>
            <p:spPr>
              <a:xfrm>
                <a:off x="7455254" y="1167267"/>
                <a:ext cx="4996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oMath>
                  </m:oMathPara>
                </a14:m>
                <a:endParaRPr lang="en-US" dirty="0"/>
              </a:p>
            </p:txBody>
          </p:sp>
        </mc:Choice>
        <mc:Fallback xmlns="">
          <p:sp>
            <p:nvSpPr>
              <p:cNvPr id="61" name="TextBox 60"/>
              <p:cNvSpPr txBox="1">
                <a:spLocks noRot="1" noChangeAspect="1" noMove="1" noResize="1" noEditPoints="1" noAdjustHandles="1" noChangeArrowheads="1" noChangeShapeType="1" noTextEdit="1"/>
              </p:cNvSpPr>
              <p:nvPr/>
            </p:nvSpPr>
            <p:spPr>
              <a:xfrm>
                <a:off x="7455254" y="1167267"/>
                <a:ext cx="499624" cy="369332"/>
              </a:xfrm>
              <a:prstGeom prst="rect">
                <a:avLst/>
              </a:prstGeom>
              <a:blipFill rotWithShape="0">
                <a:blip r:embed="rId6"/>
                <a:stretch>
                  <a:fillRect/>
                </a:stretch>
              </a:blipFill>
            </p:spPr>
            <p:txBody>
              <a:bodyPr/>
              <a:lstStyle/>
              <a:p>
                <a:r>
                  <a:rPr lang="en-US">
                    <a:noFill/>
                  </a:rPr>
                  <a:t> </a:t>
                </a:r>
              </a:p>
            </p:txBody>
          </p:sp>
        </mc:Fallback>
      </mc:AlternateContent>
      <p:sp>
        <p:nvSpPr>
          <p:cNvPr id="62" name="Oval 61"/>
          <p:cNvSpPr/>
          <p:nvPr/>
        </p:nvSpPr>
        <p:spPr>
          <a:xfrm>
            <a:off x="7642256" y="2444831"/>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3" name="Oval 62"/>
          <p:cNvSpPr/>
          <p:nvPr/>
        </p:nvSpPr>
        <p:spPr>
          <a:xfrm>
            <a:off x="8010022" y="1919921"/>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4" name="Oval 63"/>
          <p:cNvSpPr/>
          <p:nvPr/>
        </p:nvSpPr>
        <p:spPr>
          <a:xfrm>
            <a:off x="8228033" y="2182695"/>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5" name="Oval 64"/>
          <p:cNvSpPr/>
          <p:nvPr/>
        </p:nvSpPr>
        <p:spPr>
          <a:xfrm>
            <a:off x="7161096" y="2131300"/>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6" name="Oval 65"/>
          <p:cNvSpPr/>
          <p:nvPr/>
        </p:nvSpPr>
        <p:spPr>
          <a:xfrm>
            <a:off x="8000397" y="2749454"/>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7" name="Oval 66"/>
          <p:cNvSpPr/>
          <p:nvPr/>
        </p:nvSpPr>
        <p:spPr>
          <a:xfrm>
            <a:off x="7277966" y="2534659"/>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p:cNvSpPr/>
          <p:nvPr/>
        </p:nvSpPr>
        <p:spPr>
          <a:xfrm>
            <a:off x="7508752" y="2888221"/>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9" name="Oval 68"/>
          <p:cNvSpPr/>
          <p:nvPr/>
        </p:nvSpPr>
        <p:spPr>
          <a:xfrm>
            <a:off x="7450382" y="1650580"/>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0" name="Oval 69"/>
          <p:cNvSpPr/>
          <p:nvPr/>
        </p:nvSpPr>
        <p:spPr>
          <a:xfrm>
            <a:off x="7831373" y="1645418"/>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1" name="Oval 70"/>
          <p:cNvSpPr/>
          <p:nvPr/>
        </p:nvSpPr>
        <p:spPr>
          <a:xfrm>
            <a:off x="7713637" y="1977911"/>
            <a:ext cx="227636" cy="227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2" name="TextBox 71"/>
          <p:cNvSpPr txBox="1"/>
          <p:nvPr/>
        </p:nvSpPr>
        <p:spPr>
          <a:xfrm>
            <a:off x="7273021" y="3311872"/>
            <a:ext cx="1075936" cy="369332"/>
          </a:xfrm>
          <a:prstGeom prst="rect">
            <a:avLst/>
          </a:prstGeom>
          <a:noFill/>
        </p:spPr>
        <p:txBody>
          <a:bodyPr wrap="none" rtlCol="0">
            <a:spAutoFit/>
          </a:bodyPr>
          <a:lstStyle/>
          <a:p>
            <a:r>
              <a:rPr lang="en-US" dirty="0">
                <a:solidFill>
                  <a:schemeClr val="accent1"/>
                </a:solidFill>
              </a:rPr>
              <a:t>Resample</a:t>
            </a:r>
          </a:p>
        </p:txBody>
      </p:sp>
    </p:spTree>
    <p:extLst>
      <p:ext uri="{BB962C8B-B14F-4D97-AF65-F5344CB8AC3E}">
        <p14:creationId xmlns:p14="http://schemas.microsoft.com/office/powerpoint/2010/main" val="4069972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Umbrella (Not Required)</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fontScale="92500" lnSpcReduction="20000"/>
              </a:bodyPr>
              <a:lstStyle/>
              <a:p>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=0</m:t>
                    </m:r>
                  </m:oMath>
                </a14:m>
                <a:r>
                  <a:rPr lang="en-US" b="0" dirty="0"/>
                  <a:t>: </a:t>
                </a:r>
              </a:p>
              <a:p>
                <a:pPr lvl="1"/>
                <a:r>
                  <a:rPr lang="en-US" b="0" dirty="0"/>
                  <a:t>Sample from </a:t>
                </a:r>
                <a14:m>
                  <m:oMath xmlns:m="http://schemas.openxmlformats.org/officeDocument/2006/math">
                    <m:r>
                      <a:rPr lang="en-US" b="1" i="0" smtClean="0">
                        <a:latin typeface="Cambria Math" panose="02040503050406030204" pitchFamily="18" charset="0"/>
                      </a:rPr>
                      <m:t>𝐏</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0</m:t>
                            </m:r>
                          </m:sub>
                        </m:sSub>
                      </m:e>
                    </m:d>
                    <m:r>
                      <a:rPr lang="en-US" b="0" i="1" smtClean="0">
                        <a:latin typeface="Cambria Math" panose="02040503050406030204" pitchFamily="18" charset="0"/>
                      </a:rPr>
                      <m:t>=〈0.5,0.5〉</m:t>
                    </m:r>
                  </m:oMath>
                </a14:m>
                <a:endParaRPr lang="en-US" b="0" dirty="0"/>
              </a:p>
              <a:p>
                <a:pPr lvl="2"/>
                <a14:m>
                  <m:oMath xmlns:m="http://schemas.openxmlformats.org/officeDocument/2006/math">
                    <m:r>
                      <a:rPr lang="en-US" b="0" i="1" smtClean="0">
                        <a:latin typeface="Cambria Math" panose="02040503050406030204" pitchFamily="18" charset="0"/>
                      </a:rPr>
                      <m:t>𝑆</m:t>
                    </m:r>
                    <m:r>
                      <a:rPr lang="en-US" b="0" i="1" smtClean="0">
                        <a:latin typeface="Cambria Math" panose="02040503050406030204" pitchFamily="18" charset="0"/>
                      </a:rPr>
                      <m:t>={+,+,+,+,+,−,−,−,−,−}</m:t>
                    </m:r>
                  </m:oMath>
                </a14:m>
                <a:r>
                  <a:rPr lang="en-US" dirty="0"/>
                  <a:t> (samples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0</m:t>
                        </m:r>
                      </m:sub>
                    </m:sSub>
                  </m:oMath>
                </a14:m>
                <a:r>
                  <a:rPr lang="en-US" dirty="0"/>
                  <a:t>)</a:t>
                </a:r>
              </a:p>
              <a:p>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a14:m>
                <a:r>
                  <a:rPr lang="en-US" dirty="0"/>
                  <a:t>: </a:t>
                </a:r>
              </a:p>
              <a:p>
                <a:pPr lvl="1"/>
                <a:r>
                  <a:rPr lang="en-US" dirty="0"/>
                  <a:t>Propagate: For each positive sample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0</m:t>
                        </m:r>
                      </m:sub>
                    </m:sSub>
                  </m:oMath>
                </a14:m>
                <a:r>
                  <a:rPr lang="en-US" dirty="0"/>
                  <a:t>, sample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oMath>
                </a14:m>
                <a:r>
                  <a:rPr lang="en-US" dirty="0"/>
                  <a:t> based on </a:t>
                </a:r>
                <a14:m>
                  <m:oMath xmlns:m="http://schemas.openxmlformats.org/officeDocument/2006/math">
                    <m:r>
                      <a:rPr lang="en-US" b="1">
                        <a:latin typeface="Cambria Math" panose="02040503050406030204" pitchFamily="18" charset="0"/>
                      </a:rPr>
                      <m:t>𝐏</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0</m:t>
                            </m:r>
                          </m:sub>
                        </m:sSub>
                      </m:e>
                    </m:d>
                    <m:r>
                      <a:rPr lang="en-US" i="1">
                        <a:latin typeface="Cambria Math" panose="02040503050406030204" pitchFamily="18" charset="0"/>
                      </a:rPr>
                      <m:t>=〈0.</m:t>
                    </m:r>
                    <m:r>
                      <a:rPr lang="en-US" b="0" i="1" smtClean="0">
                        <a:latin typeface="Cambria Math" panose="02040503050406030204" pitchFamily="18" charset="0"/>
                      </a:rPr>
                      <m:t>7</m:t>
                    </m:r>
                    <m:r>
                      <a:rPr lang="en-US" i="1">
                        <a:latin typeface="Cambria Math" panose="02040503050406030204" pitchFamily="18" charset="0"/>
                      </a:rPr>
                      <m:t>,0.</m:t>
                    </m:r>
                    <m:r>
                      <a:rPr lang="en-US" b="0" i="1" smtClean="0">
                        <a:latin typeface="Cambria Math" panose="02040503050406030204" pitchFamily="18" charset="0"/>
                      </a:rPr>
                      <m:t>3</m:t>
                    </m:r>
                    <m:r>
                      <a:rPr lang="en-US" i="1">
                        <a:latin typeface="Cambria Math" panose="02040503050406030204" pitchFamily="18" charset="0"/>
                      </a:rPr>
                      <m:t>〉</m:t>
                    </m:r>
                  </m:oMath>
                </a14:m>
                <a:r>
                  <a:rPr lang="en-US" dirty="0"/>
                  <a:t>. For each negative sample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0</m:t>
                        </m:r>
                      </m:sub>
                    </m:sSub>
                  </m:oMath>
                </a14:m>
                <a:r>
                  <a:rPr lang="en-US" dirty="0"/>
                  <a:t>, sample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1</m:t>
                        </m:r>
                      </m:sub>
                    </m:sSub>
                  </m:oMath>
                </a14:m>
                <a:r>
                  <a:rPr lang="en-US" dirty="0"/>
                  <a:t> based on </a:t>
                </a:r>
                <a14:m>
                  <m:oMath xmlns:m="http://schemas.openxmlformats.org/officeDocument/2006/math">
                    <m:r>
                      <a:rPr lang="en-US" b="1">
                        <a:latin typeface="Cambria Math" panose="02040503050406030204" pitchFamily="18" charset="0"/>
                      </a:rPr>
                      <m:t>𝐏</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1</m:t>
                            </m:r>
                          </m:sub>
                        </m:sSub>
                        <m:r>
                          <a:rPr lang="en-US" i="1">
                            <a:latin typeface="Cambria Math" panose="02040503050406030204" pitchFamily="18" charset="0"/>
                          </a:rPr>
                          <m:t>|</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0</m:t>
                            </m:r>
                          </m:sub>
                        </m:sSub>
                      </m:e>
                    </m:d>
                    <m:r>
                      <a:rPr lang="en-US" i="1">
                        <a:latin typeface="Cambria Math" panose="02040503050406030204" pitchFamily="18" charset="0"/>
                      </a:rPr>
                      <m:t>=〈0.</m:t>
                    </m:r>
                    <m:r>
                      <a:rPr lang="en-US" b="0" i="1" smtClean="0">
                        <a:latin typeface="Cambria Math" panose="02040503050406030204" pitchFamily="18" charset="0"/>
                      </a:rPr>
                      <m:t>3</m:t>
                    </m:r>
                    <m:r>
                      <a:rPr lang="en-US" i="1" smtClean="0">
                        <a:latin typeface="Cambria Math" panose="02040503050406030204" pitchFamily="18" charset="0"/>
                      </a:rPr>
                      <m:t>,</m:t>
                    </m:r>
                    <m:r>
                      <a:rPr lang="en-US" i="1">
                        <a:latin typeface="Cambria Math" panose="02040503050406030204" pitchFamily="18" charset="0"/>
                      </a:rPr>
                      <m:t>0.</m:t>
                    </m:r>
                    <m:r>
                      <a:rPr lang="en-US" b="0" i="1" smtClean="0">
                        <a:latin typeface="Cambria Math" panose="02040503050406030204" pitchFamily="18" charset="0"/>
                      </a:rPr>
                      <m:t>7</m:t>
                    </m:r>
                    <m:r>
                      <a:rPr lang="en-US" i="1">
                        <a:latin typeface="Cambria Math" panose="02040503050406030204" pitchFamily="18" charset="0"/>
                      </a:rPr>
                      <m:t>〉</m:t>
                    </m:r>
                  </m:oMath>
                </a14:m>
                <a:r>
                  <a:rPr lang="en-US" dirty="0"/>
                  <a:t>. </a:t>
                </a:r>
              </a:p>
              <a:p>
                <a:pPr lvl="2"/>
                <a14:m>
                  <m:oMath xmlns:m="http://schemas.openxmlformats.org/officeDocument/2006/math">
                    <m:r>
                      <a:rPr lang="en-US" i="1">
                        <a:latin typeface="Cambria Math" panose="02040503050406030204" pitchFamily="18" charset="0"/>
                      </a:rPr>
                      <m:t>𝑆</m:t>
                    </m:r>
                    <m:r>
                      <a:rPr lang="en-US" b="0" i="1" smtClean="0">
                        <a:latin typeface="Cambria Math" panose="02040503050406030204" pitchFamily="18" charset="0"/>
                      </a:rPr>
                      <m:t>′</m:t>
                    </m:r>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m:t>
                        </m:r>
                        <m:r>
                          <a:rPr lang="en-US" b="0" i="1" smtClean="0">
                            <a:latin typeface="Cambria Math" panose="02040503050406030204" pitchFamily="18" charset="0"/>
                          </a:rPr>
                          <m:t>+</m:t>
                        </m:r>
                        <m:r>
                          <a:rPr lang="en-US" i="1">
                            <a:latin typeface="Cambria Math" panose="02040503050406030204" pitchFamily="18" charset="0"/>
                          </a:rPr>
                          <m:t>,−,−,−,−</m:t>
                        </m:r>
                      </m:e>
                    </m:d>
                  </m:oMath>
                </a14:m>
                <a:r>
                  <a:rPr lang="en-US" dirty="0"/>
                  <a:t> (samples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oMath>
                </a14:m>
                <a:r>
                  <a:rPr lang="en-US" dirty="0"/>
                  <a:t> without considering the evidence at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a14:m>
                <a:r>
                  <a:rPr lang="en-US" dirty="0"/>
                  <a:t>)</a:t>
                </a:r>
              </a:p>
              <a:p>
                <a:pPr lvl="1"/>
                <a:r>
                  <a:rPr lang="en-US" dirty="0"/>
                  <a:t>Weight: If the observed evidence is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r>
                          <a:rPr lang="en-US" b="0" i="1" smtClean="0">
                            <a:latin typeface="Cambria Math" panose="02040503050406030204" pitchFamily="18" charset="0"/>
                          </a:rPr>
                          <m:t>𝑢</m:t>
                        </m:r>
                      </m:e>
                      <m:sub>
                        <m:r>
                          <a:rPr lang="en-US" b="0" i="1" smtClean="0">
                            <a:latin typeface="Cambria Math" panose="02040503050406030204" pitchFamily="18" charset="0"/>
                          </a:rPr>
                          <m:t>1</m:t>
                        </m:r>
                      </m:sub>
                    </m:sSub>
                  </m:oMath>
                </a14:m>
                <a:r>
                  <a:rPr lang="en-US" dirty="0"/>
                  <a:t>, then the weight for each positive sample in </a:t>
                </a:r>
                <a14:m>
                  <m:oMath xmlns:m="http://schemas.openxmlformats.org/officeDocument/2006/math">
                    <m:r>
                      <a:rPr lang="en-US" b="0" i="1" smtClean="0">
                        <a:latin typeface="Cambria Math" panose="02040503050406030204" pitchFamily="18" charset="0"/>
                      </a:rPr>
                      <m:t>𝑆</m:t>
                    </m:r>
                    <m:r>
                      <a:rPr lang="en-US" b="0" i="1" smtClean="0">
                        <a:latin typeface="Cambria Math" panose="02040503050406030204" pitchFamily="18" charset="0"/>
                      </a:rPr>
                      <m:t>′</m:t>
                    </m:r>
                  </m:oMath>
                </a14:m>
                <a:r>
                  <a:rPr lang="en-US" dirty="0"/>
                  <a:t> is </a:t>
                </a:r>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1</m:t>
                            </m:r>
                          </m:sub>
                        </m:sSub>
                      </m:e>
                    </m:d>
                    <m:r>
                      <a:rPr lang="en-US" b="0" i="1" smtClean="0">
                        <a:latin typeface="Cambria Math" panose="02040503050406030204" pitchFamily="18" charset="0"/>
                      </a:rPr>
                      <m:t>=1−0.9=0.1</m:t>
                    </m:r>
                  </m:oMath>
                </a14:m>
                <a:r>
                  <a:rPr lang="en-US" dirty="0"/>
                  <a:t>, and weight for negative sample is </a:t>
                </a:r>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1</m:t>
                            </m:r>
                          </m:sub>
                        </m:sSub>
                      </m:e>
                    </m:d>
                    <m:r>
                      <a:rPr lang="en-US" b="0" i="1" smtClean="0">
                        <a:latin typeface="Cambria Math" panose="02040503050406030204" pitchFamily="18" charset="0"/>
                      </a:rPr>
                      <m:t>=1−0.2=0.8</m:t>
                    </m:r>
                  </m:oMath>
                </a14:m>
                <a:endParaRPr lang="en-US" dirty="0"/>
              </a:p>
              <a:p>
                <a:pPr lvl="1"/>
                <a:r>
                  <a:rPr lang="en-US" dirty="0"/>
                  <a:t>Resample: Get </a:t>
                </a:r>
                <a14:m>
                  <m:oMath xmlns:m="http://schemas.openxmlformats.org/officeDocument/2006/math">
                    <m:r>
                      <a:rPr lang="en-US" b="0" i="1" smtClean="0">
                        <a:latin typeface="Cambria Math" panose="02040503050406030204" pitchFamily="18" charset="0"/>
                      </a:rPr>
                      <m:t>𝑆</m:t>
                    </m:r>
                    <m:r>
                      <a:rPr lang="en-US" b="0" i="1" smtClean="0">
                        <a:latin typeface="Cambria Math" panose="02040503050406030204" pitchFamily="18" charset="0"/>
                      </a:rPr>
                      <m:t>′′</m:t>
                    </m:r>
                  </m:oMath>
                </a14:m>
                <a:r>
                  <a:rPr lang="en-US" dirty="0"/>
                  <a:t> based on these weights. Total weight for positive sample is </a:t>
                </a:r>
                <a14:m>
                  <m:oMath xmlns:m="http://schemas.openxmlformats.org/officeDocument/2006/math">
                    <m:r>
                      <a:rPr lang="en-US" b="0" i="1" smtClean="0">
                        <a:latin typeface="Cambria Math" panose="02040503050406030204" pitchFamily="18" charset="0"/>
                      </a:rPr>
                      <m:t>6×0.1=0.6</m:t>
                    </m:r>
                  </m:oMath>
                </a14:m>
                <a:r>
                  <a:rPr lang="en-US" dirty="0"/>
                  <a:t>, and total weight for negative sample is </a:t>
                </a:r>
                <a14:m>
                  <m:oMath xmlns:m="http://schemas.openxmlformats.org/officeDocument/2006/math">
                    <m:r>
                      <a:rPr lang="en-US" b="0" i="1" smtClean="0">
                        <a:latin typeface="Cambria Math" panose="02040503050406030204" pitchFamily="18" charset="0"/>
                      </a:rPr>
                      <m:t>4×0.8=3.2</m:t>
                    </m:r>
                  </m:oMath>
                </a14:m>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t="-2716" r="-1037"/>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51</a:t>
            </a:fld>
            <a:endParaRPr lang="en-US" dirty="0"/>
          </a:p>
        </p:txBody>
      </p:sp>
    </p:spTree>
    <p:extLst>
      <p:ext uri="{BB962C8B-B14F-4D97-AF65-F5344CB8AC3E}">
        <p14:creationId xmlns:p14="http://schemas.microsoft.com/office/powerpoint/2010/main" val="1623271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Particle Filtering (Not Required)</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dirty="0"/>
                  <a:t>We can prove that if the </a:t>
                </a:r>
                <a14:m>
                  <m:oMath xmlns:m="http://schemas.openxmlformats.org/officeDocument/2006/math">
                    <m:r>
                      <a:rPr lang="en-US" b="0" i="1" smtClean="0">
                        <a:latin typeface="Cambria Math" panose="02040503050406030204" pitchFamily="18" charset="0"/>
                      </a:rPr>
                      <m:t>𝑁</m:t>
                    </m:r>
                  </m:oMath>
                </a14:m>
                <a:r>
                  <a:rPr lang="en-US" dirty="0"/>
                  <a:t> samples given initially approximates </a:t>
                </a:r>
                <a14:m>
                  <m:oMath xmlns:m="http://schemas.openxmlformats.org/officeDocument/2006/math">
                    <m:r>
                      <a:rPr lang="en-US" i="1">
                        <a:latin typeface="Cambria Math" panose="02040503050406030204" pitchFamily="18" charset="0"/>
                      </a:rPr>
                      <m:t>𝑃</m:t>
                    </m:r>
                    <m:r>
                      <a:rPr lang="en-US" i="1">
                        <a:latin typeface="Cambria Math" panose="02040503050406030204" pitchFamily="18" charset="0"/>
                      </a:rPr>
                      <m:t>(</m:t>
                    </m:r>
                    <m:sSub>
                      <m:sSubPr>
                        <m:ctrlPr>
                          <a:rPr lang="en-US" i="1">
                            <a:latin typeface="Cambria Math" panose="02040503050406030204" pitchFamily="18" charset="0"/>
                          </a:rPr>
                        </m:ctrlPr>
                      </m:sSubPr>
                      <m:e>
                        <m:r>
                          <a:rPr lang="en-US" b="1" i="0">
                            <a:latin typeface="Cambria Math" panose="02040503050406030204" pitchFamily="18" charset="0"/>
                          </a:rPr>
                          <m:t>𝐱</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1" i="0">
                            <a:latin typeface="Cambria Math" panose="02040503050406030204" pitchFamily="18" charset="0"/>
                          </a:rPr>
                          <m:t>𝐞</m:t>
                        </m:r>
                      </m:e>
                      <m:sub>
                        <m:r>
                          <a:rPr lang="en-US" i="1">
                            <a:latin typeface="Cambria Math" panose="02040503050406030204" pitchFamily="18" charset="0"/>
                          </a:rPr>
                          <m:t>1:</m:t>
                        </m:r>
                        <m:r>
                          <a:rPr lang="en-US" i="1">
                            <a:latin typeface="Cambria Math" panose="02040503050406030204" pitchFamily="18" charset="0"/>
                          </a:rPr>
                          <m:t>𝑡</m:t>
                        </m:r>
                      </m:sub>
                    </m:sSub>
                    <m:r>
                      <a:rPr lang="en-US" i="1">
                        <a:latin typeface="Cambria Math" panose="02040503050406030204" pitchFamily="18" charset="0"/>
                      </a:rPr>
                      <m:t>)</m:t>
                    </m:r>
                  </m:oMath>
                </a14:m>
                <a:r>
                  <a:rPr lang="en-US" dirty="0"/>
                  <a:t>, i.e.,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𝑁</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a:latin typeface="Cambria Math" panose="02040503050406030204" pitchFamily="18" charset="0"/>
                                  </a:rPr>
                                  <m:t>𝐱</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𝐞</m:t>
                                </m:r>
                              </m:e>
                              <m:sub>
                                <m:r>
                                  <a:rPr lang="en-US" i="1">
                                    <a:latin typeface="Cambria Math" panose="02040503050406030204" pitchFamily="18" charset="0"/>
                                  </a:rPr>
                                  <m:t>1:</m:t>
                                </m:r>
                                <m:r>
                                  <a:rPr lang="en-US" i="1">
                                    <a:latin typeface="Cambria Math" panose="02040503050406030204" pitchFamily="18" charset="0"/>
                                  </a:rPr>
                                  <m:t>𝑡</m:t>
                                </m:r>
                              </m:sub>
                            </m:sSub>
                          </m:e>
                        </m:d>
                      </m:num>
                      <m:den>
                        <m:r>
                          <a:rPr lang="en-US" i="1">
                            <a:latin typeface="Cambria Math" panose="02040503050406030204" pitchFamily="18" charset="0"/>
                          </a:rPr>
                          <m:t>𝑁</m:t>
                        </m:r>
                      </m:den>
                    </m:f>
                    <m:r>
                      <a:rPr lang="en-US" i="1">
                        <a:latin typeface="Cambria Math" panose="02040503050406030204" pitchFamily="18" charset="0"/>
                      </a:rPr>
                      <m:t>≈</m:t>
                    </m:r>
                    <m:r>
                      <a:rPr lang="en-US" i="1">
                        <a:latin typeface="Cambria Math" panose="02040503050406030204" pitchFamily="18" charset="0"/>
                      </a:rPr>
                      <m:t>𝑃</m:t>
                    </m:r>
                    <m:r>
                      <a:rPr lang="en-US" i="1">
                        <a:latin typeface="Cambria Math" panose="02040503050406030204" pitchFamily="18" charset="0"/>
                      </a:rPr>
                      <m:t>(</m:t>
                    </m:r>
                    <m:sSub>
                      <m:sSubPr>
                        <m:ctrlPr>
                          <a:rPr lang="en-US" i="1">
                            <a:latin typeface="Cambria Math" panose="02040503050406030204" pitchFamily="18" charset="0"/>
                          </a:rPr>
                        </m:ctrlPr>
                      </m:sSubPr>
                      <m:e>
                        <m:r>
                          <a:rPr lang="en-US" b="1" i="0">
                            <a:latin typeface="Cambria Math" panose="02040503050406030204" pitchFamily="18" charset="0"/>
                          </a:rPr>
                          <m:t>𝐱</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1" i="0">
                            <a:latin typeface="Cambria Math" panose="02040503050406030204" pitchFamily="18" charset="0"/>
                          </a:rPr>
                          <m:t>𝐞</m:t>
                        </m:r>
                      </m:e>
                      <m:sub>
                        <m:r>
                          <a:rPr lang="en-US" i="1">
                            <a:latin typeface="Cambria Math" panose="02040503050406030204" pitchFamily="18" charset="0"/>
                          </a:rPr>
                          <m:t>1:</m:t>
                        </m:r>
                        <m:r>
                          <a:rPr lang="en-US" i="1">
                            <a:latin typeface="Cambria Math" panose="02040503050406030204" pitchFamily="18" charset="0"/>
                          </a:rPr>
                          <m:t>𝑡</m:t>
                        </m:r>
                      </m:sub>
                    </m:sSub>
                    <m:r>
                      <a:rPr lang="en-US" i="1">
                        <a:latin typeface="Cambria Math" panose="02040503050406030204" pitchFamily="18" charset="0"/>
                      </a:rPr>
                      <m:t>)</m:t>
                    </m:r>
                  </m:oMath>
                </a14:m>
                <a:r>
                  <a:rPr lang="en-US" dirty="0"/>
                  <a:t>, then the new samples approximates </a:t>
                </a:r>
                <a14:m>
                  <m:oMath xmlns:m="http://schemas.openxmlformats.org/officeDocument/2006/math">
                    <m:r>
                      <a:rPr lang="en-US" i="1">
                        <a:latin typeface="Cambria Math" panose="02040503050406030204" pitchFamily="18" charset="0"/>
                      </a:rPr>
                      <m:t>𝑃</m:t>
                    </m:r>
                    <m:r>
                      <a:rPr lang="en-US" i="1">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𝐱</m:t>
                        </m:r>
                      </m:e>
                      <m:sub>
                        <m:r>
                          <a:rPr lang="en-US" i="1">
                            <a:latin typeface="Cambria Math" panose="02040503050406030204" pitchFamily="18" charset="0"/>
                          </a:rPr>
                          <m:t>𝑡</m:t>
                        </m:r>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𝐞</m:t>
                        </m:r>
                      </m:e>
                      <m:sub>
                        <m:r>
                          <a:rPr lang="en-US" i="1">
                            <a:latin typeface="Cambria Math" panose="02040503050406030204" pitchFamily="18" charset="0"/>
                          </a:rPr>
                          <m:t>1:</m:t>
                        </m:r>
                        <m:r>
                          <a:rPr lang="en-US" i="1">
                            <a:latin typeface="Cambria Math" panose="02040503050406030204" pitchFamily="18" charset="0"/>
                          </a:rPr>
                          <m:t>𝑡</m:t>
                        </m:r>
                        <m:r>
                          <a:rPr lang="en-US" b="0" i="1" smtClean="0">
                            <a:latin typeface="Cambria Math" panose="02040503050406030204" pitchFamily="18" charset="0"/>
                          </a:rPr>
                          <m:t>+1</m:t>
                        </m:r>
                      </m:sub>
                    </m:sSub>
                    <m:r>
                      <a:rPr lang="en-US" i="1">
                        <a:latin typeface="Cambria Math" panose="02040503050406030204" pitchFamily="18" charset="0"/>
                      </a:rPr>
                      <m:t>)</m:t>
                    </m:r>
                  </m:oMath>
                </a14:m>
                <a:r>
                  <a:rPr lang="en-US" dirty="0"/>
                  <a:t>, i.e.,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𝑁</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1" i="0" smtClean="0">
                                    <a:latin typeface="Cambria Math" panose="02040503050406030204" pitchFamily="18" charset="0"/>
                                  </a:rPr>
                                  <m:t>𝐱</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0" smtClean="0">
                                    <a:latin typeface="Cambria Math" panose="02040503050406030204" pitchFamily="18" charset="0"/>
                                  </a:rPr>
                                  <m:t>𝐞</m:t>
                                </m:r>
                              </m:e>
                              <m:sub>
                                <m:r>
                                  <a:rPr lang="en-US" b="0" i="1" smtClean="0">
                                    <a:latin typeface="Cambria Math" panose="02040503050406030204" pitchFamily="18" charset="0"/>
                                  </a:rPr>
                                  <m:t>1:</m:t>
                                </m:r>
                                <m:r>
                                  <a:rPr lang="en-US" b="0" i="1" smtClean="0">
                                    <a:latin typeface="Cambria Math" panose="02040503050406030204" pitchFamily="18" charset="0"/>
                                  </a:rPr>
                                  <m:t>𝑡</m:t>
                                </m:r>
                                <m:r>
                                  <a:rPr lang="en-US" b="0" i="1" smtClean="0">
                                    <a:latin typeface="Cambria Math" panose="02040503050406030204" pitchFamily="18" charset="0"/>
                                  </a:rPr>
                                  <m:t>+1</m:t>
                                </m:r>
                              </m:sub>
                            </m:sSub>
                          </m:e>
                        </m:d>
                      </m:num>
                      <m:den>
                        <m:r>
                          <a:rPr lang="en-US" b="0" i="1" smtClean="0">
                            <a:latin typeface="Cambria Math" panose="02040503050406030204" pitchFamily="18" charset="0"/>
                          </a:rPr>
                          <m:t>𝑁</m:t>
                        </m:r>
                      </m:den>
                    </m:f>
                    <m:r>
                      <a:rPr lang="en-US" b="0" i="1" smtClean="0">
                        <a:latin typeface="Cambria Math" panose="02040503050406030204" pitchFamily="18" charset="0"/>
                      </a:rPr>
                      <m:t>≈</m:t>
                    </m:r>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1:</m:t>
                        </m:r>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oMath>
                </a14:m>
                <a:r>
                  <a:rPr lang="en-US" dirty="0"/>
                  <a:t> (see details in the textbook)</a:t>
                </a:r>
              </a:p>
              <a:p>
                <a:r>
                  <a:rPr lang="en-US" dirty="0"/>
                  <a:t>By induction, particle filtering is consistent: it provides the correct probabilities as </a:t>
                </a:r>
                <a14:m>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m:t>
                    </m:r>
                  </m:oMath>
                </a14:m>
                <a:endParaRPr lang="en-US" dirty="0"/>
              </a:p>
              <a:p>
                <a:endParaRPr lang="en-US" dirty="0"/>
              </a:p>
              <a:p>
                <a:r>
                  <a:rPr lang="en-US" dirty="0"/>
                  <a:t>In practice, particle filtering works very well</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3"/>
                <a:stretch>
                  <a:fillRect l="-741" t="-1235" r="-2222"/>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52</a:t>
            </a:fld>
            <a:endParaRPr lang="en-US" dirty="0"/>
          </a:p>
        </p:txBody>
      </p:sp>
    </p:spTree>
    <p:extLst>
      <p:ext uri="{BB962C8B-B14F-4D97-AF65-F5344CB8AC3E}">
        <p14:creationId xmlns:p14="http://schemas.microsoft.com/office/powerpoint/2010/main" val="29380048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3  (Not Required)</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a:t>Using particle sampling for the Umbrella example, if in one step, we get 100 samples with </a:t>
                </a:r>
                <a14:m>
                  <m:oMath xmlns:m="http://schemas.openxmlformats.org/officeDocument/2006/math">
                    <m:r>
                      <a:rPr lang="en-US" dirty="0">
                        <a:latin typeface="Cambria Math" panose="02040503050406030204" pitchFamily="18" charset="0"/>
                      </a:rPr>
                      <m:t>+</m:t>
                    </m:r>
                  </m:oMath>
                </a14:m>
                <a:r>
                  <a:rPr lang="en-US" dirty="0"/>
                  <a:t> and </a:t>
                </a:r>
                <a:r>
                  <a:rPr lang="en-US" b="1" dirty="0"/>
                  <a:t>total weight </a:t>
                </a:r>
                <a14:m>
                  <m:oMath xmlns:m="http://schemas.openxmlformats.org/officeDocument/2006/math">
                    <m:r>
                      <a:rPr lang="en-US" i="1" dirty="0">
                        <a:latin typeface="Cambria Math" panose="02040503050406030204" pitchFamily="18" charset="0"/>
                      </a:rPr>
                      <m:t>1</m:t>
                    </m:r>
                  </m:oMath>
                </a14:m>
                <a:r>
                  <a:rPr lang="en-US" dirty="0"/>
                  <a:t>, and 400 samples with </a:t>
                </a:r>
                <a14:m>
                  <m:oMath xmlns:m="http://schemas.openxmlformats.org/officeDocument/2006/math">
                    <m:r>
                      <a:rPr lang="en-US">
                        <a:latin typeface="Cambria Math" panose="02040503050406030204" pitchFamily="18" charset="0"/>
                      </a:rPr>
                      <m:t>−</m:t>
                    </m:r>
                  </m:oMath>
                </a14:m>
                <a:r>
                  <a:rPr lang="en-US" dirty="0"/>
                  <a:t> and </a:t>
                </a:r>
                <a:r>
                  <a:rPr lang="en-US" b="1" dirty="0"/>
                  <a:t>total weight </a:t>
                </a:r>
                <a14:m>
                  <m:oMath xmlns:m="http://schemas.openxmlformats.org/officeDocument/2006/math">
                    <m:r>
                      <a:rPr lang="en-US" i="1" dirty="0">
                        <a:latin typeface="Cambria Math" panose="02040503050406030204" pitchFamily="18" charset="0"/>
                      </a:rPr>
                      <m:t>2</m:t>
                    </m:r>
                  </m:oMath>
                </a14:m>
                <a:r>
                  <a:rPr lang="en-US" dirty="0"/>
                  <a:t> after propagating and weighting (before resampling), which of the following best estimates the number of samples with </a:t>
                </a:r>
                <a14:m>
                  <m:oMath xmlns:m="http://schemas.openxmlformats.org/officeDocument/2006/math">
                    <m:r>
                      <a:rPr lang="en-US" b="0" i="1" smtClean="0">
                        <a:latin typeface="Cambria Math" panose="02040503050406030204" pitchFamily="18" charset="0"/>
                      </a:rPr>
                      <m:t>+</m:t>
                    </m:r>
                  </m:oMath>
                </a14:m>
                <a:r>
                  <a:rPr lang="en-US" dirty="0"/>
                  <a:t> after resampling?</a:t>
                </a:r>
              </a:p>
              <a:p>
                <a:pPr lvl="1"/>
                <a:r>
                  <a:rPr lang="en-US" dirty="0"/>
                  <a:t>A: </a:t>
                </a:r>
                <a14:m>
                  <m:oMath xmlns:m="http://schemas.openxmlformats.org/officeDocument/2006/math">
                    <m:r>
                      <a:rPr lang="en-US" b="0" i="1" dirty="0" smtClean="0">
                        <a:latin typeface="Cambria Math" panose="02040503050406030204" pitchFamily="18" charset="0"/>
                      </a:rPr>
                      <m:t>100</m:t>
                    </m:r>
                  </m:oMath>
                </a14:m>
                <a:endParaRPr lang="en-US" dirty="0"/>
              </a:p>
              <a:p>
                <a:pPr lvl="1"/>
                <a:r>
                  <a:rPr lang="en-US" dirty="0"/>
                  <a:t>B: </a:t>
                </a:r>
                <a14:m>
                  <m:oMath xmlns:m="http://schemas.openxmlformats.org/officeDocument/2006/math">
                    <m:r>
                      <a:rPr lang="en-US" b="0" i="1" dirty="0" smtClean="0">
                        <a:latin typeface="Cambria Math" panose="02040503050406030204" pitchFamily="18" charset="0"/>
                      </a:rPr>
                      <m:t>400</m:t>
                    </m:r>
                  </m:oMath>
                </a14:m>
                <a:endParaRPr lang="en-US" dirty="0"/>
              </a:p>
              <a:p>
                <a:pPr lvl="1"/>
                <a:r>
                  <a:rPr lang="en-US" dirty="0"/>
                  <a:t>C: </a:t>
                </a:r>
                <a14:m>
                  <m:oMath xmlns:m="http://schemas.openxmlformats.org/officeDocument/2006/math">
                    <m:r>
                      <a:rPr lang="en-US" b="0" i="1" dirty="0" smtClean="0">
                        <a:latin typeface="Cambria Math" panose="02040503050406030204" pitchFamily="18" charset="0"/>
                      </a:rPr>
                      <m:t>167</m:t>
                    </m:r>
                  </m:oMath>
                </a14:m>
                <a:endParaRPr lang="en-US" dirty="0"/>
              </a:p>
              <a:p>
                <a:pPr lvl="1"/>
                <a:r>
                  <a:rPr lang="en-US" dirty="0"/>
                  <a:t>D: </a:t>
                </a:r>
                <a14:m>
                  <m:oMath xmlns:m="http://schemas.openxmlformats.org/officeDocument/2006/math">
                    <m:r>
                      <a:rPr lang="en-US" b="0" i="1" dirty="0" smtClean="0">
                        <a:latin typeface="Cambria Math" panose="02040503050406030204" pitchFamily="18" charset="0"/>
                      </a:rPr>
                      <m:t>333</m:t>
                    </m:r>
                  </m:oMath>
                </a14:m>
                <a:endParaRPr lang="en-US" b="0"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r="-2667"/>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53</a:t>
            </a:fld>
            <a:endParaRPr lang="en-US" dirty="0"/>
          </a:p>
        </p:txBody>
      </p:sp>
      <mc:AlternateContent xmlns:mc="http://schemas.openxmlformats.org/markup-compatibility/2006" xmlns:a14="http://schemas.microsoft.com/office/drawing/2010/main">
        <mc:Choice Requires="a14">
          <p:sp>
            <p:nvSpPr>
              <p:cNvPr id="7" name="Rectangle 6"/>
              <p:cNvSpPr/>
              <p:nvPr/>
            </p:nvSpPr>
            <p:spPr>
              <a:xfrm>
                <a:off x="1226916" y="5270364"/>
                <a:ext cx="7770471" cy="923330"/>
              </a:xfrm>
              <a:prstGeom prst="rect">
                <a:avLst/>
              </a:prstGeom>
            </p:spPr>
            <p:txBody>
              <a:bodyPr wrap="square">
                <a:spAutoFit/>
              </a:bodyPr>
              <a:lstStyle/>
              <a:p>
                <a:pPr lvl="2"/>
                <a:r>
                  <a:rPr lang="en-US" dirty="0">
                    <a:solidFill>
                      <a:schemeClr val="accent1">
                        <a:lumMod val="60000"/>
                        <a:lumOff val="40000"/>
                      </a:schemeClr>
                    </a:solidFill>
                  </a:rPr>
                  <a:t>Each new sample is selected from </a:t>
                </a:r>
                <a14:m>
                  <m:oMath xmlns:m="http://schemas.openxmlformats.org/officeDocument/2006/math">
                    <m:r>
                      <a:rPr lang="en-US" i="1" dirty="0">
                        <a:solidFill>
                          <a:schemeClr val="accent1">
                            <a:lumMod val="60000"/>
                            <a:lumOff val="40000"/>
                          </a:schemeClr>
                        </a:solidFill>
                        <a:latin typeface="Cambria Math" panose="02040503050406030204" pitchFamily="18" charset="0"/>
                      </a:rPr>
                      <m:t>𝑆</m:t>
                    </m:r>
                    <m:r>
                      <a:rPr lang="en-US" i="1" dirty="0">
                        <a:solidFill>
                          <a:schemeClr val="accent1">
                            <a:lumMod val="60000"/>
                            <a:lumOff val="40000"/>
                          </a:schemeClr>
                        </a:solidFill>
                        <a:latin typeface="Cambria Math" panose="02040503050406030204" pitchFamily="18" charset="0"/>
                      </a:rPr>
                      <m:t>′</m:t>
                    </m:r>
                  </m:oMath>
                </a14:m>
                <a:r>
                  <a:rPr lang="en-US" dirty="0">
                    <a:solidFill>
                      <a:schemeClr val="accent1">
                        <a:lumMod val="60000"/>
                        <a:lumOff val="40000"/>
                      </a:schemeClr>
                    </a:solidFill>
                  </a:rPr>
                  <a:t>. The probability of sampling </a:t>
                </a:r>
                <a14:m>
                  <m:oMath xmlns:m="http://schemas.openxmlformats.org/officeDocument/2006/math">
                    <m:r>
                      <a:rPr lang="en-US" i="1">
                        <a:solidFill>
                          <a:schemeClr val="accent1">
                            <a:lumMod val="60000"/>
                            <a:lumOff val="40000"/>
                          </a:schemeClr>
                        </a:solidFill>
                        <a:latin typeface="Cambria Math" panose="02040503050406030204" pitchFamily="18" charset="0"/>
                      </a:rPr>
                      <m:t>𝑠</m:t>
                    </m:r>
                    <m:r>
                      <a:rPr lang="en-US" i="1">
                        <a:solidFill>
                          <a:schemeClr val="accent1">
                            <a:lumMod val="60000"/>
                            <a:lumOff val="40000"/>
                          </a:schemeClr>
                        </a:solidFill>
                        <a:latin typeface="Cambria Math" panose="02040503050406030204" pitchFamily="18" charset="0"/>
                      </a:rPr>
                      <m:t>∈</m:t>
                    </m:r>
                    <m:r>
                      <a:rPr lang="en-US" i="1">
                        <a:solidFill>
                          <a:schemeClr val="accent1">
                            <a:lumMod val="60000"/>
                            <a:lumOff val="40000"/>
                          </a:schemeClr>
                        </a:solidFill>
                        <a:latin typeface="Cambria Math" panose="02040503050406030204" pitchFamily="18" charset="0"/>
                      </a:rPr>
                      <m:t>𝑆</m:t>
                    </m:r>
                    <m:r>
                      <a:rPr lang="en-US" i="1">
                        <a:solidFill>
                          <a:schemeClr val="accent1">
                            <a:lumMod val="60000"/>
                            <a:lumOff val="40000"/>
                          </a:schemeClr>
                        </a:solidFill>
                        <a:latin typeface="Cambria Math" panose="02040503050406030204" pitchFamily="18" charset="0"/>
                      </a:rPr>
                      <m:t>′</m:t>
                    </m:r>
                  </m:oMath>
                </a14:m>
                <a:r>
                  <a:rPr lang="en-US" dirty="0">
                    <a:solidFill>
                      <a:schemeClr val="accent1">
                        <a:lumMod val="60000"/>
                        <a:lumOff val="40000"/>
                      </a:schemeClr>
                    </a:solidFill>
                  </a:rPr>
                  <a:t> is proportional to its weight</a:t>
                </a:r>
              </a:p>
              <a:p>
                <a:pPr lvl="2"/>
                <a:r>
                  <a:rPr lang="en-US" dirty="0">
                    <a:solidFill>
                      <a:schemeClr val="accent1">
                        <a:lumMod val="60000"/>
                        <a:lumOff val="40000"/>
                      </a:schemeClr>
                    </a:solidFill>
                  </a:rPr>
                  <a:t>Sampled with replacement, i.e., one item can be sampled multiple times</a:t>
                </a:r>
              </a:p>
            </p:txBody>
          </p:sp>
        </mc:Choice>
        <mc:Fallback xmlns="">
          <p:sp>
            <p:nvSpPr>
              <p:cNvPr id="7" name="Rectangle 6"/>
              <p:cNvSpPr>
                <a:spLocks noRot="1" noChangeAspect="1" noMove="1" noResize="1" noEditPoints="1" noAdjustHandles="1" noChangeArrowheads="1" noChangeShapeType="1" noTextEdit="1"/>
              </p:cNvSpPr>
              <p:nvPr/>
            </p:nvSpPr>
            <p:spPr>
              <a:xfrm>
                <a:off x="1226916" y="5270364"/>
                <a:ext cx="7770471" cy="923330"/>
              </a:xfrm>
              <a:prstGeom prst="rect">
                <a:avLst/>
              </a:prstGeom>
              <a:blipFill rotWithShape="0">
                <a:blip r:embed="rId3"/>
                <a:stretch>
                  <a:fillRect t="-3974" b="-9934"/>
                </a:stretch>
              </a:blipFill>
            </p:spPr>
            <p:txBody>
              <a:bodyPr/>
              <a:lstStyle/>
              <a:p>
                <a:r>
                  <a:rPr lang="en-US">
                    <a:noFill/>
                  </a:rPr>
                  <a:t> </a:t>
                </a:r>
              </a:p>
            </p:txBody>
          </p:sp>
        </mc:Fallback>
      </mc:AlternateContent>
    </p:spTree>
    <p:extLst>
      <p:ext uri="{BB962C8B-B14F-4D97-AF65-F5344CB8AC3E}">
        <p14:creationId xmlns:p14="http://schemas.microsoft.com/office/powerpoint/2010/main" val="25068737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3 (Not Required)</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a:t>Using particle sampling for the Umbrella example, if in one step, we get 100 samples with </a:t>
                </a:r>
                <a14:m>
                  <m:oMath xmlns:m="http://schemas.openxmlformats.org/officeDocument/2006/math">
                    <m:r>
                      <a:rPr lang="en-US" dirty="0">
                        <a:latin typeface="Cambria Math" panose="02040503050406030204" pitchFamily="18" charset="0"/>
                      </a:rPr>
                      <m:t>+</m:t>
                    </m:r>
                  </m:oMath>
                </a14:m>
                <a:r>
                  <a:rPr lang="en-US" dirty="0"/>
                  <a:t> and </a:t>
                </a:r>
                <a:r>
                  <a:rPr lang="en-US" b="1" dirty="0"/>
                  <a:t>total weight </a:t>
                </a:r>
                <a14:m>
                  <m:oMath xmlns:m="http://schemas.openxmlformats.org/officeDocument/2006/math">
                    <m:r>
                      <a:rPr lang="en-US" i="1" dirty="0">
                        <a:latin typeface="Cambria Math" panose="02040503050406030204" pitchFamily="18" charset="0"/>
                      </a:rPr>
                      <m:t>1</m:t>
                    </m:r>
                  </m:oMath>
                </a14:m>
                <a:r>
                  <a:rPr lang="en-US" dirty="0"/>
                  <a:t>, and 400 samples with </a:t>
                </a:r>
                <a14:m>
                  <m:oMath xmlns:m="http://schemas.openxmlformats.org/officeDocument/2006/math">
                    <m:r>
                      <a:rPr lang="en-US">
                        <a:latin typeface="Cambria Math" panose="02040503050406030204" pitchFamily="18" charset="0"/>
                      </a:rPr>
                      <m:t>−</m:t>
                    </m:r>
                  </m:oMath>
                </a14:m>
                <a:r>
                  <a:rPr lang="en-US" dirty="0"/>
                  <a:t> and </a:t>
                </a:r>
                <a:r>
                  <a:rPr lang="en-US" b="1" dirty="0"/>
                  <a:t>total weight </a:t>
                </a:r>
                <a14:m>
                  <m:oMath xmlns:m="http://schemas.openxmlformats.org/officeDocument/2006/math">
                    <m:r>
                      <a:rPr lang="en-US" i="1" dirty="0">
                        <a:latin typeface="Cambria Math" panose="02040503050406030204" pitchFamily="18" charset="0"/>
                      </a:rPr>
                      <m:t>2</m:t>
                    </m:r>
                  </m:oMath>
                </a14:m>
                <a:r>
                  <a:rPr lang="en-US" dirty="0"/>
                  <a:t> after propagating and weighting (before resampling), which of the following best estimates the number of samples with </a:t>
                </a:r>
                <a14:m>
                  <m:oMath xmlns:m="http://schemas.openxmlformats.org/officeDocument/2006/math">
                    <m:r>
                      <a:rPr lang="en-US" b="0" i="1" smtClean="0">
                        <a:latin typeface="Cambria Math" panose="02040503050406030204" pitchFamily="18" charset="0"/>
                      </a:rPr>
                      <m:t>+</m:t>
                    </m:r>
                  </m:oMath>
                </a14:m>
                <a:r>
                  <a:rPr lang="en-US" dirty="0"/>
                  <a:t> after resampling?</a:t>
                </a:r>
              </a:p>
              <a:p>
                <a:pPr lvl="1"/>
                <a:r>
                  <a:rPr lang="en-US" dirty="0"/>
                  <a:t>A: </a:t>
                </a:r>
                <a14:m>
                  <m:oMath xmlns:m="http://schemas.openxmlformats.org/officeDocument/2006/math">
                    <m:r>
                      <a:rPr lang="en-US" b="0" i="1" dirty="0" smtClean="0">
                        <a:latin typeface="Cambria Math" panose="02040503050406030204" pitchFamily="18" charset="0"/>
                      </a:rPr>
                      <m:t>100</m:t>
                    </m:r>
                  </m:oMath>
                </a14:m>
                <a:endParaRPr lang="en-US" dirty="0"/>
              </a:p>
              <a:p>
                <a:pPr lvl="1"/>
                <a:r>
                  <a:rPr lang="en-US" dirty="0"/>
                  <a:t>B: </a:t>
                </a:r>
                <a14:m>
                  <m:oMath xmlns:m="http://schemas.openxmlformats.org/officeDocument/2006/math">
                    <m:r>
                      <a:rPr lang="en-US" b="0" i="1" dirty="0" smtClean="0">
                        <a:latin typeface="Cambria Math" panose="02040503050406030204" pitchFamily="18" charset="0"/>
                      </a:rPr>
                      <m:t>400</m:t>
                    </m:r>
                  </m:oMath>
                </a14:m>
                <a:endParaRPr lang="en-US" dirty="0"/>
              </a:p>
              <a:p>
                <a:pPr lvl="1"/>
                <a:r>
                  <a:rPr lang="en-US" dirty="0"/>
                  <a:t>C: </a:t>
                </a:r>
                <a14:m>
                  <m:oMath xmlns:m="http://schemas.openxmlformats.org/officeDocument/2006/math">
                    <m:r>
                      <a:rPr lang="en-US" b="0" i="1" dirty="0" smtClean="0">
                        <a:latin typeface="Cambria Math" panose="02040503050406030204" pitchFamily="18" charset="0"/>
                      </a:rPr>
                      <m:t>167</m:t>
                    </m:r>
                  </m:oMath>
                </a14:m>
                <a:endParaRPr lang="en-US" dirty="0"/>
              </a:p>
              <a:p>
                <a:pPr lvl="1"/>
                <a:r>
                  <a:rPr lang="en-US" dirty="0"/>
                  <a:t>D: </a:t>
                </a:r>
                <a14:m>
                  <m:oMath xmlns:m="http://schemas.openxmlformats.org/officeDocument/2006/math">
                    <m:r>
                      <a:rPr lang="en-US" b="0" i="1" dirty="0" smtClean="0">
                        <a:latin typeface="Cambria Math" panose="02040503050406030204" pitchFamily="18" charset="0"/>
                      </a:rPr>
                      <m:t>333</m:t>
                    </m:r>
                  </m:oMath>
                </a14:m>
                <a:endParaRPr lang="en-US" b="0"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r="-2667"/>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54</a:t>
            </a:fld>
            <a:endParaRPr lang="en-US" dirty="0"/>
          </a:p>
        </p:txBody>
      </p:sp>
      <mc:AlternateContent xmlns:mc="http://schemas.openxmlformats.org/markup-compatibility/2006" xmlns:a14="http://schemas.microsoft.com/office/drawing/2010/main">
        <mc:Choice Requires="a14">
          <p:sp>
            <p:nvSpPr>
              <p:cNvPr id="8" name="Rectangle 7"/>
              <p:cNvSpPr/>
              <p:nvPr/>
            </p:nvSpPr>
            <p:spPr>
              <a:xfrm>
                <a:off x="1674471" y="3850075"/>
                <a:ext cx="7292052" cy="2493952"/>
              </a:xfrm>
              <a:prstGeom prst="rect">
                <a:avLst/>
              </a:prstGeom>
            </p:spPr>
            <p:txBody>
              <a:bodyPr wrap="square">
                <a:spAutoFit/>
              </a:bodyPr>
              <a:lstStyle/>
              <a:p>
                <a:pPr lvl="2"/>
                <a:r>
                  <a:rPr lang="en-US" dirty="0"/>
                  <a:t>Weight is </a:t>
                </a:r>
                <a14:m>
                  <m:oMath xmlns:m="http://schemas.openxmlformats.org/officeDocument/2006/math">
                    <m:r>
                      <a:rPr lang="en-US" i="1">
                        <a:latin typeface="Cambria Math" panose="02040503050406030204" pitchFamily="18" charset="0"/>
                      </a:rPr>
                      <m:t>𝑃</m:t>
                    </m:r>
                    <m:r>
                      <a:rPr lang="en-US" i="1">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𝐞</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oMath>
                </a14:m>
                <a:r>
                  <a:rPr lang="en-US" dirty="0"/>
                  <a:t>. So weight is the same if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𝐗</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a14:m>
                <a:r>
                  <a:rPr lang="en-US" dirty="0"/>
                  <a:t> is the same. So each </a:t>
                </a:r>
                <a14:m>
                  <m:oMath xmlns:m="http://schemas.openxmlformats.org/officeDocument/2006/math">
                    <m:r>
                      <a:rPr lang="en-US" i="1" dirty="0" smtClean="0">
                        <a:latin typeface="Cambria Math" panose="02040503050406030204" pitchFamily="18" charset="0"/>
                      </a:rPr>
                      <m:t>+</m:t>
                    </m:r>
                  </m:oMath>
                </a14:m>
                <a:r>
                  <a:rPr lang="en-US" dirty="0"/>
                  <a:t> sample has weight </a:t>
                </a:r>
                <a14:m>
                  <m:oMath xmlns:m="http://schemas.openxmlformats.org/officeDocument/2006/math">
                    <m:f>
                      <m:fPr>
                        <m:ctrlPr>
                          <a:rPr lang="en-US" i="1" dirty="0" smtClean="0">
                            <a:latin typeface="Cambria Math" panose="02040503050406030204" pitchFamily="18" charset="0"/>
                          </a:rPr>
                        </m:ctrlPr>
                      </m:fPr>
                      <m:num>
                        <m:r>
                          <a:rPr lang="en-US" i="1" dirty="0" smtClean="0">
                            <a:latin typeface="Cambria Math" panose="02040503050406030204" pitchFamily="18" charset="0"/>
                          </a:rPr>
                          <m:t>1</m:t>
                        </m:r>
                      </m:num>
                      <m:den>
                        <m:r>
                          <a:rPr lang="en-US" b="0" i="1" dirty="0" smtClean="0">
                            <a:latin typeface="Cambria Math" panose="02040503050406030204" pitchFamily="18" charset="0"/>
                          </a:rPr>
                          <m:t>1</m:t>
                        </m:r>
                        <m:r>
                          <a:rPr lang="en-US" i="1" dirty="0" smtClean="0">
                            <a:latin typeface="Cambria Math" panose="02040503050406030204" pitchFamily="18" charset="0"/>
                          </a:rPr>
                          <m:t>00</m:t>
                        </m:r>
                      </m:den>
                    </m:f>
                  </m:oMath>
                </a14:m>
                <a:r>
                  <a:rPr lang="en-US" dirty="0"/>
                  <a:t>, each </a:t>
                </a:r>
                <a14:m>
                  <m:oMath xmlns:m="http://schemas.openxmlformats.org/officeDocument/2006/math">
                    <m:r>
                      <a:rPr lang="en-US" b="0" i="1" dirty="0" smtClean="0">
                        <a:latin typeface="Cambria Math" panose="02040503050406030204" pitchFamily="18" charset="0"/>
                      </a:rPr>
                      <m:t>−</m:t>
                    </m:r>
                  </m:oMath>
                </a14:m>
                <a:r>
                  <a:rPr lang="en-US" dirty="0"/>
                  <a:t> sample has weight </a:t>
                </a:r>
                <a14:m>
                  <m:oMath xmlns:m="http://schemas.openxmlformats.org/officeDocument/2006/math">
                    <m:f>
                      <m:fPr>
                        <m:ctrlPr>
                          <a:rPr lang="en-US" i="1" dirty="0">
                            <a:latin typeface="Cambria Math" panose="02040503050406030204" pitchFamily="18" charset="0"/>
                          </a:rPr>
                        </m:ctrlPr>
                      </m:fPr>
                      <m:num>
                        <m:r>
                          <a:rPr lang="en-US" b="0" i="1" dirty="0" smtClean="0">
                            <a:latin typeface="Cambria Math" panose="02040503050406030204" pitchFamily="18" charset="0"/>
                          </a:rPr>
                          <m:t>2</m:t>
                        </m:r>
                      </m:num>
                      <m:den>
                        <m:r>
                          <a:rPr lang="en-US" b="0" i="1" dirty="0" smtClean="0">
                            <a:latin typeface="Cambria Math" panose="02040503050406030204" pitchFamily="18" charset="0"/>
                          </a:rPr>
                          <m:t>4</m:t>
                        </m:r>
                        <m:r>
                          <a:rPr lang="en-US" i="1" dirty="0">
                            <a:latin typeface="Cambria Math" panose="02040503050406030204" pitchFamily="18" charset="0"/>
                          </a:rPr>
                          <m:t>00</m:t>
                        </m:r>
                      </m:den>
                    </m:f>
                  </m:oMath>
                </a14:m>
                <a:r>
                  <a:rPr lang="en-US" dirty="0"/>
                  <a:t>. In each round, one sample is selected, with probability proportional to its weight. So each </a:t>
                </a:r>
                <a14:m>
                  <m:oMath xmlns:m="http://schemas.openxmlformats.org/officeDocument/2006/math">
                    <m:r>
                      <a:rPr lang="en-US" b="0" i="1" smtClean="0">
                        <a:latin typeface="Cambria Math" panose="02040503050406030204" pitchFamily="18" charset="0"/>
                      </a:rPr>
                      <m:t>+</m:t>
                    </m:r>
                  </m:oMath>
                </a14:m>
                <a:r>
                  <a:rPr lang="en-US" dirty="0"/>
                  <a:t> sample will be selected with probability </a:t>
                </a:r>
                <a14:m>
                  <m:oMath xmlns:m="http://schemas.openxmlformats.org/officeDocument/2006/math">
                    <m:f>
                      <m:fPr>
                        <m:ctrlPr>
                          <a:rPr lang="en-US" b="0" i="1" dirty="0" smtClean="0">
                            <a:latin typeface="Cambria Math" panose="02040503050406030204" pitchFamily="18" charset="0"/>
                          </a:rPr>
                        </m:ctrlPr>
                      </m:fPr>
                      <m:num>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100</m:t>
                            </m:r>
                          </m:den>
                        </m:f>
                      </m:num>
                      <m:den>
                        <m:r>
                          <a:rPr lang="en-US" b="0" i="1" dirty="0" smtClean="0">
                            <a:latin typeface="Cambria Math" panose="02040503050406030204" pitchFamily="18" charset="0"/>
                          </a:rPr>
                          <m:t>1+2</m:t>
                        </m:r>
                      </m:den>
                    </m:f>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300</m:t>
                        </m:r>
                      </m:den>
                    </m:f>
                  </m:oMath>
                </a14:m>
                <a:r>
                  <a:rPr lang="en-US" dirty="0"/>
                  <a:t>. Total probability of getting a </a:t>
                </a:r>
                <a14:m>
                  <m:oMath xmlns:m="http://schemas.openxmlformats.org/officeDocument/2006/math">
                    <m:r>
                      <a:rPr lang="en-US" b="0" i="1" smtClean="0">
                        <a:latin typeface="Cambria Math" panose="02040503050406030204" pitchFamily="18" charset="0"/>
                      </a:rPr>
                      <m:t>+</m:t>
                    </m:r>
                  </m:oMath>
                </a14:m>
                <a:r>
                  <a:rPr lang="en-US" dirty="0"/>
                  <a:t> sample is </a:t>
                </a:r>
                <a14:m>
                  <m:oMath xmlns:m="http://schemas.openxmlformats.org/officeDocument/2006/math">
                    <m:r>
                      <a:rPr lang="en-US" b="0" i="0" dirty="0" smtClean="0">
                        <a:latin typeface="Cambria Math" panose="02040503050406030204" pitchFamily="18" charset="0"/>
                      </a:rPr>
                      <m:t>100</m:t>
                    </m:r>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300</m:t>
                        </m:r>
                      </m:den>
                    </m:f>
                    <m:r>
                      <a:rPr lang="en-US" b="0" i="1" dirty="0" smtClean="0">
                        <a:latin typeface="Cambria Math" panose="02040503050406030204" pitchFamily="18" charset="0"/>
                      </a:rPr>
                      <m:t>=1/3</m:t>
                    </m:r>
                  </m:oMath>
                </a14:m>
                <a:r>
                  <a:rPr lang="en-US" dirty="0"/>
                  <a:t>. We have 500 rounds in total, so # of </a:t>
                </a:r>
                <a14:m>
                  <m:oMath xmlns:m="http://schemas.openxmlformats.org/officeDocument/2006/math">
                    <m:r>
                      <a:rPr lang="en-US" b="0" i="1" smtClean="0">
                        <a:latin typeface="Cambria Math" panose="02040503050406030204" pitchFamily="18" charset="0"/>
                      </a:rPr>
                      <m:t>+</m:t>
                    </m:r>
                  </m:oMath>
                </a14:m>
                <a:r>
                  <a:rPr lang="en-US" dirty="0"/>
                  <a:t> samples is probably close to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den>
                    </m:f>
                    <m:r>
                      <a:rPr lang="en-US" b="0" i="1" smtClean="0">
                        <a:latin typeface="Cambria Math" panose="02040503050406030204" pitchFamily="18" charset="0"/>
                      </a:rPr>
                      <m:t>×500</m:t>
                    </m:r>
                  </m:oMath>
                </a14:m>
                <a:r>
                  <a:rPr lang="en-US" dirty="0"/>
                  <a:t> </a:t>
                </a:r>
              </a:p>
            </p:txBody>
          </p:sp>
        </mc:Choice>
        <mc:Fallback xmlns="">
          <p:sp>
            <p:nvSpPr>
              <p:cNvPr id="8" name="Rectangle 7"/>
              <p:cNvSpPr>
                <a:spLocks noRot="1" noChangeAspect="1" noMove="1" noResize="1" noEditPoints="1" noAdjustHandles="1" noChangeArrowheads="1" noChangeShapeType="1" noTextEdit="1"/>
              </p:cNvSpPr>
              <p:nvPr/>
            </p:nvSpPr>
            <p:spPr>
              <a:xfrm>
                <a:off x="1674471" y="3850075"/>
                <a:ext cx="7292052" cy="2493952"/>
              </a:xfrm>
              <a:prstGeom prst="rect">
                <a:avLst/>
              </a:prstGeom>
              <a:blipFill rotWithShape="0">
                <a:blip r:embed="rId4"/>
                <a:stretch>
                  <a:fillRect t="-1467" r="-753" b="-489"/>
                </a:stretch>
              </a:blipFill>
            </p:spPr>
            <p:txBody>
              <a:bodyPr/>
              <a:lstStyle/>
              <a:p>
                <a:r>
                  <a:rPr lang="en-US">
                    <a:noFill/>
                  </a:rPr>
                  <a:t> </a:t>
                </a:r>
              </a:p>
            </p:txBody>
          </p:sp>
        </mc:Fallback>
      </mc:AlternateContent>
    </p:spTree>
    <p:extLst>
      <p:ext uri="{BB962C8B-B14F-4D97-AF65-F5344CB8AC3E}">
        <p14:creationId xmlns:p14="http://schemas.microsoft.com/office/powerpoint/2010/main" val="2081309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 of DBN: Place and Object Recognition</a:t>
            </a:r>
          </a:p>
        </p:txBody>
      </p:sp>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55</a:t>
            </a:fld>
            <a:endParaRPr lang="en-US" dirty="0"/>
          </a:p>
        </p:txBody>
      </p:sp>
      <p:sp>
        <p:nvSpPr>
          <p:cNvPr id="8" name="Text Box 8"/>
          <p:cNvSpPr txBox="1">
            <a:spLocks noChangeArrowheads="1"/>
          </p:cNvSpPr>
          <p:nvPr/>
        </p:nvSpPr>
        <p:spPr bwMode="auto">
          <a:xfrm>
            <a:off x="757969" y="6017796"/>
            <a:ext cx="8001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1600" b="0" dirty="0" err="1">
                <a:effectLst>
                  <a:outerShdw blurRad="38100" dist="38100" dir="2700000" algn="tl">
                    <a:srgbClr val="DDDDDD"/>
                  </a:outerShdw>
                </a:effectLst>
                <a:cs typeface="+mn-cs"/>
              </a:rPr>
              <a:t>Torralba</a:t>
            </a:r>
            <a:r>
              <a:rPr lang="en-US" sz="1600" b="0" dirty="0">
                <a:effectLst>
                  <a:outerShdw blurRad="38100" dist="38100" dir="2700000" algn="tl">
                    <a:srgbClr val="DDDDDD"/>
                  </a:outerShdw>
                </a:effectLst>
                <a:cs typeface="+mn-cs"/>
              </a:rPr>
              <a:t>, et al. ICCV, 2003. Context-based vision system for place and object recognition</a:t>
            </a:r>
          </a:p>
        </p:txBody>
      </p:sp>
      <p:pic>
        <p:nvPicPr>
          <p:cNvPr id="9" name="Picture 8"/>
          <p:cNvPicPr>
            <a:picLocks noChangeAspect="1"/>
          </p:cNvPicPr>
          <p:nvPr/>
        </p:nvPicPr>
        <p:blipFill rotWithShape="1">
          <a:blip r:embed="rId2"/>
          <a:srcRect t="6497"/>
          <a:stretch/>
        </p:blipFill>
        <p:spPr>
          <a:xfrm>
            <a:off x="205025" y="1454552"/>
            <a:ext cx="8834186" cy="4563244"/>
          </a:xfrm>
          <a:prstGeom prst="rect">
            <a:avLst/>
          </a:prstGeom>
        </p:spPr>
      </p:pic>
      <p:sp>
        <p:nvSpPr>
          <p:cNvPr id="10" name="TextBox 9"/>
          <p:cNvSpPr txBox="1"/>
          <p:nvPr/>
        </p:nvSpPr>
        <p:spPr>
          <a:xfrm>
            <a:off x="5957048" y="1297460"/>
            <a:ext cx="2801921" cy="369332"/>
          </a:xfrm>
          <a:prstGeom prst="rect">
            <a:avLst/>
          </a:prstGeom>
          <a:noFill/>
        </p:spPr>
        <p:txBody>
          <a:bodyPr wrap="none" rtlCol="0">
            <a:spAutoFit/>
          </a:bodyPr>
          <a:lstStyle/>
          <a:p>
            <a:r>
              <a:rPr lang="en-US" dirty="0">
                <a:solidFill>
                  <a:srgbClr val="FF0000"/>
                </a:solidFill>
              </a:rPr>
              <a:t>Which are hidden variables?</a:t>
            </a:r>
          </a:p>
        </p:txBody>
      </p:sp>
    </p:spTree>
    <p:extLst>
      <p:ext uri="{BB962C8B-B14F-4D97-AF65-F5344CB8AC3E}">
        <p14:creationId xmlns:p14="http://schemas.microsoft.com/office/powerpoint/2010/main" val="17538123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 of DBN: Place and Object Recognition</a:t>
            </a:r>
          </a:p>
        </p:txBody>
      </p:sp>
      <p:sp>
        <p:nvSpPr>
          <p:cNvPr id="3" name="Content Placeholder 2"/>
          <p:cNvSpPr>
            <a:spLocks noGrp="1"/>
          </p:cNvSpPr>
          <p:nvPr>
            <p:ph sz="quarter" idx="1"/>
          </p:nvPr>
        </p:nvSpPr>
        <p:spPr>
          <a:xfrm>
            <a:off x="457200" y="1219200"/>
            <a:ext cx="8229600" cy="1835478"/>
          </a:xfrm>
        </p:spPr>
        <p:txBody>
          <a:bodyPr>
            <a:normAutofit fontScale="92500"/>
          </a:bodyPr>
          <a:lstStyle/>
          <a:p>
            <a:r>
              <a:rPr lang="en-US" dirty="0"/>
              <a:t>Use scene context to disambiguate objective recognition</a:t>
            </a:r>
          </a:p>
          <a:p>
            <a:r>
              <a:rPr lang="en-US" dirty="0"/>
              <a:t>Inferring object types based on scene and object features</a:t>
            </a:r>
          </a:p>
          <a:p>
            <a:r>
              <a:rPr lang="en-US" dirty="0"/>
              <a:t>Context priming to decide which object detectors to run </a:t>
            </a:r>
          </a:p>
          <a:p>
            <a:pPr lvl="1"/>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56</a:t>
            </a:fld>
            <a:endParaRPr lang="en-US" dirty="0"/>
          </a:p>
        </p:txBody>
      </p:sp>
      <p:pic>
        <p:nvPicPr>
          <p:cNvPr id="9" name="murphy_movie6 (Converte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7257" r="-695" b="17079"/>
          <a:stretch/>
        </p:blipFill>
        <p:spPr>
          <a:xfrm>
            <a:off x="307768" y="3054678"/>
            <a:ext cx="8670328" cy="2963118"/>
          </a:xfrm>
          <a:prstGeom prst="rect">
            <a:avLst/>
          </a:prstGeom>
        </p:spPr>
      </p:pic>
      <p:sp>
        <p:nvSpPr>
          <p:cNvPr id="10" name="Text Box 8"/>
          <p:cNvSpPr txBox="1">
            <a:spLocks noChangeArrowheads="1"/>
          </p:cNvSpPr>
          <p:nvPr/>
        </p:nvSpPr>
        <p:spPr bwMode="auto">
          <a:xfrm>
            <a:off x="757969" y="6017796"/>
            <a:ext cx="8001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1600" b="0" dirty="0" err="1">
                <a:effectLst>
                  <a:outerShdw blurRad="38100" dist="38100" dir="2700000" algn="tl">
                    <a:srgbClr val="DDDDDD"/>
                  </a:outerShdw>
                </a:effectLst>
                <a:cs typeface="+mn-cs"/>
              </a:rPr>
              <a:t>Torralba</a:t>
            </a:r>
            <a:r>
              <a:rPr lang="en-US" sz="1600" b="0" dirty="0">
                <a:effectLst>
                  <a:outerShdw blurRad="38100" dist="38100" dir="2700000" algn="tl">
                    <a:srgbClr val="DDDDDD"/>
                  </a:outerShdw>
                </a:effectLst>
                <a:cs typeface="+mn-cs"/>
              </a:rPr>
              <a:t>, et al. ICCV, 2003. Context-based vision system for place and object recognition</a:t>
            </a:r>
          </a:p>
        </p:txBody>
      </p:sp>
      <p:sp>
        <p:nvSpPr>
          <p:cNvPr id="11" name="Rectangle 10"/>
          <p:cNvSpPr/>
          <p:nvPr/>
        </p:nvSpPr>
        <p:spPr>
          <a:xfrm>
            <a:off x="1427584" y="1112607"/>
            <a:ext cx="1824987" cy="369332"/>
          </a:xfrm>
          <a:prstGeom prst="rect">
            <a:avLst/>
          </a:prstGeom>
        </p:spPr>
        <p:txBody>
          <a:bodyPr wrap="none">
            <a:spAutoFit/>
          </a:bodyPr>
          <a:lstStyle/>
          <a:p>
            <a:r>
              <a:rPr lang="en-US" dirty="0">
                <a:solidFill>
                  <a:schemeClr val="accent1"/>
                </a:solidFill>
              </a:rPr>
              <a:t>low-level features</a:t>
            </a:r>
          </a:p>
        </p:txBody>
      </p:sp>
      <p:sp>
        <p:nvSpPr>
          <p:cNvPr id="12" name="Rectangle 11"/>
          <p:cNvSpPr/>
          <p:nvPr/>
        </p:nvSpPr>
        <p:spPr>
          <a:xfrm>
            <a:off x="1398588" y="1184477"/>
            <a:ext cx="1974419" cy="5189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19224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Applications of DBN: Infer and Predict Poaching Activity</a:t>
            </a:r>
          </a:p>
        </p:txBody>
      </p:sp>
      <p:sp>
        <p:nvSpPr>
          <p:cNvPr id="4" name="Date Placeholder 3"/>
          <p:cNvSpPr>
            <a:spLocks noGrp="1"/>
          </p:cNvSpPr>
          <p:nvPr>
            <p:ph type="dt" sz="half" idx="10"/>
          </p:nvPr>
        </p:nvSpPr>
        <p:spPr/>
        <p:txBody>
          <a:bodyPr/>
          <a:lstStyle/>
          <a:p>
            <a:fld id="{30ABA40B-C638-4D1A-B729-4C02995C84D7}" type="datetime1">
              <a:rPr lang="en-US" smtClean="0"/>
              <a:t>1/3/2019</a:t>
            </a:fld>
            <a:endParaRPr lang="en-US" dirty="0"/>
          </a:p>
        </p:txBody>
      </p:sp>
      <p:sp>
        <p:nvSpPr>
          <p:cNvPr id="5" name="Slide Number Placeholder 4"/>
          <p:cNvSpPr>
            <a:spLocks noGrp="1"/>
          </p:cNvSpPr>
          <p:nvPr>
            <p:ph type="sldNum" sz="quarter" idx="12"/>
          </p:nvPr>
        </p:nvSpPr>
        <p:spPr/>
        <p:txBody>
          <a:bodyPr/>
          <a:lstStyle/>
          <a:p>
            <a:fld id="{A3B20E47-2A4C-4221-B6B9-A2AC2F1C1077}" type="slidenum">
              <a:rPr lang="en-US" smtClean="0"/>
              <a:pPr/>
              <a:t>57</a:t>
            </a:fld>
            <a:endParaRPr lang="en-US" dirty="0"/>
          </a:p>
        </p:txBody>
      </p:sp>
      <p:pic>
        <p:nvPicPr>
          <p:cNvPr id="6" name="Picture 5" descr="QENP1.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978" y="3302839"/>
            <a:ext cx="2406994" cy="3008742"/>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091180350"/>
              </p:ext>
            </p:extLst>
          </p:nvPr>
        </p:nvGraphicFramePr>
        <p:xfrm>
          <a:off x="6886716" y="5031440"/>
          <a:ext cx="1028700" cy="1028700"/>
        </p:xfrm>
        <a:graphic>
          <a:graphicData uri="http://schemas.openxmlformats.org/drawingml/2006/table">
            <a:tbl>
              <a:tblPr firstRow="1" bandRow="1">
                <a:tableStyleId>{5940675A-B579-460E-94D1-54222C63F5DA}</a:tableStyleId>
              </a:tblPr>
              <a:tblGrid>
                <a:gridCol w="342900">
                  <a:extLst>
                    <a:ext uri="{9D8B030D-6E8A-4147-A177-3AD203B41FA5}">
                      <a16:colId xmlns="" xmlns:a16="http://schemas.microsoft.com/office/drawing/2014/main" val="20000"/>
                    </a:ext>
                  </a:extLst>
                </a:gridCol>
                <a:gridCol w="342900">
                  <a:extLst>
                    <a:ext uri="{9D8B030D-6E8A-4147-A177-3AD203B41FA5}">
                      <a16:colId xmlns="" xmlns:a16="http://schemas.microsoft.com/office/drawing/2014/main" val="20001"/>
                    </a:ext>
                  </a:extLst>
                </a:gridCol>
                <a:gridCol w="342900">
                  <a:extLst>
                    <a:ext uri="{9D8B030D-6E8A-4147-A177-3AD203B41FA5}">
                      <a16:colId xmlns="" xmlns:a16="http://schemas.microsoft.com/office/drawing/2014/main" val="20002"/>
                    </a:ext>
                  </a:extLst>
                </a:gridCol>
              </a:tblGrid>
              <a:tr h="342900">
                <a:tc>
                  <a:txBody>
                    <a:bodyPr/>
                    <a:lstStyle/>
                    <a:p>
                      <a:pPr algn="ctr"/>
                      <a:endParaRPr lang="en-US" sz="1500" b="1" dirty="0">
                        <a:latin typeface="Garamond" charset="0"/>
                        <a:ea typeface="Garamond" charset="0"/>
                        <a:cs typeface="Garamond" charset="0"/>
                      </a:endParaRPr>
                    </a:p>
                  </a:txBody>
                  <a:tcPr marL="68580" marR="68580" marT="34290" marB="34290">
                    <a:solidFill>
                      <a:schemeClr val="accent2"/>
                    </a:solidFill>
                  </a:tcPr>
                </a:tc>
                <a:tc>
                  <a:txBody>
                    <a:bodyPr/>
                    <a:lstStyle/>
                    <a:p>
                      <a:pPr algn="ctr"/>
                      <a:endParaRPr lang="en-US" sz="1500" b="1" dirty="0">
                        <a:latin typeface="Garamond" charset="0"/>
                        <a:ea typeface="Garamond" charset="0"/>
                        <a:cs typeface="Garamond" charset="0"/>
                      </a:endParaRPr>
                    </a:p>
                  </a:txBody>
                  <a:tcPr marL="68580" marR="68580" marT="34290" marB="34290">
                    <a:solidFill>
                      <a:schemeClr val="bg1"/>
                    </a:solidFill>
                  </a:tcPr>
                </a:tc>
                <a:tc>
                  <a:txBody>
                    <a:bodyPr/>
                    <a:lstStyle/>
                    <a:p>
                      <a:pPr algn="ctr"/>
                      <a:endParaRPr lang="en-US" sz="1500" b="1" dirty="0">
                        <a:latin typeface="Garamond" charset="0"/>
                        <a:ea typeface="Garamond" charset="0"/>
                        <a:cs typeface="Garamond" charset="0"/>
                      </a:endParaRPr>
                    </a:p>
                  </a:txBody>
                  <a:tcPr marL="68580" marR="68580" marT="34290" marB="34290">
                    <a:solidFill>
                      <a:schemeClr val="bg1"/>
                    </a:solidFill>
                  </a:tcPr>
                </a:tc>
                <a:extLst>
                  <a:ext uri="{0D108BD9-81ED-4DB2-BD59-A6C34878D82A}">
                    <a16:rowId xmlns="" xmlns:a16="http://schemas.microsoft.com/office/drawing/2014/main" val="10000"/>
                  </a:ext>
                </a:extLst>
              </a:tr>
              <a:tr h="342900">
                <a:tc>
                  <a:txBody>
                    <a:bodyPr/>
                    <a:lstStyle/>
                    <a:p>
                      <a:pPr algn="ctr"/>
                      <a:endParaRPr lang="en-US" sz="1500" b="1" dirty="0">
                        <a:latin typeface="Garamond" charset="0"/>
                        <a:ea typeface="Garamond" charset="0"/>
                        <a:cs typeface="Garamond" charset="0"/>
                      </a:endParaRPr>
                    </a:p>
                  </a:txBody>
                  <a:tcPr marL="68580" marR="68580" marT="34290" marB="34290">
                    <a:solidFill>
                      <a:schemeClr val="bg1"/>
                    </a:solidFill>
                  </a:tcPr>
                </a:tc>
                <a:tc>
                  <a:txBody>
                    <a:bodyPr/>
                    <a:lstStyle/>
                    <a:p>
                      <a:pPr algn="ctr"/>
                      <a:endParaRPr lang="en-US" sz="1500" b="1" dirty="0">
                        <a:latin typeface="Garamond" charset="0"/>
                        <a:ea typeface="Garamond" charset="0"/>
                        <a:cs typeface="Garamond" charset="0"/>
                      </a:endParaRPr>
                    </a:p>
                  </a:txBody>
                  <a:tcPr marL="68580" marR="68580" marT="34290" marB="34290">
                    <a:solidFill>
                      <a:schemeClr val="bg1"/>
                    </a:solidFill>
                  </a:tcPr>
                </a:tc>
                <a:tc>
                  <a:txBody>
                    <a:bodyPr/>
                    <a:lstStyle/>
                    <a:p>
                      <a:pPr algn="ctr"/>
                      <a:endParaRPr lang="en-US" sz="1500" b="1" dirty="0">
                        <a:latin typeface="Garamond" charset="0"/>
                        <a:ea typeface="Garamond" charset="0"/>
                        <a:cs typeface="Garamond" charset="0"/>
                      </a:endParaRPr>
                    </a:p>
                  </a:txBody>
                  <a:tcPr marL="68580" marR="68580" marT="34290" marB="34290">
                    <a:solidFill>
                      <a:schemeClr val="accent2"/>
                    </a:solidFill>
                  </a:tcPr>
                </a:tc>
                <a:extLst>
                  <a:ext uri="{0D108BD9-81ED-4DB2-BD59-A6C34878D82A}">
                    <a16:rowId xmlns="" xmlns:a16="http://schemas.microsoft.com/office/drawing/2014/main" val="10001"/>
                  </a:ext>
                </a:extLst>
              </a:tr>
              <a:tr h="342900">
                <a:tc>
                  <a:txBody>
                    <a:bodyPr/>
                    <a:lstStyle/>
                    <a:p>
                      <a:pPr algn="ctr"/>
                      <a:endParaRPr lang="en-US" sz="1500" b="1" dirty="0">
                        <a:latin typeface="Garamond" charset="0"/>
                        <a:ea typeface="Garamond" charset="0"/>
                        <a:cs typeface="Garamond" charset="0"/>
                      </a:endParaRPr>
                    </a:p>
                  </a:txBody>
                  <a:tcPr marL="68580" marR="68580" marT="34290" marB="34290">
                    <a:solidFill>
                      <a:schemeClr val="bg1"/>
                    </a:solidFill>
                  </a:tcPr>
                </a:tc>
                <a:tc>
                  <a:txBody>
                    <a:bodyPr/>
                    <a:lstStyle/>
                    <a:p>
                      <a:pPr algn="ctr"/>
                      <a:endParaRPr lang="en-US" sz="1500" b="1" dirty="0">
                        <a:latin typeface="Garamond" charset="0"/>
                        <a:ea typeface="Garamond" charset="0"/>
                        <a:cs typeface="Garamond" charset="0"/>
                      </a:endParaRPr>
                    </a:p>
                  </a:txBody>
                  <a:tcPr marL="68580" marR="68580" marT="34290" marB="34290">
                    <a:solidFill>
                      <a:schemeClr val="bg1"/>
                    </a:solidFill>
                  </a:tcPr>
                </a:tc>
                <a:tc>
                  <a:txBody>
                    <a:bodyPr/>
                    <a:lstStyle/>
                    <a:p>
                      <a:pPr algn="ctr"/>
                      <a:endParaRPr lang="en-US" sz="1500" b="1" dirty="0">
                        <a:latin typeface="Garamond" charset="0"/>
                        <a:ea typeface="Garamond" charset="0"/>
                        <a:cs typeface="Garamond" charset="0"/>
                      </a:endParaRPr>
                    </a:p>
                  </a:txBody>
                  <a:tcPr marL="68580" marR="68580" marT="34290" marB="34290">
                    <a:solidFill>
                      <a:schemeClr val="accent2"/>
                    </a:solidFill>
                  </a:tcPr>
                </a:tc>
                <a:extLst>
                  <a:ext uri="{0D108BD9-81ED-4DB2-BD59-A6C34878D82A}">
                    <a16:rowId xmlns="" xmlns:a16="http://schemas.microsoft.com/office/drawing/2014/main" val="10002"/>
                  </a:ext>
                </a:extLst>
              </a:tr>
            </a:tbl>
          </a:graphicData>
        </a:graphic>
      </p:graphicFrame>
      <p:sp>
        <p:nvSpPr>
          <p:cNvPr id="8" name="Rounded Rectangle 7"/>
          <p:cNvSpPr/>
          <p:nvPr/>
        </p:nvSpPr>
        <p:spPr>
          <a:xfrm>
            <a:off x="3599743" y="5019316"/>
            <a:ext cx="1463040" cy="480060"/>
          </a:xfrm>
          <a:prstGeom prst="roundRect">
            <a:avLst/>
          </a:prstGeom>
          <a:solidFill>
            <a:schemeClr val="accent6">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lvl="0"/>
            <a:r>
              <a:rPr lang="en-US" sz="1650" b="1" dirty="0">
                <a:solidFill>
                  <a:schemeClr val="tx1"/>
                </a:solidFill>
                <a:latin typeface="Garamond" charset="0"/>
                <a:ea typeface="Garamond" charset="0"/>
                <a:cs typeface="Garamond" charset="0"/>
              </a:rPr>
              <a:t>Attacked</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6726" y="5078299"/>
            <a:ext cx="205740" cy="20574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2526" y="5440893"/>
            <a:ext cx="205740" cy="20574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2526" y="5758956"/>
            <a:ext cx="205740" cy="205740"/>
          </a:xfrm>
          <a:prstGeom prst="rect">
            <a:avLst/>
          </a:prstGeom>
        </p:spPr>
      </p:pic>
      <p:sp>
        <p:nvSpPr>
          <p:cNvPr id="12" name="Rounded Rectangle 11"/>
          <p:cNvSpPr/>
          <p:nvPr/>
        </p:nvSpPr>
        <p:spPr>
          <a:xfrm>
            <a:off x="3599743" y="5554775"/>
            <a:ext cx="1463040" cy="480060"/>
          </a:xfrm>
          <a:prstGeom prst="roundRect">
            <a:avLst/>
          </a:prstGeom>
          <a:solidFill>
            <a:schemeClr val="accent6">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lvl="0"/>
            <a:r>
              <a:rPr lang="en-US" sz="1650" b="1" dirty="0">
                <a:solidFill>
                  <a:schemeClr val="tx1"/>
                </a:solidFill>
                <a:latin typeface="Garamond" charset="0"/>
                <a:ea typeface="Garamond" charset="0"/>
                <a:cs typeface="Garamond" charset="0"/>
              </a:rPr>
              <a:t>Not Attacked</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7350" y="4868975"/>
            <a:ext cx="685800" cy="685800"/>
          </a:xfrm>
          <a:prstGeom prst="rect">
            <a:avLst/>
          </a:prstGeom>
        </p:spPr>
      </p:pic>
      <p:pic>
        <p:nvPicPr>
          <p:cNvPr id="14" name="Picture 13"/>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028493" y="5420519"/>
            <a:ext cx="754380" cy="754380"/>
          </a:xfrm>
          <a:prstGeom prst="rect">
            <a:avLst/>
          </a:prstGeom>
        </p:spPr>
      </p:pic>
      <p:pic>
        <p:nvPicPr>
          <p:cNvPr id="15" name="Picture 14"/>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319" r="100000">
                        <a14:foregroundMark x1="10863" y1="12620" x2="33227" y2="639"/>
                        <a14:foregroundMark x1="69489" y1="7508" x2="69489" y2="7508"/>
                        <a14:foregroundMark x1="86581" y1="36901" x2="86581" y2="36901"/>
                        <a14:foregroundMark x1="67732" y1="86901" x2="67732" y2="86901"/>
                        <a14:foregroundMark x1="40096" y1="86901" x2="40096" y2="86901"/>
                        <a14:foregroundMark x1="15974" y1="79872" x2="15974" y2="79872"/>
                        <a14:backgroundMark x1="72843" y1="62620" x2="72843" y2="62620"/>
                        <a14:backgroundMark x1="86581" y1="78275" x2="86581" y2="78275"/>
                      </a14:backgroundRemoval>
                    </a14:imgEffect>
                  </a14:imgLayer>
                </a14:imgProps>
              </a:ext>
              <a:ext uri="{28A0092B-C50C-407E-A947-70E740481C1C}">
                <a14:useLocalDpi xmlns:a14="http://schemas.microsoft.com/office/drawing/2010/main" val="0"/>
              </a:ext>
            </a:extLst>
          </a:blip>
          <a:stretch>
            <a:fillRect/>
          </a:stretch>
        </p:blipFill>
        <p:spPr>
          <a:xfrm>
            <a:off x="2279543" y="3710938"/>
            <a:ext cx="494446" cy="497766"/>
          </a:xfrm>
          <a:prstGeom prst="rect">
            <a:avLst/>
          </a:prstGeom>
        </p:spPr>
      </p:pic>
      <p:sp>
        <p:nvSpPr>
          <p:cNvPr id="16" name="Triangle 12"/>
          <p:cNvSpPr/>
          <p:nvPr/>
        </p:nvSpPr>
        <p:spPr>
          <a:xfrm rot="5400000">
            <a:off x="5933185" y="5319462"/>
            <a:ext cx="1004966" cy="400050"/>
          </a:xfrm>
          <a:prstGeom prst="triangle">
            <a:avLst/>
          </a:prstGeom>
          <a:solidFill>
            <a:srgbClr val="FFF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p:cNvSpPr>
            <a:spLocks noChangeAspect="1"/>
          </p:cNvSpPr>
          <p:nvPr/>
        </p:nvSpPr>
        <p:spPr>
          <a:xfrm>
            <a:off x="2402180" y="3542014"/>
            <a:ext cx="63791" cy="61088"/>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18" name="Oval 17"/>
          <p:cNvSpPr>
            <a:spLocks noChangeAspect="1"/>
          </p:cNvSpPr>
          <p:nvPr/>
        </p:nvSpPr>
        <p:spPr>
          <a:xfrm>
            <a:off x="2614407" y="3745638"/>
            <a:ext cx="63791" cy="61088"/>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19" name="Oval 18"/>
          <p:cNvSpPr>
            <a:spLocks noChangeAspect="1"/>
          </p:cNvSpPr>
          <p:nvPr/>
        </p:nvSpPr>
        <p:spPr>
          <a:xfrm>
            <a:off x="2444501" y="3684552"/>
            <a:ext cx="63791" cy="61088"/>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20" name="Oval 19"/>
          <p:cNvSpPr>
            <a:spLocks noChangeAspect="1"/>
          </p:cNvSpPr>
          <p:nvPr/>
        </p:nvSpPr>
        <p:spPr>
          <a:xfrm>
            <a:off x="2656729" y="3888176"/>
            <a:ext cx="63791" cy="61088"/>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21" name="Oval 20"/>
          <p:cNvSpPr>
            <a:spLocks noChangeAspect="1"/>
          </p:cNvSpPr>
          <p:nvPr/>
        </p:nvSpPr>
        <p:spPr>
          <a:xfrm>
            <a:off x="2444501" y="4193613"/>
            <a:ext cx="63791" cy="61088"/>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22" name="Oval 21"/>
          <p:cNvSpPr>
            <a:spLocks noChangeAspect="1"/>
          </p:cNvSpPr>
          <p:nvPr/>
        </p:nvSpPr>
        <p:spPr>
          <a:xfrm>
            <a:off x="2656729" y="4397238"/>
            <a:ext cx="63791" cy="61088"/>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23" name="Oval 22"/>
          <p:cNvSpPr>
            <a:spLocks noChangeAspect="1"/>
          </p:cNvSpPr>
          <p:nvPr/>
        </p:nvSpPr>
        <p:spPr>
          <a:xfrm>
            <a:off x="1553272" y="5578261"/>
            <a:ext cx="63791" cy="61088"/>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24" name="Oval 23"/>
          <p:cNvSpPr>
            <a:spLocks noChangeAspect="1"/>
          </p:cNvSpPr>
          <p:nvPr/>
        </p:nvSpPr>
        <p:spPr>
          <a:xfrm>
            <a:off x="1383367" y="5517174"/>
            <a:ext cx="63791" cy="61088"/>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25" name="Oval 24"/>
          <p:cNvSpPr>
            <a:spLocks noChangeAspect="1"/>
          </p:cNvSpPr>
          <p:nvPr/>
        </p:nvSpPr>
        <p:spPr>
          <a:xfrm>
            <a:off x="1595594" y="5720799"/>
            <a:ext cx="63791" cy="61088"/>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26" name="Oval 25"/>
          <p:cNvSpPr>
            <a:spLocks noChangeAspect="1"/>
          </p:cNvSpPr>
          <p:nvPr/>
        </p:nvSpPr>
        <p:spPr>
          <a:xfrm>
            <a:off x="1701707" y="4091801"/>
            <a:ext cx="63791" cy="61088"/>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27" name="Oval 26"/>
          <p:cNvSpPr>
            <a:spLocks noChangeAspect="1"/>
          </p:cNvSpPr>
          <p:nvPr/>
        </p:nvSpPr>
        <p:spPr>
          <a:xfrm>
            <a:off x="1913935" y="4295425"/>
            <a:ext cx="63791" cy="61088"/>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pic>
        <p:nvPicPr>
          <p:cNvPr id="28" name="Picture 27"/>
          <p:cNvPicPr>
            <a:picLocks noChangeAspect="1"/>
          </p:cNvPicPr>
          <p:nvPr/>
        </p:nvPicPr>
        <p:blipFill rotWithShape="1">
          <a:blip r:embed="rId9" cstate="print">
            <a:extLst>
              <a:ext uri="{28A0092B-C50C-407E-A947-70E740481C1C}">
                <a14:useLocalDpi xmlns:a14="http://schemas.microsoft.com/office/drawing/2010/main" val="0"/>
              </a:ext>
            </a:extLst>
          </a:blip>
          <a:srcRect r="8249" b="13496"/>
          <a:stretch/>
        </p:blipFill>
        <p:spPr>
          <a:xfrm>
            <a:off x="266725" y="1960143"/>
            <a:ext cx="2304864" cy="1315622"/>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99240" y="1210349"/>
            <a:ext cx="2296359" cy="1289371"/>
          </a:xfrm>
          <a:prstGeom prst="rect">
            <a:avLst/>
          </a:prstGeom>
        </p:spPr>
      </p:pic>
      <p:pic>
        <p:nvPicPr>
          <p:cNvPr id="33" name="Picture 32" descr="Photo May 21, 8 51 11 PM.jpg"/>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rot="5400000">
            <a:off x="4775808" y="2177576"/>
            <a:ext cx="1776594" cy="1481707"/>
          </a:xfrm>
          <a:prstGeom prst="rect">
            <a:avLst/>
          </a:prstGeom>
        </p:spPr>
      </p:pic>
      <p:pic>
        <p:nvPicPr>
          <p:cNvPr id="34" name="Picture 33"/>
          <p:cNvPicPr>
            <a:picLocks noChangeAspect="1"/>
          </p:cNvPicPr>
          <p:nvPr/>
        </p:nvPicPr>
        <p:blipFill>
          <a:blip r:embed="rId12"/>
          <a:stretch>
            <a:fillRect/>
          </a:stretch>
        </p:blipFill>
        <p:spPr>
          <a:xfrm>
            <a:off x="6462737" y="1241333"/>
            <a:ext cx="2379577" cy="1776594"/>
          </a:xfrm>
          <a:prstGeom prst="rect">
            <a:avLst/>
          </a:prstGeom>
        </p:spPr>
      </p:pic>
    </p:spTree>
    <p:extLst>
      <p:ext uri="{BB962C8B-B14F-4D97-AF65-F5344CB8AC3E}">
        <p14:creationId xmlns:p14="http://schemas.microsoft.com/office/powerpoint/2010/main" val="61338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 of DBN: Infer and Predict Poaching Activity</a:t>
            </a:r>
          </a:p>
        </p:txBody>
      </p:sp>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58</a:t>
            </a:fld>
            <a:endParaRPr lang="en-US" dirty="0"/>
          </a:p>
        </p:txBody>
      </p:sp>
      <p:sp>
        <p:nvSpPr>
          <p:cNvPr id="7" name="TextBox 6"/>
          <p:cNvSpPr txBox="1"/>
          <p:nvPr/>
        </p:nvSpPr>
        <p:spPr>
          <a:xfrm>
            <a:off x="3323707" y="3369842"/>
            <a:ext cx="2086160" cy="773639"/>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noAutofit/>
          </a:bodyPr>
          <a:lstStyle/>
          <a:p>
            <a:pPr defTabSz="642915" fontAlgn="base">
              <a:spcBef>
                <a:spcPct val="0"/>
              </a:spcBef>
              <a:spcAft>
                <a:spcPct val="0"/>
              </a:spcAft>
              <a:defRPr/>
            </a:pPr>
            <a:r>
              <a:rPr lang="en-US" sz="1969" dirty="0">
                <a:solidFill>
                  <a:prstClr val="white"/>
                </a:solidFill>
                <a:latin typeface="Times New Roman"/>
                <a:ea typeface=""/>
                <a:cs typeface=""/>
              </a:rPr>
              <a:t>Probability of attack on target j</a:t>
            </a:r>
          </a:p>
        </p:txBody>
      </p:sp>
      <p:sp>
        <p:nvSpPr>
          <p:cNvPr id="8" name="TextBox 7"/>
          <p:cNvSpPr txBox="1"/>
          <p:nvPr/>
        </p:nvSpPr>
        <p:spPr>
          <a:xfrm>
            <a:off x="3271369" y="4647419"/>
            <a:ext cx="2086160" cy="392593"/>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noAutofit/>
          </a:bodyPr>
          <a:lstStyle/>
          <a:p>
            <a:pPr defTabSz="642915" fontAlgn="base">
              <a:spcBef>
                <a:spcPct val="0"/>
              </a:spcBef>
              <a:spcAft>
                <a:spcPct val="0"/>
              </a:spcAft>
              <a:defRPr/>
            </a:pPr>
            <a:r>
              <a:rPr lang="en-US" sz="1687" dirty="0">
                <a:solidFill>
                  <a:prstClr val="white"/>
                </a:solidFill>
                <a:latin typeface="Times New Roman"/>
                <a:ea typeface=""/>
                <a:cs typeface=""/>
              </a:rPr>
              <a:t>Detection probability</a:t>
            </a:r>
          </a:p>
        </p:txBody>
      </p:sp>
      <p:sp>
        <p:nvSpPr>
          <p:cNvPr id="9" name="Down Arrow 8"/>
          <p:cNvSpPr/>
          <p:nvPr/>
        </p:nvSpPr>
        <p:spPr bwMode="auto">
          <a:xfrm>
            <a:off x="4232648" y="4160005"/>
            <a:ext cx="269430" cy="496514"/>
          </a:xfrm>
          <a:prstGeom prst="downArrow">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64294" tIns="32147" rIns="64294" bIns="32147" numCol="1" rtlCol="0" anchor="t" anchorCtr="0" compatLnSpc="1">
            <a:prstTxWarp prst="textNoShape">
              <a:avLst/>
            </a:prstTxWarp>
          </a:bodyPr>
          <a:lstStyle/>
          <a:p>
            <a:pPr defTabSz="642915" eaLnBrk="0" fontAlgn="base" hangingPunct="0">
              <a:spcBef>
                <a:spcPct val="0"/>
              </a:spcBef>
              <a:spcAft>
                <a:spcPct val="0"/>
              </a:spcAft>
              <a:defRPr/>
            </a:pPr>
            <a:endParaRPr lang="en-US" sz="1547">
              <a:solidFill>
                <a:prstClr val="black"/>
              </a:solidFill>
              <a:latin typeface="Times New Roman" pitchFamily="18" charset="0"/>
              <a:ea typeface=""/>
              <a:cs typeface=""/>
            </a:endParaRPr>
          </a:p>
        </p:txBody>
      </p:sp>
      <p:cxnSp>
        <p:nvCxnSpPr>
          <p:cNvPr id="10" name="Straight Arrow Connector 9"/>
          <p:cNvCxnSpPr>
            <a:stCxn id="19" idx="3"/>
          </p:cNvCxnSpPr>
          <p:nvPr/>
        </p:nvCxnSpPr>
        <p:spPr bwMode="auto">
          <a:xfrm>
            <a:off x="2799282" y="3524700"/>
            <a:ext cx="524424" cy="41439"/>
          </a:xfrm>
          <a:prstGeom prst="straightConnector1">
            <a:avLst/>
          </a:prstGeom>
          <a:solidFill>
            <a:srgbClr val="00B8FF"/>
          </a:solidFill>
          <a:ln w="28575" cap="flat" cmpd="sng" algn="ctr">
            <a:solidFill>
              <a:sysClr val="windowText" lastClr="000000"/>
            </a:solidFill>
            <a:prstDash val="solid"/>
            <a:round/>
            <a:headEnd type="none" w="med" len="med"/>
            <a:tailEnd type="arrow"/>
          </a:ln>
          <a:effectLst/>
        </p:spPr>
      </p:cxnSp>
      <p:cxnSp>
        <p:nvCxnSpPr>
          <p:cNvPr id="11" name="Straight Arrow Connector 10"/>
          <p:cNvCxnSpPr>
            <a:stCxn id="19" idx="3"/>
          </p:cNvCxnSpPr>
          <p:nvPr/>
        </p:nvCxnSpPr>
        <p:spPr bwMode="auto">
          <a:xfrm>
            <a:off x="2799282" y="3524699"/>
            <a:ext cx="472087" cy="1319016"/>
          </a:xfrm>
          <a:prstGeom prst="straightConnector1">
            <a:avLst/>
          </a:prstGeom>
          <a:solidFill>
            <a:srgbClr val="00B8FF"/>
          </a:solidFill>
          <a:ln w="28575" cap="flat" cmpd="sng" algn="ctr">
            <a:solidFill>
              <a:sysClr val="windowText" lastClr="000000"/>
            </a:solidFill>
            <a:prstDash val="solid"/>
            <a:round/>
            <a:headEnd type="none" w="med" len="med"/>
            <a:tailEnd type="arrow"/>
          </a:ln>
          <a:effectLst/>
        </p:spPr>
      </p:cxnSp>
      <p:cxnSp>
        <p:nvCxnSpPr>
          <p:cNvPr id="12" name="Straight Arrow Connector 11"/>
          <p:cNvCxnSpPr/>
          <p:nvPr/>
        </p:nvCxnSpPr>
        <p:spPr bwMode="auto">
          <a:xfrm flipV="1">
            <a:off x="2805398" y="3566139"/>
            <a:ext cx="518309" cy="577343"/>
          </a:xfrm>
          <a:prstGeom prst="straightConnector1">
            <a:avLst/>
          </a:prstGeom>
          <a:solidFill>
            <a:srgbClr val="00B8FF"/>
          </a:solidFill>
          <a:ln w="28575" cap="flat" cmpd="sng" algn="ctr">
            <a:solidFill>
              <a:sysClr val="windowText" lastClr="000000"/>
            </a:solidFill>
            <a:prstDash val="solid"/>
            <a:round/>
            <a:headEnd type="none" w="med" len="med"/>
            <a:tailEnd type="arrow"/>
          </a:ln>
          <a:effectLst/>
        </p:spPr>
      </p:cxnSp>
      <p:cxnSp>
        <p:nvCxnSpPr>
          <p:cNvPr id="13" name="Straight Arrow Connector 12"/>
          <p:cNvCxnSpPr/>
          <p:nvPr/>
        </p:nvCxnSpPr>
        <p:spPr bwMode="auto">
          <a:xfrm flipV="1">
            <a:off x="2805398" y="3627723"/>
            <a:ext cx="518309" cy="1434824"/>
          </a:xfrm>
          <a:prstGeom prst="straightConnector1">
            <a:avLst/>
          </a:prstGeom>
          <a:solidFill>
            <a:srgbClr val="00B8FF"/>
          </a:solidFill>
          <a:ln w="28575" cap="flat" cmpd="sng" algn="ctr">
            <a:solidFill>
              <a:sysClr val="windowText" lastClr="000000"/>
            </a:solidFill>
            <a:prstDash val="solid"/>
            <a:round/>
            <a:headEnd type="none" w="med" len="med"/>
            <a:tailEnd type="arrow"/>
          </a:ln>
          <a:effectLst/>
        </p:spPr>
      </p:cxnSp>
      <p:cxnSp>
        <p:nvCxnSpPr>
          <p:cNvPr id="14" name="Straight Arrow Connector 13"/>
          <p:cNvCxnSpPr>
            <a:stCxn id="22" idx="1"/>
          </p:cNvCxnSpPr>
          <p:nvPr/>
        </p:nvCxnSpPr>
        <p:spPr bwMode="auto">
          <a:xfrm flipH="1">
            <a:off x="5409868" y="3524699"/>
            <a:ext cx="604871" cy="41440"/>
          </a:xfrm>
          <a:prstGeom prst="straightConnector1">
            <a:avLst/>
          </a:prstGeom>
          <a:solidFill>
            <a:srgbClr val="00B8FF"/>
          </a:solidFill>
          <a:ln w="28575" cap="flat" cmpd="sng" algn="ctr">
            <a:solidFill>
              <a:sysClr val="windowText" lastClr="000000"/>
            </a:solidFill>
            <a:prstDash val="solid"/>
            <a:round/>
            <a:headEnd type="none" w="med" len="med"/>
            <a:tailEnd type="arrow"/>
          </a:ln>
          <a:effectLst/>
        </p:spPr>
      </p:cxnSp>
      <p:cxnSp>
        <p:nvCxnSpPr>
          <p:cNvPr id="15" name="Straight Arrow Connector 14"/>
          <p:cNvCxnSpPr>
            <a:stCxn id="22" idx="1"/>
          </p:cNvCxnSpPr>
          <p:nvPr/>
        </p:nvCxnSpPr>
        <p:spPr bwMode="auto">
          <a:xfrm flipH="1">
            <a:off x="5357528" y="3524699"/>
            <a:ext cx="657210" cy="1319017"/>
          </a:xfrm>
          <a:prstGeom prst="straightConnector1">
            <a:avLst/>
          </a:prstGeom>
          <a:solidFill>
            <a:srgbClr val="00B8FF"/>
          </a:solidFill>
          <a:ln w="28575" cap="flat" cmpd="sng" algn="ctr">
            <a:solidFill>
              <a:sysClr val="windowText" lastClr="000000"/>
            </a:solidFill>
            <a:prstDash val="solid"/>
            <a:round/>
            <a:headEnd type="none" w="med" len="med"/>
            <a:tailEnd type="arrow"/>
          </a:ln>
          <a:effectLst/>
        </p:spPr>
      </p:cxnSp>
      <p:cxnSp>
        <p:nvCxnSpPr>
          <p:cNvPr id="16" name="Straight Arrow Connector 15"/>
          <p:cNvCxnSpPr/>
          <p:nvPr/>
        </p:nvCxnSpPr>
        <p:spPr bwMode="auto">
          <a:xfrm flipH="1" flipV="1">
            <a:off x="5409867" y="3566139"/>
            <a:ext cx="589744" cy="577343"/>
          </a:xfrm>
          <a:prstGeom prst="straightConnector1">
            <a:avLst/>
          </a:prstGeom>
          <a:solidFill>
            <a:srgbClr val="00B8FF"/>
          </a:solidFill>
          <a:ln w="28575" cap="flat" cmpd="sng" algn="ctr">
            <a:solidFill>
              <a:sysClr val="windowText" lastClr="000000"/>
            </a:solidFill>
            <a:prstDash val="solid"/>
            <a:round/>
            <a:headEnd type="none" w="med" len="med"/>
            <a:tailEnd type="arrow"/>
          </a:ln>
          <a:effectLst/>
        </p:spPr>
      </p:cxnSp>
      <p:cxnSp>
        <p:nvCxnSpPr>
          <p:cNvPr id="17" name="Straight Arrow Connector 16"/>
          <p:cNvCxnSpPr/>
          <p:nvPr/>
        </p:nvCxnSpPr>
        <p:spPr bwMode="auto">
          <a:xfrm flipH="1" flipV="1">
            <a:off x="5409867" y="3627722"/>
            <a:ext cx="658162" cy="1305298"/>
          </a:xfrm>
          <a:prstGeom prst="straightConnector1">
            <a:avLst/>
          </a:prstGeom>
          <a:solidFill>
            <a:srgbClr val="00B8FF"/>
          </a:solidFill>
          <a:ln w="28575" cap="flat" cmpd="sng" algn="ctr">
            <a:solidFill>
              <a:sysClr val="windowText" lastClr="000000"/>
            </a:solidFill>
            <a:prstDash val="solid"/>
            <a:round/>
            <a:headEnd type="none" w="med" len="med"/>
            <a:tailEnd type="arrow"/>
          </a:ln>
          <a:effectLst/>
        </p:spPr>
      </p:cxnSp>
      <p:cxnSp>
        <p:nvCxnSpPr>
          <p:cNvPr id="18" name="Straight Arrow Connector 17"/>
          <p:cNvCxnSpPr>
            <a:endCxn id="8" idx="3"/>
          </p:cNvCxnSpPr>
          <p:nvPr/>
        </p:nvCxnSpPr>
        <p:spPr bwMode="auto">
          <a:xfrm flipH="1" flipV="1">
            <a:off x="5357529" y="4843716"/>
            <a:ext cx="710501" cy="89305"/>
          </a:xfrm>
          <a:prstGeom prst="straightConnector1">
            <a:avLst/>
          </a:prstGeom>
          <a:solidFill>
            <a:srgbClr val="00B8FF"/>
          </a:solidFill>
          <a:ln w="28575" cap="flat" cmpd="sng" algn="ctr">
            <a:solidFill>
              <a:sysClr val="windowText" lastClr="000000"/>
            </a:solidFill>
            <a:prstDash val="solid"/>
            <a:round/>
            <a:headEnd type="none" w="med" len="med"/>
            <a:tailEnd type="arrow"/>
          </a:ln>
          <a:effectLst/>
        </p:spPr>
      </p:cxnSp>
      <p:sp>
        <p:nvSpPr>
          <p:cNvPr id="19" name="Rounded Rectangle 18"/>
          <p:cNvSpPr/>
          <p:nvPr/>
        </p:nvSpPr>
        <p:spPr bwMode="auto">
          <a:xfrm>
            <a:off x="1493812" y="3314749"/>
            <a:ext cx="1305470" cy="419901"/>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64294" tIns="32147" rIns="64294" bIns="32147" numCol="1" rtlCol="0" anchor="t" anchorCtr="0" compatLnSpc="1">
            <a:prstTxWarp prst="textNoShape">
              <a:avLst/>
            </a:prstTxWarp>
          </a:bodyPr>
          <a:lstStyle/>
          <a:p>
            <a:pPr defTabSz="642915" eaLnBrk="0" fontAlgn="base" hangingPunct="0">
              <a:spcBef>
                <a:spcPct val="0"/>
              </a:spcBef>
              <a:spcAft>
                <a:spcPct val="0"/>
              </a:spcAft>
              <a:defRPr/>
            </a:pPr>
            <a:r>
              <a:rPr lang="en-US" sz="1547" dirty="0">
                <a:solidFill>
                  <a:prstClr val="black"/>
                </a:solidFill>
                <a:latin typeface="Times New Roman" pitchFamily="18" charset="0"/>
                <a:ea typeface=""/>
                <a:cs typeface=""/>
              </a:rPr>
              <a:t>Ranger patrol</a:t>
            </a:r>
          </a:p>
        </p:txBody>
      </p:sp>
      <p:sp>
        <p:nvSpPr>
          <p:cNvPr id="20" name="Rounded Rectangle 19"/>
          <p:cNvSpPr/>
          <p:nvPr/>
        </p:nvSpPr>
        <p:spPr bwMode="auto">
          <a:xfrm>
            <a:off x="1221205" y="3933531"/>
            <a:ext cx="1584193" cy="419901"/>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64294" tIns="32147" rIns="64294" bIns="32147" numCol="1" rtlCol="0" anchor="t" anchorCtr="0" compatLnSpc="1">
            <a:prstTxWarp prst="textNoShape">
              <a:avLst/>
            </a:prstTxWarp>
          </a:bodyPr>
          <a:lstStyle/>
          <a:p>
            <a:pPr defTabSz="642915" eaLnBrk="0" fontAlgn="base" hangingPunct="0">
              <a:spcBef>
                <a:spcPct val="0"/>
              </a:spcBef>
              <a:spcAft>
                <a:spcPct val="0"/>
              </a:spcAft>
              <a:defRPr/>
            </a:pPr>
            <a:r>
              <a:rPr lang="en-US" sz="1547" dirty="0">
                <a:solidFill>
                  <a:prstClr val="black"/>
                </a:solidFill>
                <a:latin typeface="Times New Roman" pitchFamily="18" charset="0"/>
                <a:ea typeface=""/>
                <a:cs typeface=""/>
              </a:rPr>
              <a:t>Animal density</a:t>
            </a:r>
          </a:p>
        </p:txBody>
      </p:sp>
      <p:sp>
        <p:nvSpPr>
          <p:cNvPr id="21" name="Rounded Rectangle 20"/>
          <p:cNvSpPr/>
          <p:nvPr/>
        </p:nvSpPr>
        <p:spPr bwMode="auto">
          <a:xfrm>
            <a:off x="1221205" y="4715025"/>
            <a:ext cx="1584193" cy="695044"/>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64294" tIns="32147" rIns="64294" bIns="32147" numCol="1" rtlCol="0" anchor="t" anchorCtr="0" compatLnSpc="1">
            <a:prstTxWarp prst="textNoShape">
              <a:avLst/>
            </a:prstTxWarp>
          </a:bodyPr>
          <a:lstStyle/>
          <a:p>
            <a:pPr defTabSz="642915" eaLnBrk="0" fontAlgn="base" hangingPunct="0">
              <a:spcBef>
                <a:spcPct val="0"/>
              </a:spcBef>
              <a:spcAft>
                <a:spcPct val="0"/>
              </a:spcAft>
              <a:defRPr/>
            </a:pPr>
            <a:r>
              <a:rPr lang="en-US" sz="1547" dirty="0">
                <a:solidFill>
                  <a:prstClr val="black"/>
                </a:solidFill>
                <a:latin typeface="Times New Roman" pitchFamily="18" charset="0"/>
                <a:ea typeface=""/>
                <a:cs typeface=""/>
              </a:rPr>
              <a:t>Distance to </a:t>
            </a:r>
          </a:p>
          <a:p>
            <a:pPr defTabSz="642915" eaLnBrk="0" fontAlgn="base" hangingPunct="0">
              <a:spcBef>
                <a:spcPct val="0"/>
              </a:spcBef>
              <a:spcAft>
                <a:spcPct val="0"/>
              </a:spcAft>
              <a:defRPr/>
            </a:pPr>
            <a:r>
              <a:rPr lang="en-US" sz="1547" dirty="0">
                <a:solidFill>
                  <a:prstClr val="black"/>
                </a:solidFill>
                <a:latin typeface="Times New Roman" pitchFamily="18" charset="0"/>
                <a:ea typeface=""/>
                <a:cs typeface=""/>
              </a:rPr>
              <a:t>rivers / roads </a:t>
            </a:r>
          </a:p>
        </p:txBody>
      </p:sp>
      <p:sp>
        <p:nvSpPr>
          <p:cNvPr id="22" name="Rounded Rectangle 21"/>
          <p:cNvSpPr/>
          <p:nvPr/>
        </p:nvSpPr>
        <p:spPr bwMode="auto">
          <a:xfrm>
            <a:off x="6014738" y="3314748"/>
            <a:ext cx="1305470" cy="419901"/>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64294" tIns="32147" rIns="64294" bIns="32147" numCol="1" rtlCol="0" anchor="t" anchorCtr="0" compatLnSpc="1">
            <a:prstTxWarp prst="textNoShape">
              <a:avLst/>
            </a:prstTxWarp>
          </a:bodyPr>
          <a:lstStyle/>
          <a:p>
            <a:pPr defTabSz="642915" eaLnBrk="0" fontAlgn="base" hangingPunct="0">
              <a:spcBef>
                <a:spcPct val="0"/>
              </a:spcBef>
              <a:spcAft>
                <a:spcPct val="0"/>
              </a:spcAft>
              <a:defRPr/>
            </a:pPr>
            <a:r>
              <a:rPr lang="en-US" sz="1547" dirty="0">
                <a:solidFill>
                  <a:prstClr val="black"/>
                </a:solidFill>
                <a:latin typeface="Times New Roman" pitchFamily="18" charset="0"/>
                <a:ea typeface=""/>
                <a:cs typeface=""/>
              </a:rPr>
              <a:t>Area habitat</a:t>
            </a:r>
          </a:p>
        </p:txBody>
      </p:sp>
      <p:sp>
        <p:nvSpPr>
          <p:cNvPr id="23" name="Rounded Rectangle 22"/>
          <p:cNvSpPr/>
          <p:nvPr/>
        </p:nvSpPr>
        <p:spPr bwMode="auto">
          <a:xfrm>
            <a:off x="5999610" y="3933531"/>
            <a:ext cx="1305470" cy="419901"/>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64294" tIns="32147" rIns="64294" bIns="32147" numCol="1" rtlCol="0" anchor="t" anchorCtr="0" compatLnSpc="1">
            <a:prstTxWarp prst="textNoShape">
              <a:avLst/>
            </a:prstTxWarp>
          </a:bodyPr>
          <a:lstStyle/>
          <a:p>
            <a:pPr defTabSz="642915" eaLnBrk="0" fontAlgn="base" hangingPunct="0">
              <a:spcBef>
                <a:spcPct val="0"/>
              </a:spcBef>
              <a:spcAft>
                <a:spcPct val="0"/>
              </a:spcAft>
              <a:defRPr/>
            </a:pPr>
            <a:r>
              <a:rPr lang="en-US" sz="1547" dirty="0">
                <a:solidFill>
                  <a:prstClr val="black"/>
                </a:solidFill>
                <a:latin typeface="Times New Roman" pitchFamily="18" charset="0"/>
                <a:ea typeface=""/>
                <a:cs typeface=""/>
              </a:rPr>
              <a:t>Area slope</a:t>
            </a:r>
          </a:p>
        </p:txBody>
      </p:sp>
      <p:sp>
        <p:nvSpPr>
          <p:cNvPr id="24" name="Rounded Rectangle 23"/>
          <p:cNvSpPr/>
          <p:nvPr/>
        </p:nvSpPr>
        <p:spPr bwMode="auto">
          <a:xfrm>
            <a:off x="5999610" y="4933021"/>
            <a:ext cx="1305470" cy="419901"/>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64294" tIns="32147" rIns="64294" bIns="32147" numCol="1" rtlCol="0" anchor="t" anchorCtr="0" compatLnSpc="1">
            <a:prstTxWarp prst="textNoShape">
              <a:avLst/>
            </a:prstTxWarp>
          </a:bodyPr>
          <a:lstStyle/>
          <a:p>
            <a:pPr defTabSz="642915" eaLnBrk="0" fontAlgn="base" hangingPunct="0">
              <a:spcBef>
                <a:spcPct val="0"/>
              </a:spcBef>
              <a:spcAft>
                <a:spcPct val="0"/>
              </a:spcAft>
              <a:defRPr/>
            </a:pPr>
            <a:r>
              <a:rPr lang="en-US" sz="1547" dirty="0">
                <a:solidFill>
                  <a:prstClr val="black"/>
                </a:solidFill>
                <a:latin typeface="Times New Roman" pitchFamily="18" charset="0"/>
                <a:ea typeface=""/>
                <a:cs typeface=""/>
              </a:rPr>
              <a:t>…</a:t>
            </a:r>
          </a:p>
        </p:txBody>
      </p:sp>
      <p:sp>
        <p:nvSpPr>
          <p:cNvPr id="26" name="Rounded Rectangle 25"/>
          <p:cNvSpPr/>
          <p:nvPr/>
        </p:nvSpPr>
        <p:spPr bwMode="auto">
          <a:xfrm>
            <a:off x="1143403" y="3136741"/>
            <a:ext cx="6487573" cy="2473124"/>
          </a:xfrm>
          <a:prstGeom prst="roundRect">
            <a:avLst/>
          </a:prstGeom>
          <a:noFill/>
          <a:ln w="38100" cap="flat" cmpd="sng" algn="ctr">
            <a:solidFill>
              <a:srgbClr val="800000"/>
            </a:solidFill>
            <a:prstDash val="solid"/>
            <a:round/>
            <a:headEnd type="none" w="med" len="med"/>
            <a:tailEnd type="none" w="med" len="med"/>
          </a:ln>
          <a:effectLst/>
        </p:spPr>
        <p:txBody>
          <a:bodyPr vert="horz" wrap="square" lIns="64294" tIns="32147" rIns="64294" bIns="32147" numCol="1" rtlCol="0" anchor="t" anchorCtr="0" compatLnSpc="1">
            <a:prstTxWarp prst="textNoShape">
              <a:avLst/>
            </a:prstTxWarp>
          </a:bodyPr>
          <a:lstStyle/>
          <a:p>
            <a:pPr defTabSz="642915" eaLnBrk="0" fontAlgn="base" hangingPunct="0">
              <a:spcBef>
                <a:spcPct val="0"/>
              </a:spcBef>
              <a:spcAft>
                <a:spcPct val="0"/>
              </a:spcAft>
              <a:buClr>
                <a:srgbClr val="800000"/>
              </a:buClr>
            </a:pPr>
            <a:endParaRPr lang="en-US" sz="1547" i="1" dirty="0"/>
          </a:p>
        </p:txBody>
      </p:sp>
      <p:sp>
        <p:nvSpPr>
          <p:cNvPr id="27" name="Footer Placeholder 4"/>
          <p:cNvSpPr txBox="1">
            <a:spLocks/>
          </p:cNvSpPr>
          <p:nvPr/>
        </p:nvSpPr>
        <p:spPr>
          <a:xfrm>
            <a:off x="1496499" y="6356350"/>
            <a:ext cx="5912560" cy="365760"/>
          </a:xfrm>
          <a:prstGeom prst="rect">
            <a:avLst/>
          </a:prstGeom>
        </p:spPr>
        <p:txBody>
          <a:bodyPr vert="horz"/>
          <a:lstStyle>
            <a:defPPr>
              <a:defRPr lang="en-US"/>
            </a:defPPr>
            <a:lvl1pPr marL="0" algn="ct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 name="Rectangle 2"/>
          <p:cNvSpPr/>
          <p:nvPr/>
        </p:nvSpPr>
        <p:spPr>
          <a:xfrm>
            <a:off x="848337" y="5975616"/>
            <a:ext cx="7438662" cy="307777"/>
          </a:xfrm>
          <a:prstGeom prst="rect">
            <a:avLst/>
          </a:prstGeom>
        </p:spPr>
        <p:txBody>
          <a:bodyPr wrap="square">
            <a:spAutoFit/>
          </a:bodyPr>
          <a:lstStyle/>
          <a:p>
            <a:r>
              <a:rPr lang="en-US" sz="1400" dirty="0"/>
              <a:t>Nguyen et al. Capture: A new predictive anti-poaching tool for wildlife protection. In AAMAS, 2016</a:t>
            </a:r>
          </a:p>
        </p:txBody>
      </p:sp>
      <p:sp>
        <p:nvSpPr>
          <p:cNvPr id="28" name="Content Placeholder 2"/>
          <p:cNvSpPr>
            <a:spLocks noGrp="1"/>
          </p:cNvSpPr>
          <p:nvPr>
            <p:ph sz="quarter" idx="1"/>
          </p:nvPr>
        </p:nvSpPr>
        <p:spPr>
          <a:xfrm>
            <a:off x="457200" y="1219200"/>
            <a:ext cx="8229600" cy="1959980"/>
          </a:xfrm>
        </p:spPr>
        <p:txBody>
          <a:bodyPr>
            <a:normAutofit lnSpcReduction="10000"/>
          </a:bodyPr>
          <a:lstStyle/>
          <a:p>
            <a:r>
              <a:rPr lang="en-US" dirty="0"/>
              <a:t>Domain knowledge</a:t>
            </a:r>
          </a:p>
          <a:p>
            <a:pPr lvl="1"/>
            <a:r>
              <a:rPr lang="en-US" dirty="0"/>
              <a:t>Poaching activity is impacted by ranger patrol effort, as well as features such as animal density</a:t>
            </a:r>
          </a:p>
          <a:p>
            <a:pPr lvl="1"/>
            <a:r>
              <a:rPr lang="en-US" dirty="0"/>
              <a:t>Detection probability is also impacted by ranger patrol effort and a subset of these features</a:t>
            </a:r>
          </a:p>
        </p:txBody>
      </p:sp>
    </p:spTree>
    <p:extLst>
      <p:ext uri="{BB962C8B-B14F-4D97-AF65-F5344CB8AC3E}">
        <p14:creationId xmlns:p14="http://schemas.microsoft.com/office/powerpoint/2010/main" val="393890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par>
                                <p:cTn id="55" presetID="10"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par>
                                <p:cTn id="58" presetID="10"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par>
                                <p:cTn id="61" presetID="10" presetClass="entr" presetSubtype="0"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9" grpId="0" animBg="1"/>
      <p:bldP spid="20" grpId="0" animBg="1"/>
      <p:bldP spid="21" grpId="0" animBg="1"/>
      <p:bldP spid="22" grpId="0" animBg="1"/>
      <p:bldP spid="23" grpId="0" animBg="1"/>
      <p:bldP spid="24" grpId="0" animBg="1"/>
      <p:bldP spid="2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 of DBN: Infer and Predict Poaching Activity</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219200"/>
                <a:ext cx="8229600" cy="1959980"/>
              </a:xfrm>
            </p:spPr>
            <p:txBody>
              <a:bodyPr>
                <a:normAutofit fontScale="92500" lnSpcReduction="10000"/>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a:t>: Whether there is poaching</a:t>
                </a:r>
              </a:p>
              <a:p>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𝑐</m:t>
                        </m:r>
                      </m:e>
                      <m:sub>
                        <m:r>
                          <a:rPr lang="en-US" b="0" i="1" dirty="0" smtClean="0">
                            <a:latin typeface="Cambria Math" panose="02040503050406030204" pitchFamily="18" charset="0"/>
                          </a:rPr>
                          <m:t>𝑡</m:t>
                        </m:r>
                        <m:r>
                          <a:rPr lang="en-US" b="0" i="1" dirty="0" smtClean="0">
                            <a:latin typeface="Cambria Math" panose="02040503050406030204" pitchFamily="18" charset="0"/>
                          </a:rPr>
                          <m:t>,</m:t>
                        </m:r>
                        <m:r>
                          <a:rPr lang="en-US" b="0" i="1" dirty="0" smtClean="0">
                            <a:latin typeface="Cambria Math" panose="02040503050406030204" pitchFamily="18" charset="0"/>
                          </a:rPr>
                          <m:t>𝑖</m:t>
                        </m:r>
                      </m:sub>
                    </m:sSub>
                  </m:oMath>
                </a14:m>
                <a:r>
                  <a:rPr lang="en-US" dirty="0"/>
                  <a:t>: Ranger patrol effort</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𝑜</m:t>
                        </m:r>
                      </m:e>
                      <m:sub>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a:t>: Whether poaching sign is found</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a:t>: features, e.g., distance from road, animal density </a:t>
                </a:r>
                <a:r>
                  <a:rPr lang="en-US" dirty="0" err="1"/>
                  <a:t>etc</a:t>
                </a: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219200"/>
                <a:ext cx="8229600" cy="1959980"/>
              </a:xfrm>
              <a:blipFill rotWithShape="0">
                <a:blip r:embed="rId2"/>
                <a:stretch>
                  <a:fillRect t="-4658"/>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59</a:t>
            </a:fld>
            <a:endParaRPr lang="en-US" dirty="0"/>
          </a:p>
        </p:txBody>
      </p:sp>
      <p:pic>
        <p:nvPicPr>
          <p:cNvPr id="7" name="Content Placeholder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729" y="3039025"/>
            <a:ext cx="4819790" cy="3076747"/>
          </a:xfrm>
          <a:prstGeom prst="rect">
            <a:avLst/>
          </a:prstGeom>
        </p:spPr>
      </p:pic>
      <p:sp>
        <p:nvSpPr>
          <p:cNvPr id="8" name="Rectangle 7"/>
          <p:cNvSpPr/>
          <p:nvPr/>
        </p:nvSpPr>
        <p:spPr>
          <a:xfrm>
            <a:off x="852669" y="6048573"/>
            <a:ext cx="7438662" cy="307777"/>
          </a:xfrm>
          <a:prstGeom prst="rect">
            <a:avLst/>
          </a:prstGeom>
        </p:spPr>
        <p:txBody>
          <a:bodyPr wrap="square">
            <a:spAutoFit/>
          </a:bodyPr>
          <a:lstStyle/>
          <a:p>
            <a:r>
              <a:rPr lang="en-US" sz="1400" dirty="0"/>
              <a:t>Nguyen et al. Capture: A new predictive anti-poaching tool for wildlife protection. In AAMAS, 2016</a:t>
            </a:r>
          </a:p>
        </p:txBody>
      </p:sp>
    </p:spTree>
    <p:extLst>
      <p:ext uri="{BB962C8B-B14F-4D97-AF65-F5344CB8AC3E}">
        <p14:creationId xmlns:p14="http://schemas.microsoft.com/office/powerpoint/2010/main" val="1087074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Temporal Probabilistic Model</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219199"/>
                <a:ext cx="8229600" cy="3815787"/>
              </a:xfrm>
            </p:spPr>
            <p:txBody>
              <a:bodyPr>
                <a:normAutofit fontScale="92500" lnSpcReduction="10000"/>
              </a:bodyPr>
              <a:lstStyle/>
              <a:p>
                <a:r>
                  <a:rPr lang="en-US" b="1" dirty="0"/>
                  <a:t>Transition model</a:t>
                </a:r>
                <a:r>
                  <a:rPr lang="en-US" dirty="0"/>
                  <a:t>: How the world (i.e., state of the environment,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𝐗</m:t>
                        </m:r>
                      </m:e>
                      <m:sub>
                        <m:r>
                          <a:rPr lang="en-US" b="0" i="1" smtClean="0">
                            <a:latin typeface="Cambria Math" panose="02040503050406030204" pitchFamily="18" charset="0"/>
                          </a:rPr>
                          <m:t>𝑡</m:t>
                        </m:r>
                      </m:sub>
                    </m:sSub>
                  </m:oMath>
                </a14:m>
                <a:r>
                  <a:rPr lang="en-US" dirty="0"/>
                  <a:t>) evolves</a:t>
                </a:r>
              </a:p>
              <a:p>
                <a:pPr lvl="1"/>
                <a:r>
                  <a:rPr lang="en-US" dirty="0"/>
                  <a:t>Generally </a:t>
                </a:r>
                <a14:m>
                  <m:oMath xmlns:m="http://schemas.openxmlformats.org/officeDocument/2006/math">
                    <m:r>
                      <a:rPr lang="en-US" b="1" i="0">
                        <a:latin typeface="Cambria Math" panose="02040503050406030204" pitchFamily="18" charset="0"/>
                      </a:rPr>
                      <m:t>𝐏</m:t>
                    </m:r>
                    <m:r>
                      <a:rPr lang="en-US" i="1">
                        <a:latin typeface="Cambria Math" panose="02040503050406030204" pitchFamily="18" charset="0"/>
                      </a:rPr>
                      <m:t>(</m:t>
                    </m:r>
                    <m:sSub>
                      <m:sSubPr>
                        <m:ctrlPr>
                          <a:rPr lang="en-US" i="1">
                            <a:latin typeface="Cambria Math" panose="02040503050406030204" pitchFamily="18" charset="0"/>
                          </a:rPr>
                        </m:ctrlPr>
                      </m:sSubPr>
                      <m:e>
                        <m:r>
                          <a:rPr lang="en-US" b="1" i="0">
                            <a:latin typeface="Cambria Math" panose="02040503050406030204" pitchFamily="18" charset="0"/>
                          </a:rPr>
                          <m:t>𝐗</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b="0" i="1" smtClean="0">
                            <a:latin typeface="Cambria Math" panose="02040503050406030204" pitchFamily="18" charset="0"/>
                          </a:rPr>
                          <m:t>0</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pPr lvl="1"/>
                <a:r>
                  <a:rPr lang="en-US" dirty="0"/>
                  <a:t>Markov assumption: current state only depend on a finite fixed number of previous states</a:t>
                </a:r>
                <a:endParaRPr lang="en-US" b="1" dirty="0">
                  <a:latin typeface="Cambria Math" panose="02040503050406030204" pitchFamily="18" charset="0"/>
                </a:endParaRPr>
              </a:p>
              <a:p>
                <a:pPr marL="274320" lvl="1" indent="0">
                  <a:buNone/>
                </a:pPr>
                <a14:m>
                  <m:oMathPara xmlns:m="http://schemas.openxmlformats.org/officeDocument/2006/math">
                    <m:oMathParaPr>
                      <m:jc m:val="centerGroup"/>
                    </m:oMathParaPr>
                    <m:oMath xmlns:m="http://schemas.openxmlformats.org/officeDocument/2006/math">
                      <m:r>
                        <a:rPr lang="en-US" b="1">
                          <a:latin typeface="Cambria Math" panose="02040503050406030204" pitchFamily="18" charset="0"/>
                        </a:rPr>
                        <m:t>𝐏</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i="1">
                                  <a:latin typeface="Cambria Math" panose="02040503050406030204" pitchFamily="18" charset="0"/>
                                </a:rPr>
                                <m:t>0:</m:t>
                              </m:r>
                              <m:r>
                                <a:rPr lang="en-US" i="1">
                                  <a:latin typeface="Cambria Math" panose="02040503050406030204" pitchFamily="18" charset="0"/>
                                </a:rPr>
                                <m:t>𝑡</m:t>
                              </m:r>
                              <m:r>
                                <a:rPr lang="en-US" i="1">
                                  <a:latin typeface="Cambria Math" panose="02040503050406030204" pitchFamily="18" charset="0"/>
                                </a:rPr>
                                <m:t>−1</m:t>
                              </m:r>
                            </m:sub>
                          </m:sSub>
                        </m:e>
                      </m:d>
                      <m:r>
                        <a:rPr lang="en-US" b="0" i="1" smtClean="0">
                          <a:latin typeface="Cambria Math" panose="02040503050406030204" pitchFamily="18" charset="0"/>
                        </a:rPr>
                        <m:t>=</m:t>
                      </m:r>
                      <m:r>
                        <a:rPr lang="en-US" b="1">
                          <a:latin typeface="Cambria Math" panose="02040503050406030204" pitchFamily="18" charset="0"/>
                        </a:rPr>
                        <m:t>𝐏</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a:latin typeface="Cambria Math" panose="02040503050406030204" pitchFamily="18" charset="0"/>
                            </a:rPr>
                            <m:t>𝐗</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a:latin typeface="Cambria Math" panose="02040503050406030204" pitchFamily="18" charset="0"/>
                            </a:rPr>
                            <m:t>𝐗</m:t>
                          </m:r>
                        </m:e>
                        <m:sub>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oMath>
                  </m:oMathPara>
                </a14:m>
                <a:endParaRPr lang="en-US" dirty="0"/>
              </a:p>
              <a:p>
                <a:pPr lvl="2"/>
                <a:r>
                  <a:rPr lang="en-US" dirty="0"/>
                  <a:t>First-order Markov process: current state only depend on the previous state and not earlier states</a:t>
                </a:r>
                <a:endParaRPr lang="en-US" b="1" dirty="0">
                  <a:latin typeface="Cambria Math" panose="02040503050406030204" pitchFamily="18" charset="0"/>
                </a:endParaRPr>
              </a:p>
              <a:p>
                <a:pPr marL="594360" lvl="2" indent="0">
                  <a:buNone/>
                </a:pPr>
                <a14:m>
                  <m:oMathPara xmlns:m="http://schemas.openxmlformats.org/officeDocument/2006/math">
                    <m:oMathParaPr>
                      <m:jc m:val="centerGroup"/>
                    </m:oMathParaPr>
                    <m:oMath xmlns:m="http://schemas.openxmlformats.org/officeDocument/2006/math">
                      <m:r>
                        <a:rPr lang="en-US" b="1">
                          <a:latin typeface="Cambria Math" panose="02040503050406030204" pitchFamily="18" charset="0"/>
                        </a:rPr>
                        <m:t>𝐏</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i="1">
                                  <a:latin typeface="Cambria Math" panose="02040503050406030204" pitchFamily="18" charset="0"/>
                                </a:rPr>
                                <m:t>0:</m:t>
                              </m:r>
                              <m:r>
                                <a:rPr lang="en-US" i="1">
                                  <a:latin typeface="Cambria Math" panose="02040503050406030204" pitchFamily="18" charset="0"/>
                                </a:rPr>
                                <m:t>𝑡</m:t>
                              </m:r>
                              <m:r>
                                <a:rPr lang="en-US" i="1">
                                  <a:latin typeface="Cambria Math" panose="02040503050406030204" pitchFamily="18" charset="0"/>
                                </a:rPr>
                                <m:t>−1</m:t>
                              </m:r>
                            </m:sub>
                          </m:sSub>
                        </m:e>
                      </m:d>
                      <m:r>
                        <a:rPr lang="en-US" i="1">
                          <a:latin typeface="Cambria Math" panose="02040503050406030204" pitchFamily="18" charset="0"/>
                        </a:rPr>
                        <m:t>=</m:t>
                      </m:r>
                      <m:r>
                        <a:rPr lang="en-US" b="1">
                          <a:latin typeface="Cambria Math" panose="02040503050406030204" pitchFamily="18" charset="0"/>
                        </a:rPr>
                        <m:t>𝐏</m:t>
                      </m:r>
                      <m:r>
                        <a:rPr lang="en-US" i="1">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oMath>
                  </m:oMathPara>
                </a14:m>
                <a:endParaRPr lang="en-US" dirty="0"/>
              </a:p>
              <a:p>
                <a:pPr lvl="2"/>
                <a:r>
                  <a:rPr lang="en-US" dirty="0"/>
                  <a:t>Stationary assumption: </a:t>
                </a:r>
              </a:p>
              <a:p>
                <a:pPr marL="594360" lvl="2" indent="0">
                  <a:buNone/>
                </a:pPr>
                <a14:m>
                  <m:oMathPara xmlns:m="http://schemas.openxmlformats.org/officeDocument/2006/math">
                    <m:oMathParaPr>
                      <m:jc m:val="centerGroup"/>
                    </m:oMathParaPr>
                    <m:oMath xmlns:m="http://schemas.openxmlformats.org/officeDocument/2006/math">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𝑘</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−1</m:t>
                              </m:r>
                            </m:sub>
                          </m:sSub>
                        </m:e>
                      </m:d>
                      <m:r>
                        <a:rPr lang="en-US" b="0" i="1" smtClean="0">
                          <a:latin typeface="Cambria Math" panose="02040503050406030204" pitchFamily="18" charset="0"/>
                        </a:rPr>
                        <m:t>=</m:t>
                      </m:r>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i="1">
                                  <a:latin typeface="Cambria Math" panose="02040503050406030204" pitchFamily="18" charset="0"/>
                                </a:rPr>
                                <m:t>𝑡</m:t>
                              </m:r>
                              <m:r>
                                <a:rPr lang="en-US" b="0" i="1" smtClean="0">
                                  <a:latin typeface="Cambria Math" panose="02040503050406030204" pitchFamily="18" charset="0"/>
                                </a:rPr>
                                <m:t>−1</m:t>
                              </m:r>
                            </m:sub>
                          </m:sSub>
                        </m:e>
                        <m:e>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𝑘</m:t>
                              </m:r>
                              <m:r>
                                <a:rPr lang="en-US" b="0" i="1" smtClean="0">
                                  <a:latin typeface="Cambria Math" panose="02040503050406030204" pitchFamily="18" charset="0"/>
                                </a:rPr>
                                <m:t>−1</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−2</m:t>
                              </m:r>
                            </m:sub>
                          </m:sSub>
                        </m:e>
                      </m:d>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219199"/>
                <a:ext cx="8229600" cy="3815787"/>
              </a:xfrm>
              <a:blipFill rotWithShape="0">
                <a:blip r:embed="rId2"/>
                <a:stretch>
                  <a:fillRect l="-667" t="-2396"/>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6</a:t>
            </a:fld>
            <a:endParaRPr lang="en-US" dirty="0"/>
          </a:p>
        </p:txBody>
      </p:sp>
      <p:pic>
        <p:nvPicPr>
          <p:cNvPr id="1026" name="Picture 2" descr="AAMark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743" y="3815787"/>
            <a:ext cx="1394165" cy="18124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950820" y="5659069"/>
            <a:ext cx="2839175" cy="646331"/>
          </a:xfrm>
          <a:prstGeom prst="rect">
            <a:avLst/>
          </a:prstGeom>
        </p:spPr>
        <p:txBody>
          <a:bodyPr wrap="none">
            <a:spAutoFit/>
          </a:bodyPr>
          <a:lstStyle/>
          <a:p>
            <a:pPr algn="ctr"/>
            <a:r>
              <a:rPr lang="en-US" dirty="0"/>
              <a:t>Andrei </a:t>
            </a:r>
            <a:r>
              <a:rPr lang="en-US" dirty="0" err="1"/>
              <a:t>Andreyevich</a:t>
            </a:r>
            <a:r>
              <a:rPr lang="en-US" dirty="0"/>
              <a:t> Markov </a:t>
            </a:r>
          </a:p>
          <a:p>
            <a:pPr algn="ctr"/>
            <a:r>
              <a:rPr lang="en-US" dirty="0"/>
              <a:t>(1856-1922)</a:t>
            </a:r>
          </a:p>
        </p:txBody>
      </p:sp>
      <p:sp>
        <p:nvSpPr>
          <p:cNvPr id="8" name="TextBox 7"/>
          <p:cNvSpPr txBox="1"/>
          <p:nvPr/>
        </p:nvSpPr>
        <p:spPr>
          <a:xfrm>
            <a:off x="4810116" y="2681468"/>
            <a:ext cx="3313792" cy="369332"/>
          </a:xfrm>
          <a:prstGeom prst="rect">
            <a:avLst/>
          </a:prstGeom>
          <a:noFill/>
        </p:spPr>
        <p:txBody>
          <a:bodyPr wrap="none" rtlCol="0">
            <a:spAutoFit/>
          </a:bodyPr>
          <a:lstStyle/>
          <a:p>
            <a:r>
              <a:rPr lang="en-US" dirty="0">
                <a:solidFill>
                  <a:srgbClr val="FF0000"/>
                </a:solidFill>
              </a:rPr>
              <a:t>Markov process or Markov Chain</a:t>
            </a:r>
          </a:p>
        </p:txBody>
      </p:sp>
    </p:spTree>
    <p:extLst>
      <p:ext uri="{BB962C8B-B14F-4D97-AF65-F5344CB8AC3E}">
        <p14:creationId xmlns:p14="http://schemas.microsoft.com/office/powerpoint/2010/main" val="7446533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 of DBN: Predict Urban Crime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3144456"/>
                <a:ext cx="5217142" cy="3012504"/>
              </a:xfrm>
            </p:spPr>
            <p:txBody>
              <a:bodyPr>
                <a:normAutofit fontScale="92500" lnSpcReduction="10000"/>
              </a:bodyPr>
              <a:lstStyle/>
              <a:p>
                <a:r>
                  <a:rPr lang="en-US" altLang="zh-CN" dirty="0">
                    <a:ea typeface="宋体" pitchFamily="2" charset="-122"/>
                  </a:rPr>
                  <a:t>Opportunistic criminals: Wander around and seek opportunities to commit crimes</a:t>
                </a:r>
              </a:p>
              <a:p>
                <a:endParaRPr lang="en-US" altLang="zh-CN" dirty="0">
                  <a:ea typeface="宋体" pitchFamily="2" charset="-122"/>
                </a:endParaRPr>
              </a:p>
              <a:p>
                <a14:m>
                  <m:oMath xmlns:m="http://schemas.openxmlformats.org/officeDocument/2006/math">
                    <m:sSubSup>
                      <m:sSubSupPr>
                        <m:ctrlPr>
                          <a:rPr lang="en-US" altLang="zh-CN" b="0" i="1" smtClean="0">
                            <a:latin typeface="Cambria Math" panose="02040503050406030204" pitchFamily="18" charset="0"/>
                            <a:ea typeface="宋体" pitchFamily="2" charset="-122"/>
                          </a:rPr>
                        </m:ctrlPr>
                      </m:sSubSupPr>
                      <m:e>
                        <m:r>
                          <a:rPr lang="en-US" altLang="zh-CN" b="0" i="1" smtClean="0">
                            <a:latin typeface="Cambria Math" panose="02040503050406030204" pitchFamily="18" charset="0"/>
                            <a:ea typeface="宋体" pitchFamily="2" charset="-122"/>
                          </a:rPr>
                          <m:t>𝐷</m:t>
                        </m:r>
                      </m:e>
                      <m:sub>
                        <m:r>
                          <a:rPr lang="en-US" altLang="zh-CN" b="0" i="1" smtClean="0">
                            <a:latin typeface="Cambria Math" panose="02040503050406030204" pitchFamily="18" charset="0"/>
                            <a:ea typeface="宋体" pitchFamily="2" charset="-122"/>
                          </a:rPr>
                          <m:t>𝑖</m:t>
                        </m:r>
                      </m:sub>
                      <m:sup>
                        <m:r>
                          <a:rPr lang="en-US" altLang="zh-CN" b="0" i="1" smtClean="0">
                            <a:latin typeface="Cambria Math" panose="02040503050406030204" pitchFamily="18" charset="0"/>
                            <a:ea typeface="宋体" pitchFamily="2" charset="-122"/>
                          </a:rPr>
                          <m:t>𝑡</m:t>
                        </m:r>
                      </m:sup>
                    </m:sSubSup>
                  </m:oMath>
                </a14:m>
                <a:r>
                  <a:rPr lang="en-US" altLang="zh-CN" dirty="0">
                    <a:ea typeface="宋体" pitchFamily="2" charset="-122"/>
                  </a:rPr>
                  <a:t>: #defenders (known)</a:t>
                </a:r>
              </a:p>
              <a:p>
                <a14:m>
                  <m:oMath xmlns:m="http://schemas.openxmlformats.org/officeDocument/2006/math">
                    <m:sSubSup>
                      <m:sSubSupPr>
                        <m:ctrlPr>
                          <a:rPr lang="en-US" altLang="zh-CN" b="0" i="1" smtClean="0">
                            <a:latin typeface="Cambria Math" panose="02040503050406030204" pitchFamily="18" charset="0"/>
                            <a:ea typeface="宋体" pitchFamily="2" charset="-122"/>
                          </a:rPr>
                        </m:ctrlPr>
                      </m:sSubSupPr>
                      <m:e>
                        <m:r>
                          <a:rPr lang="en-US" altLang="zh-CN" b="0" i="1" smtClean="0">
                            <a:latin typeface="Cambria Math" panose="02040503050406030204" pitchFamily="18" charset="0"/>
                            <a:ea typeface="宋体" pitchFamily="2" charset="-122"/>
                          </a:rPr>
                          <m:t>𝑋</m:t>
                        </m:r>
                      </m:e>
                      <m:sub>
                        <m:r>
                          <a:rPr lang="en-US" altLang="zh-CN" b="0" i="1" smtClean="0">
                            <a:latin typeface="Cambria Math" panose="02040503050406030204" pitchFamily="18" charset="0"/>
                            <a:ea typeface="宋体" pitchFamily="2" charset="-122"/>
                          </a:rPr>
                          <m:t>𝑖</m:t>
                        </m:r>
                      </m:sub>
                      <m:sup>
                        <m:r>
                          <a:rPr lang="en-US" altLang="zh-CN" b="0" i="1" smtClean="0">
                            <a:latin typeface="Cambria Math" panose="02040503050406030204" pitchFamily="18" charset="0"/>
                            <a:ea typeface="宋体" pitchFamily="2" charset="-122"/>
                          </a:rPr>
                          <m:t>𝑡</m:t>
                        </m:r>
                      </m:sup>
                    </m:sSubSup>
                  </m:oMath>
                </a14:m>
                <a:r>
                  <a:rPr lang="en-US" altLang="zh-CN" dirty="0">
                    <a:ea typeface="宋体" pitchFamily="2" charset="-122"/>
                  </a:rPr>
                  <a:t>: #criminals (hidden)</a:t>
                </a:r>
              </a:p>
              <a:p>
                <a14:m>
                  <m:oMath xmlns:m="http://schemas.openxmlformats.org/officeDocument/2006/math">
                    <m:sSubSup>
                      <m:sSubSupPr>
                        <m:ctrlPr>
                          <a:rPr lang="en-US" altLang="zh-CN" b="0" i="1" smtClean="0">
                            <a:latin typeface="Cambria Math" panose="02040503050406030204" pitchFamily="18" charset="0"/>
                            <a:ea typeface="宋体" pitchFamily="2" charset="-122"/>
                          </a:rPr>
                        </m:ctrlPr>
                      </m:sSubSupPr>
                      <m:e>
                        <m:r>
                          <a:rPr lang="en-US" altLang="zh-CN" b="0" i="1" smtClean="0">
                            <a:latin typeface="Cambria Math" panose="02040503050406030204" pitchFamily="18" charset="0"/>
                            <a:ea typeface="宋体" pitchFamily="2" charset="-122"/>
                          </a:rPr>
                          <m:t>𝑌</m:t>
                        </m:r>
                      </m:e>
                      <m:sub>
                        <m:r>
                          <a:rPr lang="en-US" altLang="zh-CN" b="0" i="1" smtClean="0">
                            <a:latin typeface="Cambria Math" panose="02040503050406030204" pitchFamily="18" charset="0"/>
                            <a:ea typeface="宋体" pitchFamily="2" charset="-122"/>
                          </a:rPr>
                          <m:t>𝑖</m:t>
                        </m:r>
                      </m:sub>
                      <m:sup>
                        <m:r>
                          <a:rPr lang="en-US" altLang="zh-CN" b="0" i="1" smtClean="0">
                            <a:latin typeface="Cambria Math" panose="02040503050406030204" pitchFamily="18" charset="0"/>
                            <a:ea typeface="宋体" pitchFamily="2" charset="-122"/>
                          </a:rPr>
                          <m:t>𝑡</m:t>
                        </m:r>
                      </m:sup>
                    </m:sSubSup>
                  </m:oMath>
                </a14:m>
                <a:r>
                  <a:rPr lang="en-US" altLang="zh-CN" dirty="0">
                    <a:ea typeface="宋体" pitchFamily="2" charset="-122"/>
                  </a:rPr>
                  <a:t>: #crimes (known)</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3144456"/>
                <a:ext cx="5217142" cy="3012504"/>
              </a:xfrm>
              <a:blipFill rotWithShape="0">
                <a:blip r:embed="rId2"/>
                <a:stretch>
                  <a:fillRect l="-1051" t="-3036" b="-2632"/>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60</a:t>
            </a:fld>
            <a:endParaRPr lang="en-US" dirty="0"/>
          </a:p>
        </p:txBody>
      </p:sp>
      <p:sp>
        <p:nvSpPr>
          <p:cNvPr id="7" name="Left Brace 6"/>
          <p:cNvSpPr/>
          <p:nvPr/>
        </p:nvSpPr>
        <p:spPr>
          <a:xfrm rot="16200000">
            <a:off x="6280026" y="5273756"/>
            <a:ext cx="288925" cy="1152129"/>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endParaRPr lang="zh-CN" altLang="zh-CN">
              <a:ea typeface="ＭＳ Ｐゴシック" pitchFamily="34" charset="-128"/>
            </a:endParaRPr>
          </a:p>
        </p:txBody>
      </p:sp>
      <p:sp>
        <p:nvSpPr>
          <p:cNvPr id="8" name="Left Brace 7"/>
          <p:cNvSpPr/>
          <p:nvPr/>
        </p:nvSpPr>
        <p:spPr>
          <a:xfrm rot="16200000">
            <a:off x="7987245" y="5294729"/>
            <a:ext cx="288925" cy="1110185"/>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endParaRPr lang="zh-CN" altLang="zh-CN">
              <a:ea typeface="ＭＳ Ｐゴシック" pitchFamily="34" charset="-128"/>
            </a:endParaRPr>
          </a:p>
        </p:txBody>
      </p:sp>
      <mc:AlternateContent xmlns:mc="http://schemas.openxmlformats.org/markup-compatibility/2006" xmlns:a14="http://schemas.microsoft.com/office/drawing/2010/main">
        <mc:Choice Requires="a14">
          <p:sp>
            <p:nvSpPr>
              <p:cNvPr id="9" name="TextBox 6"/>
              <p:cNvSpPr txBox="1">
                <a:spLocks noChangeArrowheads="1"/>
              </p:cNvSpPr>
              <p:nvPr/>
            </p:nvSpPr>
            <p:spPr bwMode="auto">
              <a:xfrm>
                <a:off x="6280471" y="5993391"/>
                <a:ext cx="345799" cy="369332"/>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0" i="1" dirty="0" smtClean="0">
                          <a:latin typeface="Cambria Math" panose="02040503050406030204" pitchFamily="18" charset="0"/>
                        </a:rPr>
                        <m:t>𝑡</m:t>
                      </m:r>
                    </m:oMath>
                  </m:oMathPara>
                </a14:m>
                <a:endParaRPr lang="en-US" altLang="zh-CN" dirty="0"/>
              </a:p>
            </p:txBody>
          </p:sp>
        </mc:Choice>
        <mc:Fallback xmlns="">
          <p:sp>
            <p:nvSpPr>
              <p:cNvPr id="9" name="TextBox 6"/>
              <p:cNvSpPr txBox="1">
                <a:spLocks noRot="1" noChangeAspect="1" noMove="1" noResize="1" noEditPoints="1" noAdjustHandles="1" noChangeArrowheads="1" noChangeShapeType="1" noTextEdit="1"/>
              </p:cNvSpPr>
              <p:nvPr/>
            </p:nvSpPr>
            <p:spPr bwMode="auto">
              <a:xfrm>
                <a:off x="6280471" y="5993391"/>
                <a:ext cx="345799" cy="369332"/>
              </a:xfrm>
              <a:prstGeom prst="rect">
                <a:avLst/>
              </a:prstGeom>
              <a:blipFill rotWithShape="0">
                <a:blip r:embed="rId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7"/>
              <p:cNvSpPr txBox="1">
                <a:spLocks noChangeArrowheads="1"/>
              </p:cNvSpPr>
              <p:nvPr/>
            </p:nvSpPr>
            <p:spPr bwMode="auto">
              <a:xfrm>
                <a:off x="7864647" y="5985131"/>
                <a:ext cx="749757" cy="369332"/>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0" i="1" dirty="0" smtClean="0">
                          <a:latin typeface="Cambria Math" panose="02040503050406030204" pitchFamily="18" charset="0"/>
                        </a:rPr>
                        <m:t>𝑡</m:t>
                      </m:r>
                      <m:r>
                        <a:rPr lang="en-US" altLang="zh-CN" b="0" i="1" dirty="0" smtClean="0">
                          <a:latin typeface="Cambria Math" panose="02040503050406030204" pitchFamily="18" charset="0"/>
                        </a:rPr>
                        <m:t>+1</m:t>
                      </m:r>
                    </m:oMath>
                  </m:oMathPara>
                </a14:m>
                <a:endParaRPr lang="en-US" altLang="zh-CN" dirty="0"/>
              </a:p>
            </p:txBody>
          </p:sp>
        </mc:Choice>
        <mc:Fallback xmlns="">
          <p:sp>
            <p:nvSpPr>
              <p:cNvPr id="10" name="TextBox 7"/>
              <p:cNvSpPr txBox="1">
                <a:spLocks noRot="1" noChangeAspect="1" noMove="1" noResize="1" noEditPoints="1" noAdjustHandles="1" noChangeArrowheads="1" noChangeShapeType="1" noTextEdit="1"/>
              </p:cNvSpPr>
              <p:nvPr/>
            </p:nvSpPr>
            <p:spPr bwMode="auto">
              <a:xfrm>
                <a:off x="7864647" y="5985131"/>
                <a:ext cx="749757" cy="369332"/>
              </a:xfrm>
              <a:prstGeom prst="rect">
                <a:avLst/>
              </a:prstGeom>
              <a:blipFill rotWithShape="0">
                <a:blip r:embed="rId4"/>
                <a:stretch>
                  <a:fillRect/>
                </a:stretch>
              </a:blipFill>
              <a:ln w="9525">
                <a:noFill/>
                <a:miter lim="800000"/>
                <a:headEnd/>
                <a:tailEnd/>
              </a:ln>
            </p:spPr>
            <p:txBody>
              <a:bodyPr/>
              <a:lstStyle/>
              <a:p>
                <a:r>
                  <a:rPr lang="en-US">
                    <a:noFill/>
                  </a:rPr>
                  <a:t> </a:t>
                </a:r>
              </a:p>
            </p:txBody>
          </p:sp>
        </mc:Fallback>
      </mc:AlternateContent>
      <p:pic>
        <p:nvPicPr>
          <p:cNvPr id="11" name="Picture 2"/>
          <p:cNvPicPr>
            <a:picLocks noChangeAspect="1" noChangeArrowheads="1"/>
          </p:cNvPicPr>
          <p:nvPr/>
        </p:nvPicPr>
        <p:blipFill>
          <a:blip r:embed="rId5" cstate="print"/>
          <a:srcRect/>
          <a:stretch>
            <a:fillRect/>
          </a:stretch>
        </p:blipFill>
        <p:spPr bwMode="auto">
          <a:xfrm>
            <a:off x="5848423" y="1178723"/>
            <a:ext cx="2664296" cy="4556191"/>
          </a:xfrm>
          <a:prstGeom prst="rect">
            <a:avLst/>
          </a:prstGeom>
          <a:noFill/>
          <a:ln w="9525">
            <a:noFill/>
            <a:miter lim="800000"/>
            <a:headEnd/>
            <a:tailEnd/>
          </a:ln>
        </p:spPr>
      </p:pic>
      <p:pic>
        <p:nvPicPr>
          <p:cNvPr id="12" name="图片 9" descr="stolen-iphone.png"/>
          <p:cNvPicPr>
            <a:picLocks noChangeAspect="1"/>
          </p:cNvPicPr>
          <p:nvPr/>
        </p:nvPicPr>
        <p:blipFill>
          <a:blip r:embed="rId6" cstate="print"/>
          <a:stretch>
            <a:fillRect/>
          </a:stretch>
        </p:blipFill>
        <p:spPr>
          <a:xfrm>
            <a:off x="827495" y="1245098"/>
            <a:ext cx="2945852" cy="1801984"/>
          </a:xfrm>
          <a:prstGeom prst="rect">
            <a:avLst/>
          </a:prstGeom>
        </p:spPr>
      </p:pic>
      <p:pic>
        <p:nvPicPr>
          <p:cNvPr id="13" name="图片 6" descr="burglarslider.jpg"/>
          <p:cNvPicPr>
            <a:picLocks noChangeAspect="1"/>
          </p:cNvPicPr>
          <p:nvPr/>
        </p:nvPicPr>
        <p:blipFill>
          <a:blip r:embed="rId7" cstate="print"/>
          <a:stretch>
            <a:fillRect/>
          </a:stretch>
        </p:blipFill>
        <p:spPr>
          <a:xfrm>
            <a:off x="3885789" y="1245098"/>
            <a:ext cx="1788553" cy="1788553"/>
          </a:xfrm>
          <a:prstGeom prst="rect">
            <a:avLst/>
          </a:prstGeom>
        </p:spPr>
      </p:pic>
    </p:spTree>
    <p:extLst>
      <p:ext uri="{BB962C8B-B14F-4D97-AF65-F5344CB8AC3E}">
        <p14:creationId xmlns:p14="http://schemas.microsoft.com/office/powerpoint/2010/main" val="30982897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Summary</a:t>
            </a:r>
          </a:p>
        </p:txBody>
      </p:sp>
      <p:sp>
        <p:nvSpPr>
          <p:cNvPr id="3" name="Content Placeholder 2"/>
          <p:cNvSpPr>
            <a:spLocks noGrp="1"/>
          </p:cNvSpPr>
          <p:nvPr>
            <p:ph sz="quarter" idx="1"/>
          </p:nvPr>
        </p:nvSpPr>
        <p:spPr>
          <a:xfrm>
            <a:off x="457200" y="4696946"/>
            <a:ext cx="8229600" cy="1460014"/>
          </a:xfrm>
        </p:spPr>
        <p:txBody>
          <a:bodyPr>
            <a:normAutofit fontScale="92500" lnSpcReduction="20000"/>
          </a:bodyPr>
          <a:lstStyle/>
          <a:p>
            <a:r>
              <a:rPr lang="en-US" dirty="0"/>
              <a:t>Applications of DBN</a:t>
            </a:r>
          </a:p>
          <a:p>
            <a:pPr lvl="1"/>
            <a:r>
              <a:rPr lang="en-US" dirty="0"/>
              <a:t>Place and Object Recognition</a:t>
            </a:r>
          </a:p>
          <a:p>
            <a:pPr lvl="1"/>
            <a:r>
              <a:rPr lang="en-US" dirty="0"/>
              <a:t>Infer and Predict Poaching Activity</a:t>
            </a:r>
          </a:p>
          <a:p>
            <a:pPr lvl="1"/>
            <a:r>
              <a:rPr lang="en-US" dirty="0"/>
              <a:t>Predict Urban Crime</a:t>
            </a:r>
          </a:p>
        </p:txBody>
      </p:sp>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61</a:t>
            </a:fld>
            <a:endParaRPr lang="en-US" dirty="0"/>
          </a:p>
        </p:txBody>
      </p:sp>
      <p:sp>
        <p:nvSpPr>
          <p:cNvPr id="8" name="Oval 7"/>
          <p:cNvSpPr/>
          <p:nvPr/>
        </p:nvSpPr>
        <p:spPr>
          <a:xfrm>
            <a:off x="1015807" y="1211787"/>
            <a:ext cx="6776936" cy="31927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329993" y="1380400"/>
            <a:ext cx="1797928" cy="369332"/>
          </a:xfrm>
          <a:prstGeom prst="rect">
            <a:avLst/>
          </a:prstGeom>
          <a:noFill/>
        </p:spPr>
        <p:txBody>
          <a:bodyPr wrap="none" rtlCol="0">
            <a:spAutoFit/>
          </a:bodyPr>
          <a:lstStyle/>
          <a:p>
            <a:r>
              <a:rPr lang="en-US" dirty="0"/>
              <a:t>Temporal Models</a:t>
            </a:r>
          </a:p>
        </p:txBody>
      </p:sp>
      <p:sp>
        <p:nvSpPr>
          <p:cNvPr id="10" name="Oval 9"/>
          <p:cNvSpPr/>
          <p:nvPr/>
        </p:nvSpPr>
        <p:spPr>
          <a:xfrm>
            <a:off x="1253475" y="1800012"/>
            <a:ext cx="6343376" cy="23950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098810" y="1949122"/>
            <a:ext cx="3849379" cy="369332"/>
          </a:xfrm>
          <a:prstGeom prst="rect">
            <a:avLst/>
          </a:prstGeom>
          <a:noFill/>
        </p:spPr>
        <p:txBody>
          <a:bodyPr wrap="square" rtlCol="0">
            <a:spAutoFit/>
          </a:bodyPr>
          <a:lstStyle/>
          <a:p>
            <a:r>
              <a:rPr lang="en-US" dirty="0"/>
              <a:t>Dynamic Bayes’ Net (DBN)</a:t>
            </a:r>
          </a:p>
        </p:txBody>
      </p:sp>
      <p:sp>
        <p:nvSpPr>
          <p:cNvPr id="12" name="Oval 11"/>
          <p:cNvSpPr/>
          <p:nvPr/>
        </p:nvSpPr>
        <p:spPr>
          <a:xfrm>
            <a:off x="1574659" y="2604525"/>
            <a:ext cx="3205167" cy="11106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183403" y="2669530"/>
            <a:ext cx="2153045" cy="646331"/>
          </a:xfrm>
          <a:prstGeom prst="rect">
            <a:avLst/>
          </a:prstGeom>
          <a:noFill/>
        </p:spPr>
        <p:txBody>
          <a:bodyPr wrap="square" rtlCol="0">
            <a:spAutoFit/>
          </a:bodyPr>
          <a:lstStyle/>
          <a:p>
            <a:r>
              <a:rPr lang="en-US" dirty="0"/>
              <a:t>Hidden Markov Models (HMM)</a:t>
            </a:r>
          </a:p>
        </p:txBody>
      </p:sp>
      <p:sp>
        <p:nvSpPr>
          <p:cNvPr id="14" name="TextBox 13"/>
          <p:cNvSpPr txBox="1"/>
          <p:nvPr/>
        </p:nvSpPr>
        <p:spPr>
          <a:xfrm>
            <a:off x="3547794" y="2254151"/>
            <a:ext cx="2268835" cy="369332"/>
          </a:xfrm>
          <a:prstGeom prst="rect">
            <a:avLst/>
          </a:prstGeom>
          <a:noFill/>
        </p:spPr>
        <p:txBody>
          <a:bodyPr wrap="square" rtlCol="0">
            <a:spAutoFit/>
          </a:bodyPr>
          <a:lstStyle/>
          <a:p>
            <a:r>
              <a:rPr lang="en-US" dirty="0">
                <a:solidFill>
                  <a:srgbClr val="00B050"/>
                </a:solidFill>
              </a:rPr>
              <a:t>Particle Filtering</a:t>
            </a:r>
          </a:p>
        </p:txBody>
      </p:sp>
      <p:sp>
        <p:nvSpPr>
          <p:cNvPr id="15" name="TextBox 14"/>
          <p:cNvSpPr txBox="1"/>
          <p:nvPr/>
        </p:nvSpPr>
        <p:spPr>
          <a:xfrm>
            <a:off x="2127469" y="3219805"/>
            <a:ext cx="1808283" cy="369332"/>
          </a:xfrm>
          <a:prstGeom prst="rect">
            <a:avLst/>
          </a:prstGeom>
          <a:noFill/>
        </p:spPr>
        <p:txBody>
          <a:bodyPr wrap="square" rtlCol="0">
            <a:spAutoFit/>
          </a:bodyPr>
          <a:lstStyle/>
          <a:p>
            <a:r>
              <a:rPr lang="en-US" dirty="0">
                <a:solidFill>
                  <a:srgbClr val="00B050"/>
                </a:solidFill>
              </a:rPr>
              <a:t>Viterbi Algorithm</a:t>
            </a:r>
          </a:p>
        </p:txBody>
      </p:sp>
      <p:sp>
        <p:nvSpPr>
          <p:cNvPr id="16" name="Oval 15"/>
          <p:cNvSpPr/>
          <p:nvPr/>
        </p:nvSpPr>
        <p:spPr>
          <a:xfrm>
            <a:off x="4883841" y="2610888"/>
            <a:ext cx="2308639" cy="11106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303310" y="2722013"/>
            <a:ext cx="2091356" cy="369332"/>
          </a:xfrm>
          <a:prstGeom prst="rect">
            <a:avLst/>
          </a:prstGeom>
          <a:noFill/>
        </p:spPr>
        <p:txBody>
          <a:bodyPr wrap="square" rtlCol="0">
            <a:spAutoFit/>
          </a:bodyPr>
          <a:lstStyle/>
          <a:p>
            <a:r>
              <a:rPr lang="en-US" dirty="0" err="1"/>
              <a:t>Kalman</a:t>
            </a:r>
            <a:r>
              <a:rPr lang="en-US" dirty="0"/>
              <a:t> Filter</a:t>
            </a:r>
          </a:p>
        </p:txBody>
      </p:sp>
    </p:spTree>
    <p:extLst>
      <p:ext uri="{BB962C8B-B14F-4D97-AF65-F5344CB8AC3E}">
        <p14:creationId xmlns:p14="http://schemas.microsoft.com/office/powerpoint/2010/main" val="31410423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a:t>
            </a:r>
          </a:p>
        </p:txBody>
      </p:sp>
      <p:sp>
        <p:nvSpPr>
          <p:cNvPr id="3" name="Content Placeholder 2"/>
          <p:cNvSpPr>
            <a:spLocks noGrp="1"/>
          </p:cNvSpPr>
          <p:nvPr>
            <p:ph sz="quarter" idx="1"/>
          </p:nvPr>
        </p:nvSpPr>
        <p:spPr/>
        <p:txBody>
          <a:bodyPr/>
          <a:lstStyle/>
          <a:p>
            <a:r>
              <a:rPr lang="en-US" dirty="0"/>
              <a:t>Some slides are borrowed from previous slides made by Tai Sing Lee</a:t>
            </a:r>
          </a:p>
        </p:txBody>
      </p:sp>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62</a:t>
            </a:fld>
            <a:endParaRPr lang="en-US" dirty="0"/>
          </a:p>
        </p:txBody>
      </p:sp>
    </p:spTree>
    <p:extLst>
      <p:ext uri="{BB962C8B-B14F-4D97-AF65-F5344CB8AC3E}">
        <p14:creationId xmlns:p14="http://schemas.microsoft.com/office/powerpoint/2010/main" val="7182592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Backup Slides</a:t>
            </a:r>
          </a:p>
        </p:txBody>
      </p:sp>
      <p:sp>
        <p:nvSpPr>
          <p:cNvPr id="8" name="Subtitle 7"/>
          <p:cNvSpPr>
            <a:spLocks noGrp="1"/>
          </p:cNvSpPr>
          <p:nvPr>
            <p:ph type="subTitle" idx="1"/>
          </p:nvPr>
        </p:nvSpPr>
        <p:spPr/>
        <p:txBody>
          <a:bodyPr/>
          <a:lstStyle/>
          <a:p>
            <a:r>
              <a:rPr lang="en-US" dirty="0"/>
              <a:t>Material in the backup slides in this lecture are not required</a:t>
            </a:r>
          </a:p>
        </p:txBody>
      </p:sp>
      <p:sp>
        <p:nvSpPr>
          <p:cNvPr id="4" name="Date Placeholder 3"/>
          <p:cNvSpPr>
            <a:spLocks noGrp="1"/>
          </p:cNvSpPr>
          <p:nvPr>
            <p:ph type="dt" sz="half" idx="4294967295"/>
          </p:nvPr>
        </p:nvSpPr>
        <p:spPr>
          <a:xfrm>
            <a:off x="7797800" y="6356350"/>
            <a:ext cx="1346200" cy="365125"/>
          </a:xfrm>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4294967295"/>
          </p:nvPr>
        </p:nvSpPr>
        <p:spPr>
          <a:xfrm>
            <a:off x="0" y="6356350"/>
            <a:ext cx="5913438" cy="365125"/>
          </a:xfrm>
        </p:spPr>
        <p:txBody>
          <a:bodyPr/>
          <a:lstStyle/>
          <a:p>
            <a:r>
              <a:rPr lang="en-US"/>
              <a:t>Fei Fang</a:t>
            </a:r>
            <a:endParaRPr lang="en-US" dirty="0"/>
          </a:p>
        </p:txBody>
      </p:sp>
      <p:sp>
        <p:nvSpPr>
          <p:cNvPr id="6" name="Slide Number Placeholder 5"/>
          <p:cNvSpPr>
            <a:spLocks noGrp="1"/>
          </p:cNvSpPr>
          <p:nvPr>
            <p:ph type="sldNum" sz="quarter" idx="4294967295"/>
          </p:nvPr>
        </p:nvSpPr>
        <p:spPr>
          <a:xfrm>
            <a:off x="0" y="6356350"/>
            <a:ext cx="814388" cy="365125"/>
          </a:xfrm>
        </p:spPr>
        <p:txBody>
          <a:bodyPr/>
          <a:lstStyle/>
          <a:p>
            <a:fld id="{A3B20E47-2A4C-4221-B6B9-A2AC2F1C1077}" type="slidenum">
              <a:rPr lang="en-US" smtClean="0"/>
              <a:pPr/>
              <a:t>63</a:t>
            </a:fld>
            <a:endParaRPr lang="en-US" dirty="0"/>
          </a:p>
        </p:txBody>
      </p:sp>
    </p:spTree>
    <p:extLst>
      <p:ext uri="{BB962C8B-B14F-4D97-AF65-F5344CB8AC3E}">
        <p14:creationId xmlns:p14="http://schemas.microsoft.com/office/powerpoint/2010/main" val="40482558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Viterbi Algorithm</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14:m>
                  <m:oMath xmlns:m="http://schemas.openxmlformats.org/officeDocument/2006/math">
                    <m:func>
                      <m:funcPr>
                        <m:ctrlPr>
                          <a:rPr lang="en-US" i="1" smtClean="0">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lim>
                        </m:limLow>
                      </m:fName>
                      <m:e>
                        <m:r>
                          <a:rPr lang="en-US" b="0" i="1">
                            <a:latin typeface="Cambria Math" panose="02040503050406030204" pitchFamily="18" charset="0"/>
                          </a:rPr>
                          <m:t>𝑃</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1:</m:t>
                            </m:r>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e>
                    </m:func>
                    <m:r>
                      <a:rPr lang="en-US" b="0" i="1" smtClean="0">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64</a:t>
            </a:fld>
            <a:endParaRPr lang="en-US" dirty="0"/>
          </a:p>
        </p:txBody>
      </p:sp>
      <mc:AlternateContent xmlns:mc="http://schemas.openxmlformats.org/markup-compatibility/2006" xmlns:a14="http://schemas.microsoft.com/office/drawing/2010/main">
        <mc:Choice Requires="a14">
          <p:sp>
            <p:nvSpPr>
              <p:cNvPr id="11" name="TextBox 10"/>
              <p:cNvSpPr txBox="1"/>
              <p:nvPr/>
            </p:nvSpPr>
            <p:spPr>
              <a:xfrm>
                <a:off x="4498694" y="5337057"/>
                <a:ext cx="4483261" cy="752963"/>
              </a:xfrm>
              <a:prstGeom prst="rect">
                <a:avLst/>
              </a:prstGeom>
              <a:noFill/>
            </p:spPr>
            <p:txBody>
              <a:bodyPr wrap="square" rtlCol="0">
                <a:spAutoFit/>
              </a:bodyPr>
              <a:lstStyle/>
              <a:p>
                <a:r>
                  <a:rPr lang="en-US" dirty="0">
                    <a:solidFill>
                      <a:srgbClr val="FF0000"/>
                    </a:solidFill>
                  </a:rPr>
                  <a:t>If </a:t>
                </a:r>
                <a14:m>
                  <m:oMath xmlns:m="http://schemas.openxmlformats.org/officeDocument/2006/math">
                    <m:r>
                      <a:rPr lang="en-US" b="0" i="1" smtClean="0">
                        <a:solidFill>
                          <a:srgbClr val="FF0000"/>
                        </a:solidFill>
                        <a:latin typeface="Cambria Math" panose="02040503050406030204" pitchFamily="18" charset="0"/>
                      </a:rPr>
                      <m:t>𝑓</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𝑎</m:t>
                        </m:r>
                      </m:e>
                    </m:d>
                    <m:r>
                      <a:rPr lang="en-US" b="0" i="1" smtClean="0">
                        <a:solidFill>
                          <a:srgbClr val="FF0000"/>
                        </a:solidFill>
                        <a:latin typeface="Cambria Math" panose="02040503050406030204" pitchFamily="18" charset="0"/>
                      </a:rPr>
                      <m:t>≥0,∀</m:t>
                    </m:r>
                    <m:r>
                      <a:rPr lang="en-US" b="0" i="1" smtClean="0">
                        <a:solidFill>
                          <a:srgbClr val="FF0000"/>
                        </a:solidFill>
                        <a:latin typeface="Cambria Math" panose="02040503050406030204" pitchFamily="18" charset="0"/>
                      </a:rPr>
                      <m:t>𝑎</m:t>
                    </m:r>
                  </m:oMath>
                </a14:m>
                <a:r>
                  <a:rPr lang="en-US" dirty="0">
                    <a:solidFill>
                      <a:srgbClr val="FF0000"/>
                    </a:solidFill>
                  </a:rPr>
                  <a:t> and </a:t>
                </a:r>
                <a14:m>
                  <m:oMath xmlns:m="http://schemas.openxmlformats.org/officeDocument/2006/math">
                    <m:r>
                      <a:rPr lang="en-US" b="0" i="1" smtClean="0">
                        <a:solidFill>
                          <a:srgbClr val="FF0000"/>
                        </a:solidFill>
                        <a:latin typeface="Cambria Math" panose="02040503050406030204" pitchFamily="18" charset="0"/>
                      </a:rPr>
                      <m:t>𝑔</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𝑎</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𝑏</m:t>
                        </m:r>
                      </m:e>
                    </m:d>
                    <m:r>
                      <a:rPr lang="en-US" b="0" i="1" smtClean="0">
                        <a:solidFill>
                          <a:srgbClr val="FF0000"/>
                        </a:solidFill>
                        <a:latin typeface="Cambria Math" panose="02040503050406030204" pitchFamily="18" charset="0"/>
                      </a:rPr>
                      <m:t>≥0</m:t>
                    </m:r>
                  </m:oMath>
                </a14:m>
                <a:r>
                  <a:rPr lang="en-US" dirty="0">
                    <a:solidFill>
                      <a:srgbClr val="FF0000"/>
                    </a:solidFill>
                  </a:rPr>
                  <a:t>, </a:t>
                </a:r>
                <a14:m>
                  <m:oMath xmlns:m="http://schemas.openxmlformats.org/officeDocument/2006/math">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𝑎</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𝑏</m:t>
                    </m:r>
                  </m:oMath>
                </a14:m>
                <a:r>
                  <a:rPr lang="en-US" dirty="0">
                    <a:solidFill>
                      <a:srgbClr val="FF0000"/>
                    </a:solidFill>
                  </a:rPr>
                  <a:t>, then </a:t>
                </a:r>
                <a14:m>
                  <m:oMath xmlns:m="http://schemas.openxmlformats.org/officeDocument/2006/math">
                    <m:limLow>
                      <m:limLowPr>
                        <m:ctrlPr>
                          <a:rPr lang="en-US" b="0" i="1" smtClean="0">
                            <a:solidFill>
                              <a:srgbClr val="FF0000"/>
                            </a:solidFill>
                            <a:latin typeface="Cambria Math" panose="02040503050406030204" pitchFamily="18" charset="0"/>
                          </a:rPr>
                        </m:ctrlPr>
                      </m:limLowPr>
                      <m:e>
                        <m:r>
                          <m:rPr>
                            <m:sty m:val="p"/>
                          </m:rPr>
                          <a:rPr lang="en-US" b="0" i="0" smtClean="0">
                            <a:solidFill>
                              <a:srgbClr val="FF0000"/>
                            </a:solidFill>
                            <a:latin typeface="Cambria Math" panose="02040503050406030204" pitchFamily="18" charset="0"/>
                          </a:rPr>
                          <m:t>max</m:t>
                        </m:r>
                      </m:e>
                      <m:lim>
                        <m:r>
                          <a:rPr lang="en-US" b="0" i="1" smtClean="0">
                            <a:solidFill>
                              <a:srgbClr val="FF0000"/>
                            </a:solidFill>
                            <a:latin typeface="Cambria Math" panose="02040503050406030204" pitchFamily="18" charset="0"/>
                          </a:rPr>
                          <m:t>𝑎</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𝑏</m:t>
                        </m:r>
                      </m:lim>
                    </m:limLow>
                    <m:r>
                      <a:rPr lang="en-US" b="0" i="1" smtClean="0">
                        <a:solidFill>
                          <a:srgbClr val="FF0000"/>
                        </a:solidFill>
                        <a:latin typeface="Cambria Math" panose="02040503050406030204" pitchFamily="18" charset="0"/>
                      </a:rPr>
                      <m:t>𝑓</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𝑎</m:t>
                        </m:r>
                      </m:e>
                    </m:d>
                    <m:r>
                      <a:rPr lang="en-US" b="0" i="1" smtClean="0">
                        <a:solidFill>
                          <a:srgbClr val="FF0000"/>
                        </a:solidFill>
                        <a:latin typeface="Cambria Math" panose="02040503050406030204" pitchFamily="18" charset="0"/>
                      </a:rPr>
                      <m:t>𝑔</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𝑎</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𝑏</m:t>
                        </m:r>
                      </m:e>
                    </m:d>
                    <m:r>
                      <a:rPr lang="en-US" b="0" i="1" smtClean="0">
                        <a:solidFill>
                          <a:srgbClr val="FF0000"/>
                        </a:solidFill>
                        <a:latin typeface="Cambria Math" panose="02040503050406030204" pitchFamily="18" charset="0"/>
                      </a:rPr>
                      <m:t>=</m:t>
                    </m:r>
                    <m:limLow>
                      <m:limLowPr>
                        <m:ctrlPr>
                          <a:rPr lang="en-US" i="1">
                            <a:solidFill>
                              <a:srgbClr val="FF0000"/>
                            </a:solidFill>
                            <a:latin typeface="Cambria Math" panose="02040503050406030204" pitchFamily="18" charset="0"/>
                          </a:rPr>
                        </m:ctrlPr>
                      </m:limLowPr>
                      <m:e>
                        <m:r>
                          <m:rPr>
                            <m:sty m:val="p"/>
                          </m:rPr>
                          <a:rPr lang="en-US">
                            <a:solidFill>
                              <a:srgbClr val="FF0000"/>
                            </a:solidFill>
                            <a:latin typeface="Cambria Math" panose="02040503050406030204" pitchFamily="18" charset="0"/>
                          </a:rPr>
                          <m:t>max</m:t>
                        </m:r>
                      </m:e>
                      <m:lim>
                        <m:r>
                          <a:rPr lang="en-US" i="1">
                            <a:solidFill>
                              <a:srgbClr val="FF0000"/>
                            </a:solidFill>
                            <a:latin typeface="Cambria Math" panose="02040503050406030204" pitchFamily="18" charset="0"/>
                          </a:rPr>
                          <m:t>𝑎</m:t>
                        </m:r>
                      </m:lim>
                    </m:limLow>
                    <m:r>
                      <a:rPr lang="en-US" b="0" i="1" smtClean="0">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𝑓</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e>
                    </m:d>
                    <m:limLow>
                      <m:limLowPr>
                        <m:ctrlPr>
                          <a:rPr lang="en-US" i="1">
                            <a:solidFill>
                              <a:srgbClr val="FF0000"/>
                            </a:solidFill>
                            <a:latin typeface="Cambria Math" panose="02040503050406030204" pitchFamily="18" charset="0"/>
                          </a:rPr>
                        </m:ctrlPr>
                      </m:limLowPr>
                      <m:e>
                        <m:r>
                          <m:rPr>
                            <m:sty m:val="p"/>
                          </m:rPr>
                          <a:rPr lang="en-US">
                            <a:solidFill>
                              <a:srgbClr val="FF0000"/>
                            </a:solidFill>
                            <a:latin typeface="Cambria Math" panose="02040503050406030204" pitchFamily="18" charset="0"/>
                          </a:rPr>
                          <m:t>max</m:t>
                        </m:r>
                      </m:e>
                      <m:lim>
                        <m:r>
                          <a:rPr lang="en-US" i="1">
                            <a:solidFill>
                              <a:srgbClr val="FF0000"/>
                            </a:solidFill>
                            <a:latin typeface="Cambria Math" panose="02040503050406030204" pitchFamily="18" charset="0"/>
                          </a:rPr>
                          <m:t>𝑏</m:t>
                        </m:r>
                      </m:lim>
                    </m:limLow>
                    <m:r>
                      <a:rPr lang="en-US" i="1">
                        <a:solidFill>
                          <a:srgbClr val="FF0000"/>
                        </a:solidFill>
                        <a:latin typeface="Cambria Math" panose="02040503050406030204" pitchFamily="18" charset="0"/>
                      </a:rPr>
                      <m:t>𝑔</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e>
                    </m:d>
                    <m:r>
                      <a:rPr lang="en-US" b="0" i="1" smtClean="0">
                        <a:solidFill>
                          <a:srgbClr val="FF0000"/>
                        </a:solidFill>
                        <a:latin typeface="Cambria Math" panose="02040503050406030204" pitchFamily="18" charset="0"/>
                      </a:rPr>
                      <m:t>)</m:t>
                    </m:r>
                  </m:oMath>
                </a14:m>
                <a:endParaRPr lang="en-US" dirty="0">
                  <a:solidFill>
                    <a:srgbClr val="FF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498694" y="5337057"/>
                <a:ext cx="4483261" cy="752963"/>
              </a:xfrm>
              <a:prstGeom prst="rect">
                <a:avLst/>
              </a:prstGeom>
              <a:blipFill rotWithShape="0">
                <a:blip r:embed="rId3"/>
                <a:stretch>
                  <a:fillRect l="-1224" t="-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31808" y="5166210"/>
                <a:ext cx="4572000" cy="1094659"/>
              </a:xfrm>
              <a:prstGeom prst="rect">
                <a:avLst/>
              </a:prstGeom>
            </p:spPr>
            <p:txBody>
              <a:bodyPr>
                <a:spAutoFit/>
              </a:bodyPr>
              <a:lstStyle/>
              <a:p>
                <a:r>
                  <a:rPr lang="en-US" dirty="0">
                    <a:solidFill>
                      <a:srgbClr val="FF0000"/>
                    </a:solidFill>
                  </a:rPr>
                  <a:t>Bayes’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𝑏</m:t>
                        </m:r>
                      </m:e>
                      <m:e>
                        <m:r>
                          <a:rPr lang="en-US" i="1">
                            <a:solidFill>
                              <a:srgbClr val="FF0000"/>
                            </a:solidFill>
                            <a:latin typeface="Cambria Math" panose="02040503050406030204" pitchFamily="18" charset="0"/>
                          </a:rPr>
                          <m:t>𝑎</m:t>
                        </m:r>
                      </m:e>
                    </m:d>
                    <m:r>
                      <a:rPr lang="en-US" i="1">
                        <a:solidFill>
                          <a:srgbClr val="FF0000"/>
                        </a:solidFill>
                        <a:latin typeface="Cambria Math" panose="02040503050406030204" pitchFamily="18" charset="0"/>
                      </a:rPr>
                      <m:t>=</m:t>
                    </m:r>
                    <m:f>
                      <m:fPr>
                        <m:ctrlPr>
                          <a:rPr lang="en-US"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𝑃</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r>
                          <a:rPr lang="en-US" i="1">
                            <a:solidFill>
                              <a:srgbClr val="FF0000"/>
                            </a:solidFill>
                            <a:latin typeface="Cambria Math" panose="02040503050406030204" pitchFamily="18" charset="0"/>
                          </a:rPr>
                          <m:t>)</m:t>
                        </m:r>
                      </m:num>
                      <m:den>
                        <m:r>
                          <a:rPr lang="en-US" i="1">
                            <a:solidFill>
                              <a:srgbClr val="FF0000"/>
                            </a:solidFill>
                            <a:latin typeface="Cambria Math" panose="02040503050406030204" pitchFamily="18" charset="0"/>
                          </a:rPr>
                          <m:t>𝑃</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den>
                    </m:f>
                  </m:oMath>
                </a14:m>
                <a:endParaRPr lang="en-US" dirty="0">
                  <a:solidFill>
                    <a:srgbClr val="FF0000"/>
                  </a:solidFill>
                </a:endParaRPr>
              </a:p>
              <a:p>
                <a:r>
                  <a:rPr lang="en-US" dirty="0">
                    <a:solidFill>
                      <a:srgbClr val="FF0000"/>
                    </a:solidFill>
                  </a:rPr>
                  <a:t>Product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e>
                      <m:e>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𝑏</m:t>
                        </m:r>
                      </m:e>
                    </m:d>
                  </m:oMath>
                </a14:m>
                <a:endParaRPr lang="en-US" dirty="0">
                  <a:solidFill>
                    <a:srgbClr val="FF0000"/>
                  </a:solidFill>
                </a:endParaRPr>
              </a:p>
              <a:p>
                <a:r>
                  <a:rPr lang="en-US" dirty="0">
                    <a:solidFill>
                      <a:srgbClr val="FF0000"/>
                    </a:solidFill>
                  </a:rPr>
                  <a:t>Sum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e>
                    </m:d>
                    <m:r>
                      <a:rPr lang="en-US" i="1">
                        <a:solidFill>
                          <a:srgbClr val="FF0000"/>
                        </a:solidFill>
                        <a:latin typeface="Cambria Math" panose="02040503050406030204" pitchFamily="18" charset="0"/>
                      </a:rPr>
                      <m:t>=</m:t>
                    </m:r>
                    <m:nary>
                      <m:naryPr>
                        <m:chr m:val="∑"/>
                        <m:supHide m:val="on"/>
                        <m:ctrlPr>
                          <a:rPr lang="en-US" i="1">
                            <a:solidFill>
                              <a:srgbClr val="FF0000"/>
                            </a:solidFill>
                            <a:latin typeface="Cambria Math" panose="02040503050406030204" pitchFamily="18" charset="0"/>
                          </a:rPr>
                        </m:ctrlPr>
                      </m:naryPr>
                      <m:sub>
                        <m:r>
                          <a:rPr lang="en-US" i="1">
                            <a:solidFill>
                              <a:srgbClr val="FF0000"/>
                            </a:solidFill>
                            <a:latin typeface="Cambria Math" panose="02040503050406030204" pitchFamily="18" charset="0"/>
                          </a:rPr>
                          <m:t>𝑘</m:t>
                        </m:r>
                      </m:sub>
                      <m:sup/>
                      <m:e>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𝑏</m:t>
                                </m:r>
                              </m:e>
                              <m:sub>
                                <m:r>
                                  <a:rPr lang="en-US" i="1">
                                    <a:solidFill>
                                      <a:srgbClr val="FF0000"/>
                                    </a:solidFill>
                                    <a:latin typeface="Cambria Math" panose="02040503050406030204" pitchFamily="18" charset="0"/>
                                  </a:rPr>
                                  <m:t>𝑘</m:t>
                                </m:r>
                              </m:sub>
                            </m:sSub>
                          </m:e>
                        </m:d>
                      </m:e>
                    </m:nary>
                  </m:oMath>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331808" y="5166210"/>
                <a:ext cx="4572000" cy="1094659"/>
              </a:xfrm>
              <a:prstGeom prst="rect">
                <a:avLst/>
              </a:prstGeom>
              <a:blipFill rotWithShape="0">
                <a:blip r:embed="rId4"/>
                <a:stretch>
                  <a:fillRect l="-1067" b="-62222"/>
                </a:stretch>
              </a:blipFill>
            </p:spPr>
            <p:txBody>
              <a:bodyPr/>
              <a:lstStyle/>
              <a:p>
                <a:r>
                  <a:rPr lang="en-US">
                    <a:noFill/>
                  </a:rPr>
                  <a:t> </a:t>
                </a:r>
              </a:p>
            </p:txBody>
          </p:sp>
        </mc:Fallback>
      </mc:AlternateContent>
    </p:spTree>
    <p:extLst>
      <p:ext uri="{BB962C8B-B14F-4D97-AF65-F5344CB8AC3E}">
        <p14:creationId xmlns:p14="http://schemas.microsoft.com/office/powerpoint/2010/main" val="25700526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Viterbi Algorithm</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14:m>
                  <m:oMath xmlns:m="http://schemas.openxmlformats.org/officeDocument/2006/math">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lim>
                        </m:limLow>
                      </m:fName>
                      <m:e>
                        <m:r>
                          <a:rPr lang="en-US" i="1">
                            <a:latin typeface="Cambria Math" panose="02040503050406030204" pitchFamily="18" charset="0"/>
                          </a:rPr>
                          <m:t>𝑃</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1:</m:t>
                            </m:r>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e>
                    </m:func>
                    <m:r>
                      <a:rPr lang="en-US" b="0" i="1" smtClean="0">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65</a:t>
            </a:fld>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4498694" y="5337057"/>
                <a:ext cx="4483261" cy="752963"/>
              </a:xfrm>
              <a:prstGeom prst="rect">
                <a:avLst/>
              </a:prstGeom>
              <a:noFill/>
            </p:spPr>
            <p:txBody>
              <a:bodyPr wrap="square" rtlCol="0">
                <a:spAutoFit/>
              </a:bodyPr>
              <a:lstStyle/>
              <a:p>
                <a:r>
                  <a:rPr lang="en-US" dirty="0">
                    <a:solidFill>
                      <a:srgbClr val="FF0000"/>
                    </a:solidFill>
                  </a:rPr>
                  <a:t>If </a:t>
                </a:r>
                <a14:m>
                  <m:oMath xmlns:m="http://schemas.openxmlformats.org/officeDocument/2006/math">
                    <m:r>
                      <a:rPr lang="en-US" b="0" i="1" smtClean="0">
                        <a:solidFill>
                          <a:srgbClr val="FF0000"/>
                        </a:solidFill>
                        <a:latin typeface="Cambria Math" panose="02040503050406030204" pitchFamily="18" charset="0"/>
                      </a:rPr>
                      <m:t>𝑓</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𝑎</m:t>
                        </m:r>
                      </m:e>
                    </m:d>
                    <m:r>
                      <a:rPr lang="en-US" b="0" i="1" smtClean="0">
                        <a:solidFill>
                          <a:srgbClr val="FF0000"/>
                        </a:solidFill>
                        <a:latin typeface="Cambria Math" panose="02040503050406030204" pitchFamily="18" charset="0"/>
                      </a:rPr>
                      <m:t>≥0,∀</m:t>
                    </m:r>
                    <m:r>
                      <a:rPr lang="en-US" b="0" i="1" smtClean="0">
                        <a:solidFill>
                          <a:srgbClr val="FF0000"/>
                        </a:solidFill>
                        <a:latin typeface="Cambria Math" panose="02040503050406030204" pitchFamily="18" charset="0"/>
                      </a:rPr>
                      <m:t>𝑎</m:t>
                    </m:r>
                  </m:oMath>
                </a14:m>
                <a:r>
                  <a:rPr lang="en-US" dirty="0">
                    <a:solidFill>
                      <a:srgbClr val="FF0000"/>
                    </a:solidFill>
                  </a:rPr>
                  <a:t> and </a:t>
                </a:r>
                <a14:m>
                  <m:oMath xmlns:m="http://schemas.openxmlformats.org/officeDocument/2006/math">
                    <m:r>
                      <a:rPr lang="en-US" b="0" i="1" smtClean="0">
                        <a:solidFill>
                          <a:srgbClr val="FF0000"/>
                        </a:solidFill>
                        <a:latin typeface="Cambria Math" panose="02040503050406030204" pitchFamily="18" charset="0"/>
                      </a:rPr>
                      <m:t>𝑔</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𝑎</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𝑏</m:t>
                        </m:r>
                      </m:e>
                    </m:d>
                    <m:r>
                      <a:rPr lang="en-US" b="0" i="1" smtClean="0">
                        <a:solidFill>
                          <a:srgbClr val="FF0000"/>
                        </a:solidFill>
                        <a:latin typeface="Cambria Math" panose="02040503050406030204" pitchFamily="18" charset="0"/>
                      </a:rPr>
                      <m:t>≥0</m:t>
                    </m:r>
                  </m:oMath>
                </a14:m>
                <a:r>
                  <a:rPr lang="en-US" dirty="0">
                    <a:solidFill>
                      <a:srgbClr val="FF0000"/>
                    </a:solidFill>
                  </a:rPr>
                  <a:t>, </a:t>
                </a:r>
                <a14:m>
                  <m:oMath xmlns:m="http://schemas.openxmlformats.org/officeDocument/2006/math">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𝑎</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𝑏</m:t>
                    </m:r>
                  </m:oMath>
                </a14:m>
                <a:r>
                  <a:rPr lang="en-US" dirty="0">
                    <a:solidFill>
                      <a:srgbClr val="FF0000"/>
                    </a:solidFill>
                  </a:rPr>
                  <a:t>, then </a:t>
                </a:r>
                <a14:m>
                  <m:oMath xmlns:m="http://schemas.openxmlformats.org/officeDocument/2006/math">
                    <m:limLow>
                      <m:limLowPr>
                        <m:ctrlPr>
                          <a:rPr lang="en-US" b="0" i="1" smtClean="0">
                            <a:solidFill>
                              <a:srgbClr val="FF0000"/>
                            </a:solidFill>
                            <a:latin typeface="Cambria Math" panose="02040503050406030204" pitchFamily="18" charset="0"/>
                          </a:rPr>
                        </m:ctrlPr>
                      </m:limLowPr>
                      <m:e>
                        <m:r>
                          <m:rPr>
                            <m:sty m:val="p"/>
                          </m:rPr>
                          <a:rPr lang="en-US" b="0" i="0" smtClean="0">
                            <a:solidFill>
                              <a:srgbClr val="FF0000"/>
                            </a:solidFill>
                            <a:latin typeface="Cambria Math" panose="02040503050406030204" pitchFamily="18" charset="0"/>
                          </a:rPr>
                          <m:t>max</m:t>
                        </m:r>
                      </m:e>
                      <m:lim>
                        <m:r>
                          <a:rPr lang="en-US" b="0" i="1" smtClean="0">
                            <a:solidFill>
                              <a:srgbClr val="FF0000"/>
                            </a:solidFill>
                            <a:latin typeface="Cambria Math" panose="02040503050406030204" pitchFamily="18" charset="0"/>
                          </a:rPr>
                          <m:t>𝑎</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𝑏</m:t>
                        </m:r>
                      </m:lim>
                    </m:limLow>
                    <m:r>
                      <a:rPr lang="en-US" b="0" i="1" smtClean="0">
                        <a:solidFill>
                          <a:srgbClr val="FF0000"/>
                        </a:solidFill>
                        <a:latin typeface="Cambria Math" panose="02040503050406030204" pitchFamily="18" charset="0"/>
                      </a:rPr>
                      <m:t>𝑓</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𝑎</m:t>
                        </m:r>
                      </m:e>
                    </m:d>
                    <m:r>
                      <a:rPr lang="en-US" b="0" i="1" smtClean="0">
                        <a:solidFill>
                          <a:srgbClr val="FF0000"/>
                        </a:solidFill>
                        <a:latin typeface="Cambria Math" panose="02040503050406030204" pitchFamily="18" charset="0"/>
                      </a:rPr>
                      <m:t>𝑔</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𝑎</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𝑏</m:t>
                        </m:r>
                      </m:e>
                    </m:d>
                    <m:r>
                      <a:rPr lang="en-US" b="0" i="1" smtClean="0">
                        <a:solidFill>
                          <a:srgbClr val="FF0000"/>
                        </a:solidFill>
                        <a:latin typeface="Cambria Math" panose="02040503050406030204" pitchFamily="18" charset="0"/>
                      </a:rPr>
                      <m:t>=</m:t>
                    </m:r>
                    <m:limLow>
                      <m:limLowPr>
                        <m:ctrlPr>
                          <a:rPr lang="en-US" i="1">
                            <a:solidFill>
                              <a:srgbClr val="FF0000"/>
                            </a:solidFill>
                            <a:latin typeface="Cambria Math" panose="02040503050406030204" pitchFamily="18" charset="0"/>
                          </a:rPr>
                        </m:ctrlPr>
                      </m:limLowPr>
                      <m:e>
                        <m:r>
                          <m:rPr>
                            <m:sty m:val="p"/>
                          </m:rPr>
                          <a:rPr lang="en-US">
                            <a:solidFill>
                              <a:srgbClr val="FF0000"/>
                            </a:solidFill>
                            <a:latin typeface="Cambria Math" panose="02040503050406030204" pitchFamily="18" charset="0"/>
                          </a:rPr>
                          <m:t>max</m:t>
                        </m:r>
                      </m:e>
                      <m:lim>
                        <m:r>
                          <a:rPr lang="en-US" i="1">
                            <a:solidFill>
                              <a:srgbClr val="FF0000"/>
                            </a:solidFill>
                            <a:latin typeface="Cambria Math" panose="02040503050406030204" pitchFamily="18" charset="0"/>
                          </a:rPr>
                          <m:t>𝑎</m:t>
                        </m:r>
                      </m:lim>
                    </m:limLow>
                    <m:r>
                      <a:rPr lang="en-US" b="0" i="1" smtClean="0">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𝑓</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e>
                    </m:d>
                    <m:limLow>
                      <m:limLowPr>
                        <m:ctrlPr>
                          <a:rPr lang="en-US" i="1">
                            <a:solidFill>
                              <a:srgbClr val="FF0000"/>
                            </a:solidFill>
                            <a:latin typeface="Cambria Math" panose="02040503050406030204" pitchFamily="18" charset="0"/>
                          </a:rPr>
                        </m:ctrlPr>
                      </m:limLowPr>
                      <m:e>
                        <m:r>
                          <m:rPr>
                            <m:sty m:val="p"/>
                          </m:rPr>
                          <a:rPr lang="en-US">
                            <a:solidFill>
                              <a:srgbClr val="FF0000"/>
                            </a:solidFill>
                            <a:latin typeface="Cambria Math" panose="02040503050406030204" pitchFamily="18" charset="0"/>
                          </a:rPr>
                          <m:t>max</m:t>
                        </m:r>
                      </m:e>
                      <m:lim>
                        <m:r>
                          <a:rPr lang="en-US" i="1">
                            <a:solidFill>
                              <a:srgbClr val="FF0000"/>
                            </a:solidFill>
                            <a:latin typeface="Cambria Math" panose="02040503050406030204" pitchFamily="18" charset="0"/>
                          </a:rPr>
                          <m:t>𝑏</m:t>
                        </m:r>
                      </m:lim>
                    </m:limLow>
                    <m:r>
                      <a:rPr lang="en-US" i="1">
                        <a:solidFill>
                          <a:srgbClr val="FF0000"/>
                        </a:solidFill>
                        <a:latin typeface="Cambria Math" panose="02040503050406030204" pitchFamily="18" charset="0"/>
                      </a:rPr>
                      <m:t>𝑔</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e>
                    </m:d>
                    <m:r>
                      <a:rPr lang="en-US" b="0" i="1" smtClean="0">
                        <a:solidFill>
                          <a:srgbClr val="FF0000"/>
                        </a:solidFill>
                        <a:latin typeface="Cambria Math" panose="02040503050406030204" pitchFamily="18" charset="0"/>
                      </a:rPr>
                      <m:t>)</m:t>
                    </m:r>
                  </m:oMath>
                </a14:m>
                <a:endParaRPr lang="en-US" dirty="0">
                  <a:solidFill>
                    <a:srgbClr val="FF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498694" y="5337057"/>
                <a:ext cx="4483261" cy="752963"/>
              </a:xfrm>
              <a:prstGeom prst="rect">
                <a:avLst/>
              </a:prstGeom>
              <a:blipFill rotWithShape="0">
                <a:blip r:embed="rId3"/>
                <a:stretch>
                  <a:fillRect l="-1224" t="-4878"/>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612647" y="1953217"/>
            <a:ext cx="7729319" cy="3184449"/>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331808" y="5166210"/>
                <a:ext cx="4572000" cy="1094659"/>
              </a:xfrm>
              <a:prstGeom prst="rect">
                <a:avLst/>
              </a:prstGeom>
            </p:spPr>
            <p:txBody>
              <a:bodyPr>
                <a:spAutoFit/>
              </a:bodyPr>
              <a:lstStyle/>
              <a:p>
                <a:r>
                  <a:rPr lang="en-US" dirty="0">
                    <a:solidFill>
                      <a:srgbClr val="FF0000"/>
                    </a:solidFill>
                  </a:rPr>
                  <a:t>Bayes’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𝑏</m:t>
                        </m:r>
                      </m:e>
                      <m:e>
                        <m:r>
                          <a:rPr lang="en-US" i="1">
                            <a:solidFill>
                              <a:srgbClr val="FF0000"/>
                            </a:solidFill>
                            <a:latin typeface="Cambria Math" panose="02040503050406030204" pitchFamily="18" charset="0"/>
                          </a:rPr>
                          <m:t>𝑎</m:t>
                        </m:r>
                      </m:e>
                    </m:d>
                    <m:r>
                      <a:rPr lang="en-US" i="1">
                        <a:solidFill>
                          <a:srgbClr val="FF0000"/>
                        </a:solidFill>
                        <a:latin typeface="Cambria Math" panose="02040503050406030204" pitchFamily="18" charset="0"/>
                      </a:rPr>
                      <m:t>=</m:t>
                    </m:r>
                    <m:f>
                      <m:fPr>
                        <m:ctrlPr>
                          <a:rPr lang="en-US"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𝑃</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r>
                          <a:rPr lang="en-US" i="1">
                            <a:solidFill>
                              <a:srgbClr val="FF0000"/>
                            </a:solidFill>
                            <a:latin typeface="Cambria Math" panose="02040503050406030204" pitchFamily="18" charset="0"/>
                          </a:rPr>
                          <m:t>)</m:t>
                        </m:r>
                      </m:num>
                      <m:den>
                        <m:r>
                          <a:rPr lang="en-US" i="1">
                            <a:solidFill>
                              <a:srgbClr val="FF0000"/>
                            </a:solidFill>
                            <a:latin typeface="Cambria Math" panose="02040503050406030204" pitchFamily="18" charset="0"/>
                          </a:rPr>
                          <m:t>𝑃</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den>
                    </m:f>
                  </m:oMath>
                </a14:m>
                <a:endParaRPr lang="en-US" dirty="0">
                  <a:solidFill>
                    <a:srgbClr val="FF0000"/>
                  </a:solidFill>
                </a:endParaRPr>
              </a:p>
              <a:p>
                <a:r>
                  <a:rPr lang="en-US" dirty="0">
                    <a:solidFill>
                      <a:srgbClr val="FF0000"/>
                    </a:solidFill>
                  </a:rPr>
                  <a:t>Product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e>
                      <m:e>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𝑏</m:t>
                        </m:r>
                      </m:e>
                    </m:d>
                  </m:oMath>
                </a14:m>
                <a:endParaRPr lang="en-US" dirty="0">
                  <a:solidFill>
                    <a:srgbClr val="FF0000"/>
                  </a:solidFill>
                </a:endParaRPr>
              </a:p>
              <a:p>
                <a:r>
                  <a:rPr lang="en-US" dirty="0">
                    <a:solidFill>
                      <a:srgbClr val="FF0000"/>
                    </a:solidFill>
                  </a:rPr>
                  <a:t>Sum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e>
                    </m:d>
                    <m:r>
                      <a:rPr lang="en-US" i="1">
                        <a:solidFill>
                          <a:srgbClr val="FF0000"/>
                        </a:solidFill>
                        <a:latin typeface="Cambria Math" panose="02040503050406030204" pitchFamily="18" charset="0"/>
                      </a:rPr>
                      <m:t>=</m:t>
                    </m:r>
                    <m:nary>
                      <m:naryPr>
                        <m:chr m:val="∑"/>
                        <m:supHide m:val="on"/>
                        <m:ctrlPr>
                          <a:rPr lang="en-US" i="1">
                            <a:solidFill>
                              <a:srgbClr val="FF0000"/>
                            </a:solidFill>
                            <a:latin typeface="Cambria Math" panose="02040503050406030204" pitchFamily="18" charset="0"/>
                          </a:rPr>
                        </m:ctrlPr>
                      </m:naryPr>
                      <m:sub>
                        <m:r>
                          <a:rPr lang="en-US" i="1">
                            <a:solidFill>
                              <a:srgbClr val="FF0000"/>
                            </a:solidFill>
                            <a:latin typeface="Cambria Math" panose="02040503050406030204" pitchFamily="18" charset="0"/>
                          </a:rPr>
                          <m:t>𝑘</m:t>
                        </m:r>
                      </m:sub>
                      <m:sup/>
                      <m:e>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𝑏</m:t>
                                </m:r>
                              </m:e>
                              <m:sub>
                                <m:r>
                                  <a:rPr lang="en-US" i="1">
                                    <a:solidFill>
                                      <a:srgbClr val="FF0000"/>
                                    </a:solidFill>
                                    <a:latin typeface="Cambria Math" panose="02040503050406030204" pitchFamily="18" charset="0"/>
                                  </a:rPr>
                                  <m:t>𝑘</m:t>
                                </m:r>
                              </m:sub>
                            </m:sSub>
                          </m:e>
                        </m:d>
                      </m:e>
                    </m:nary>
                  </m:oMath>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331808" y="5166210"/>
                <a:ext cx="4572000" cy="1094659"/>
              </a:xfrm>
              <a:prstGeom prst="rect">
                <a:avLst/>
              </a:prstGeom>
              <a:blipFill rotWithShape="0">
                <a:blip r:embed="rId5"/>
                <a:stretch>
                  <a:fillRect l="-1067" b="-62222"/>
                </a:stretch>
              </a:blipFill>
            </p:spPr>
            <p:txBody>
              <a:bodyPr/>
              <a:lstStyle/>
              <a:p>
                <a:r>
                  <a:rPr lang="en-US">
                    <a:noFill/>
                  </a:rPr>
                  <a:t> </a:t>
                </a:r>
              </a:p>
            </p:txBody>
          </p:sp>
        </mc:Fallback>
      </mc:AlternateContent>
    </p:spTree>
    <p:extLst>
      <p:ext uri="{BB962C8B-B14F-4D97-AF65-F5344CB8AC3E}">
        <p14:creationId xmlns:p14="http://schemas.microsoft.com/office/powerpoint/2010/main" val="4239600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Inference in HMM: Prediction</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219200"/>
                <a:ext cx="8229600" cy="2654461"/>
              </a:xfrm>
            </p:spPr>
            <p:txBody>
              <a:bodyPr>
                <a:normAutofit/>
              </a:bodyPr>
              <a:lstStyle/>
              <a:p>
                <a:r>
                  <a:rPr lang="en-US" dirty="0"/>
                  <a:t>Prediction: Posterior distribution over future state given all evidence to date, </a:t>
                </a:r>
                <a14:m>
                  <m:oMath xmlns:m="http://schemas.openxmlformats.org/officeDocument/2006/math">
                    <m:r>
                      <a:rPr lang="en-US" b="1">
                        <a:latin typeface="Cambria Math" panose="02040503050406030204" pitchFamily="18" charset="0"/>
                      </a:rPr>
                      <m:t>𝐏</m:t>
                    </m:r>
                    <m:r>
                      <a:rPr lang="en-US">
                        <a:latin typeface="Cambria Math" panose="02040503050406030204" pitchFamily="18" charset="0"/>
                      </a:rPr>
                      <m:t>(</m:t>
                    </m:r>
                    <m:sSub>
                      <m:sSubPr>
                        <m:ctrlPr>
                          <a:rPr lang="en-US" i="1">
                            <a:latin typeface="Cambria Math" panose="02040503050406030204" pitchFamily="18" charset="0"/>
                          </a:rPr>
                        </m:ctrlPr>
                      </m:sSubPr>
                      <m:e>
                        <m:r>
                          <a:rPr lang="en-US" b="0"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sSub>
                      <m:sSubPr>
                        <m:ctrlPr>
                          <a:rPr lang="en-US" i="1" dirty="0">
                            <a:latin typeface="Cambria Math" panose="02040503050406030204" pitchFamily="18" charset="0"/>
                          </a:rPr>
                        </m:ctrlPr>
                      </m:sSubPr>
                      <m:e>
                        <m:r>
                          <a:rPr lang="en-US" b="0"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r>
                      <a:rPr lang="en-US" i="1" dirty="0">
                        <a:latin typeface="Cambria Math" panose="02040503050406030204" pitchFamily="18" charset="0"/>
                      </a:rPr>
                      <m:t>)</m:t>
                    </m:r>
                  </m:oMath>
                </a14:m>
                <a:endParaRPr lang="en-US" dirty="0"/>
              </a:p>
              <a:p>
                <a:pPr lvl="1"/>
                <a14:m>
                  <m:oMath xmlns:m="http://schemas.openxmlformats.org/officeDocument/2006/math">
                    <m:r>
                      <a:rPr lang="en-US" b="1">
                        <a:latin typeface="Cambria Math" panose="02040503050406030204" pitchFamily="18" charset="0"/>
                      </a:rPr>
                      <m:t>𝐏</m:t>
                    </m:r>
                    <m:r>
                      <a:rPr lang="en-US">
                        <a:latin typeface="Cambria Math" panose="02040503050406030204" pitchFamily="18" charset="0"/>
                      </a:rPr>
                      <m:t>(</m:t>
                    </m:r>
                    <m:r>
                      <a:rPr lang="en-US" i="1">
                        <a:latin typeface="Cambria Math" panose="02040503050406030204" pitchFamily="18" charset="0"/>
                      </a:rPr>
                      <m:t>𝑅𝑎𝑖</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𝑢𝑚𝑏𝑟𝑒𝑙𝑙</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𝑢𝑚𝑏𝑟𝑒𝑙𝑙</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sub>
                    </m:sSub>
                    <m:r>
                      <a:rPr lang="en-US" i="1">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219200"/>
                <a:ext cx="8229600" cy="2654461"/>
              </a:xfrm>
              <a:blipFill rotWithShape="0">
                <a:blip r:embed="rId2"/>
                <a:stretch>
                  <a:fillRect l="-741" t="-2299"/>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66</a:t>
            </a:fld>
            <a:endParaRPr lang="en-US" dirty="0"/>
          </a:p>
        </p:txBody>
      </p:sp>
      <p:pic>
        <p:nvPicPr>
          <p:cNvPr id="7" name="Picture 6"/>
          <p:cNvPicPr>
            <a:picLocks noChangeAspect="1"/>
          </p:cNvPicPr>
          <p:nvPr/>
        </p:nvPicPr>
        <p:blipFill>
          <a:blip r:embed="rId3"/>
          <a:stretch>
            <a:fillRect/>
          </a:stretch>
        </p:blipFill>
        <p:spPr>
          <a:xfrm>
            <a:off x="1957145" y="3926939"/>
            <a:ext cx="5095454" cy="2334645"/>
          </a:xfrm>
          <a:prstGeom prst="rect">
            <a:avLst/>
          </a:prstGeom>
        </p:spPr>
      </p:pic>
      <mc:AlternateContent xmlns:mc="http://schemas.openxmlformats.org/markup-compatibility/2006" xmlns:a14="http://schemas.microsoft.com/office/drawing/2010/main">
        <mc:Choice Requires="a14">
          <p:graphicFrame>
            <p:nvGraphicFramePr>
              <p:cNvPr id="8" name="Table 7"/>
              <p:cNvGraphicFramePr>
                <a:graphicFrameLocks noGrp="1"/>
              </p:cNvGraphicFramePr>
              <p:nvPr/>
            </p:nvGraphicFramePr>
            <p:xfrm>
              <a:off x="555582" y="5162630"/>
              <a:ext cx="1111171" cy="671010"/>
            </p:xfrm>
            <a:graphic>
              <a:graphicData uri="http://schemas.openxmlformats.org/drawingml/2006/table">
                <a:tbl>
                  <a:tblPr firstRow="1" bandRow="1">
                    <a:tableStyleId>{5940675A-B579-460E-94D1-54222C63F5DA}</a:tableStyleId>
                  </a:tblPr>
                  <a:tblGrid>
                    <a:gridCol w="425187">
                      <a:extLst>
                        <a:ext uri="{9D8B030D-6E8A-4147-A177-3AD203B41FA5}">
                          <a16:colId xmlns="" xmlns:a16="http://schemas.microsoft.com/office/drawing/2014/main" val="20000"/>
                        </a:ext>
                      </a:extLst>
                    </a:gridCol>
                    <a:gridCol w="685984">
                      <a:extLst>
                        <a:ext uri="{9D8B030D-6E8A-4147-A177-3AD203B41FA5}">
                          <a16:colId xmlns="" xmlns:a16="http://schemas.microsoft.com/office/drawing/2014/main" val="20001"/>
                        </a:ext>
                      </a:extLst>
                    </a:gridCol>
                  </a:tblGrid>
                  <a:tr h="335505">
                    <a:tc>
                      <a:txBody>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0</m:t>
                                    </m:r>
                                  </m:sub>
                                </m:sSub>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𝑃</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0</m:t>
                                    </m:r>
                                  </m:sub>
                                </m:sSub>
                                <m:r>
                                  <a:rPr lang="en-US" sz="1400" b="0" i="1" smtClean="0">
                                    <a:latin typeface="Cambria Math" panose="02040503050406030204" pitchFamily="18" charset="0"/>
                                  </a:rPr>
                                  <m:t>)</m:t>
                                </m:r>
                              </m:oMath>
                            </m:oMathPara>
                          </a14:m>
                          <a:endParaRPr lang="en-US" sz="1400" dirty="0"/>
                        </a:p>
                      </a:txBody>
                      <a:tcPr/>
                    </a:tc>
                    <a:extLst>
                      <a:ext uri="{0D108BD9-81ED-4DB2-BD59-A6C34878D82A}">
                        <a16:rowId xmlns="" xmlns:a16="http://schemas.microsoft.com/office/drawing/2014/main" val="10000"/>
                      </a:ext>
                    </a:extLst>
                  </a:tr>
                  <a:tr h="335505">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𝑡</m:t>
                                </m:r>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0.5</m:t>
                                </m:r>
                              </m:oMath>
                            </m:oMathPara>
                          </a14:m>
                          <a:endParaRPr lang="en-US" sz="1400" dirty="0"/>
                        </a:p>
                      </a:txBody>
                      <a:tcPr/>
                    </a:tc>
                    <a:extLst>
                      <a:ext uri="{0D108BD9-81ED-4DB2-BD59-A6C34878D82A}">
                        <a16:rowId xmlns="" xmlns:a16="http://schemas.microsoft.com/office/drawing/2014/main" val="10001"/>
                      </a:ext>
                    </a:extLst>
                  </a:tr>
                </a:tbl>
              </a:graphicData>
            </a:graphic>
          </p:graphicFrame>
        </mc:Choice>
        <mc:Fallback xmlns="">
          <p:graphicFrame>
            <p:nvGraphicFramePr>
              <p:cNvPr id="8" name="Table 7"/>
              <p:cNvGraphicFramePr>
                <a:graphicFrameLocks noGrp="1"/>
              </p:cNvGraphicFramePr>
              <p:nvPr/>
            </p:nvGraphicFramePr>
            <p:xfrm>
              <a:off x="555582" y="5162630"/>
              <a:ext cx="1111171" cy="671010"/>
            </p:xfrm>
            <a:graphic>
              <a:graphicData uri="http://schemas.openxmlformats.org/drawingml/2006/table">
                <a:tbl>
                  <a:tblPr firstRow="1" bandRow="1">
                    <a:tableStyleId>{5940675A-B579-460E-94D1-54222C63F5DA}</a:tableStyleId>
                  </a:tblPr>
                  <a:tblGrid>
                    <a:gridCol w="425187"/>
                    <a:gridCol w="685984"/>
                  </a:tblGrid>
                  <a:tr h="335505">
                    <a:tc>
                      <a:txBody>
                        <a:bodyPr/>
                        <a:lstStyle/>
                        <a:p>
                          <a:endParaRPr lang="en-US"/>
                        </a:p>
                      </a:txBody>
                      <a:tcPr>
                        <a:blipFill rotWithShape="0">
                          <a:blip r:embed="rId4"/>
                          <a:stretch>
                            <a:fillRect l="-1429" t="-1786" r="-164286" b="-103571"/>
                          </a:stretch>
                        </a:blipFill>
                      </a:tcPr>
                    </a:tc>
                    <a:tc>
                      <a:txBody>
                        <a:bodyPr/>
                        <a:lstStyle/>
                        <a:p>
                          <a:endParaRPr lang="en-US"/>
                        </a:p>
                      </a:txBody>
                      <a:tcPr>
                        <a:blipFill rotWithShape="0">
                          <a:blip r:embed="rId4"/>
                          <a:stretch>
                            <a:fillRect l="-62832" t="-1786" r="-1770" b="-103571"/>
                          </a:stretch>
                        </a:blipFill>
                      </a:tcPr>
                    </a:tc>
                  </a:tr>
                  <a:tr h="335505">
                    <a:tc>
                      <a:txBody>
                        <a:bodyPr/>
                        <a:lstStyle/>
                        <a:p>
                          <a:endParaRPr lang="en-US"/>
                        </a:p>
                      </a:txBody>
                      <a:tcPr>
                        <a:blipFill rotWithShape="0">
                          <a:blip r:embed="rId4"/>
                          <a:stretch>
                            <a:fillRect l="-1429" t="-103636" r="-164286" b="-5455"/>
                          </a:stretch>
                        </a:blipFill>
                      </a:tcPr>
                    </a:tc>
                    <a:tc>
                      <a:txBody>
                        <a:bodyPr/>
                        <a:lstStyle/>
                        <a:p>
                          <a:endParaRPr lang="en-US"/>
                        </a:p>
                      </a:txBody>
                      <a:tcPr>
                        <a:blipFill rotWithShape="0">
                          <a:blip r:embed="rId4"/>
                          <a:stretch>
                            <a:fillRect l="-62832" t="-103636" r="-1770" b="-5455"/>
                          </a:stretch>
                        </a:blipFill>
                      </a:tcPr>
                    </a:tc>
                  </a:tr>
                </a:tbl>
              </a:graphicData>
            </a:graphic>
          </p:graphicFrame>
        </mc:Fallback>
      </mc:AlternateContent>
    </p:spTree>
    <p:extLst>
      <p:ext uri="{BB962C8B-B14F-4D97-AF65-F5344CB8AC3E}">
        <p14:creationId xmlns:p14="http://schemas.microsoft.com/office/powerpoint/2010/main" val="15726613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Inference in HMM: Prediction</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a:t>We know</a:t>
                </a:r>
              </a:p>
              <a:p>
                <a:pPr lvl="1"/>
                <a:endParaRPr lang="en-US" dirty="0"/>
              </a:p>
              <a:p>
                <a:pPr lvl="1"/>
                <a:endParaRPr lang="en-US" dirty="0"/>
              </a:p>
              <a:p>
                <a:r>
                  <a:rPr lang="en-US" dirty="0"/>
                  <a:t>So </a:t>
                </a:r>
                <a14:m>
                  <m:oMath xmlns:m="http://schemas.openxmlformats.org/officeDocument/2006/math">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e>
                    </m:d>
                    <m:r>
                      <a:rPr lang="en-US" b="0" i="1" dirty="0" smtClean="0">
                        <a:latin typeface="Cambria Math" panose="02040503050406030204" pitchFamily="18" charset="0"/>
                      </a:rPr>
                      <m:t>=</m:t>
                    </m:r>
                  </m:oMath>
                </a14:m>
                <a:endParaRPr lang="en-US" dirty="0"/>
              </a:p>
              <a:p>
                <a:pPr lvl="1"/>
                <a:endParaRPr lang="en-US" dirty="0"/>
              </a:p>
              <a:p>
                <a:pPr lvl="1"/>
                <a:endParaRPr lang="en-US" dirty="0"/>
              </a:p>
              <a:p>
                <a:pPr lvl="1"/>
                <a:endParaRPr lang="en-US" dirty="0"/>
              </a:p>
              <a:p>
                <a:r>
                  <a:rPr lang="en-US" dirty="0"/>
                  <a:t>Can further compute </a:t>
                </a:r>
                <a14:m>
                  <m:oMath xmlns:m="http://schemas.openxmlformats.org/officeDocument/2006/math">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+1</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e>
                    </m:d>
                  </m:oMath>
                </a14:m>
                <a:r>
                  <a:rPr lang="en-US" dirty="0"/>
                  <a:t> through recursive computation</a:t>
                </a:r>
              </a:p>
              <a:p>
                <a:pPr marL="0" indent="0">
                  <a:buNone/>
                </a:pP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67</a:t>
            </a:fld>
            <a:endParaRPr lang="en-US" dirty="0"/>
          </a:p>
        </p:txBody>
      </p:sp>
      <mc:AlternateContent xmlns:mc="http://schemas.openxmlformats.org/markup-compatibility/2006" xmlns:a14="http://schemas.microsoft.com/office/drawing/2010/main">
        <mc:Choice Requires="a14">
          <p:sp>
            <p:nvSpPr>
              <p:cNvPr id="7" name="Rectangle 6"/>
              <p:cNvSpPr/>
              <p:nvPr/>
            </p:nvSpPr>
            <p:spPr>
              <a:xfrm>
                <a:off x="2969373" y="1566197"/>
                <a:ext cx="1831720" cy="369332"/>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𝑡</m:t>
                        </m:r>
                      </m:sub>
                    </m:sSub>
                    <m:r>
                      <a:rPr lang="en-US" b="1" i="0" smtClean="0">
                        <a:latin typeface="Cambria Math" panose="02040503050406030204" pitchFamily="18" charset="0"/>
                      </a:rPr>
                      <m:t>=</m:t>
                    </m:r>
                    <m:r>
                      <a:rPr lang="en-US" b="1" dirty="0">
                        <a:latin typeface="Cambria Math" panose="02040503050406030204" pitchFamily="18" charset="0"/>
                      </a:rPr>
                      <m:t>𝐏</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𝑡</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r>
                      <a:rPr lang="en-US" i="1" dirty="0">
                        <a:latin typeface="Cambria Math" panose="02040503050406030204" pitchFamily="18" charset="0"/>
                      </a:rPr>
                      <m:t>)</m:t>
                    </m:r>
                  </m:oMath>
                </a14:m>
                <a:r>
                  <a:rPr lang="en-US" dirty="0"/>
                  <a:t> </a:t>
                </a:r>
              </a:p>
            </p:txBody>
          </p:sp>
        </mc:Choice>
        <mc:Fallback xmlns="">
          <p:sp>
            <p:nvSpPr>
              <p:cNvPr id="7" name="Rectangle 6"/>
              <p:cNvSpPr>
                <a:spLocks noRot="1" noChangeAspect="1" noMove="1" noResize="1" noEditPoints="1" noAdjustHandles="1" noChangeArrowheads="1" noChangeShapeType="1" noTextEdit="1"/>
              </p:cNvSpPr>
              <p:nvPr/>
            </p:nvSpPr>
            <p:spPr>
              <a:xfrm>
                <a:off x="2969373" y="1566197"/>
                <a:ext cx="1831720" cy="369332"/>
              </a:xfrm>
              <a:prstGeom prst="rect">
                <a:avLst/>
              </a:prstGeom>
              <a:blipFill rotWithShape="0">
                <a:blip r:embed="rId3"/>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756507" y="1996713"/>
                <a:ext cx="2288319" cy="3742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𝛼</m:t>
                      </m:r>
                      <m:sSub>
                        <m:sSubPr>
                          <m:ctrlPr>
                            <a:rPr lang="en-US" i="1">
                              <a:latin typeface="Cambria Math" panose="02040503050406030204" pitchFamily="18" charset="0"/>
                            </a:rPr>
                          </m:ctrlPr>
                        </m:sSubPr>
                        <m:e>
                          <m:r>
                            <a:rPr lang="en-US" b="1">
                              <a:latin typeface="Cambria Math" panose="02040503050406030204" pitchFamily="18" charset="0"/>
                            </a:rPr>
                            <m:t>𝐎</m:t>
                          </m:r>
                        </m:e>
                        <m:sub>
                          <m:r>
                            <a:rPr lang="en-US" i="1">
                              <a:latin typeface="Cambria Math" panose="02040503050406030204" pitchFamily="18" charset="0"/>
                            </a:rPr>
                            <m:t>𝑡</m:t>
                          </m:r>
                          <m:r>
                            <a:rPr lang="en-US" i="1">
                              <a:latin typeface="Cambria Math" panose="02040503050406030204" pitchFamily="18" charset="0"/>
                            </a:rPr>
                            <m:t>+1</m:t>
                          </m:r>
                        </m:sub>
                      </m:sSub>
                      <m:sSup>
                        <m:sSupPr>
                          <m:ctrlPr>
                            <a:rPr lang="en-US" i="1">
                              <a:latin typeface="Cambria Math" panose="02040503050406030204" pitchFamily="18" charset="0"/>
                            </a:rPr>
                          </m:ctrlPr>
                        </m:sSupPr>
                        <m:e>
                          <m:r>
                            <a:rPr lang="en-US" b="1">
                              <a:latin typeface="Cambria Math" panose="02040503050406030204" pitchFamily="18" charset="0"/>
                            </a:rPr>
                            <m:t>𝐓</m:t>
                          </m:r>
                        </m:e>
                        <m:sup>
                          <m:r>
                            <m:rPr>
                              <m:sty m:val="p"/>
                            </m:rPr>
                            <a:rPr lang="en-US">
                              <a:latin typeface="Cambria Math" panose="02040503050406030204" pitchFamily="18" charset="0"/>
                            </a:rPr>
                            <m:t>T</m:t>
                          </m:r>
                        </m:sup>
                      </m:sSup>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𝑡</m:t>
                          </m:r>
                        </m:sub>
                      </m:sSub>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2756507" y="1996713"/>
                <a:ext cx="2288319" cy="374270"/>
              </a:xfrm>
              <a:prstGeom prst="rect">
                <a:avLst/>
              </a:prstGeom>
              <a:blipFill rotWithShape="0">
                <a:blip r:embed="rId4"/>
                <a:stretch>
                  <a:fillRect b="-1639"/>
                </a:stretch>
              </a:blipFill>
            </p:spPr>
            <p:txBody>
              <a:bodyPr/>
              <a:lstStyle/>
              <a:p>
                <a:r>
                  <a:rPr lang="en-US">
                    <a:noFill/>
                  </a:rPr>
                  <a:t> </a:t>
                </a:r>
              </a:p>
            </p:txBody>
          </p:sp>
        </mc:Fallback>
      </mc:AlternateContent>
    </p:spTree>
    <p:extLst>
      <p:ext uri="{BB962C8B-B14F-4D97-AF65-F5344CB8AC3E}">
        <p14:creationId xmlns:p14="http://schemas.microsoft.com/office/powerpoint/2010/main" val="10100068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Inference in HMM: Prediction</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a:t>We know</a:t>
                </a:r>
              </a:p>
              <a:p>
                <a:pPr lvl="1"/>
                <a:endParaRPr lang="en-US" dirty="0"/>
              </a:p>
              <a:p>
                <a:pPr lvl="1"/>
                <a:endParaRPr lang="en-US" dirty="0"/>
              </a:p>
              <a:p>
                <a:r>
                  <a:rPr lang="en-US" dirty="0"/>
                  <a:t>So </a:t>
                </a:r>
                <a14:m>
                  <m:oMath xmlns:m="http://schemas.openxmlformats.org/officeDocument/2006/math">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e>
                    </m:d>
                    <m:r>
                      <a:rPr lang="en-US" b="0" i="1" dirty="0" smtClean="0">
                        <a:latin typeface="Cambria Math" panose="02040503050406030204" pitchFamily="18" charset="0"/>
                      </a:rPr>
                      <m:t>=</m:t>
                    </m:r>
                  </m:oMath>
                </a14:m>
                <a:endParaRPr lang="en-US" dirty="0"/>
              </a:p>
              <a:p>
                <a:pPr lvl="1"/>
                <a:endParaRPr lang="en-US" dirty="0"/>
              </a:p>
              <a:p>
                <a:pPr lvl="1"/>
                <a:endParaRPr lang="en-US" dirty="0"/>
              </a:p>
              <a:p>
                <a:pPr lvl="1"/>
                <a:endParaRPr lang="en-US" dirty="0"/>
              </a:p>
              <a:p>
                <a:r>
                  <a:rPr lang="en-US" dirty="0"/>
                  <a:t>Can further compute </a:t>
                </a:r>
                <a14:m>
                  <m:oMath xmlns:m="http://schemas.openxmlformats.org/officeDocument/2006/math">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+1</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e>
                    </m:d>
                  </m:oMath>
                </a14:m>
                <a:r>
                  <a:rPr lang="en-US" dirty="0"/>
                  <a:t> through recursive computation</a:t>
                </a:r>
              </a:p>
              <a:p>
                <a:pPr marL="0" indent="0">
                  <a:buNone/>
                </a:pP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68</a:t>
            </a:fld>
            <a:endParaRPr lang="en-US" dirty="0"/>
          </a:p>
        </p:txBody>
      </p:sp>
      <mc:AlternateContent xmlns:mc="http://schemas.openxmlformats.org/markup-compatibility/2006" xmlns:a14="http://schemas.microsoft.com/office/drawing/2010/main">
        <mc:Choice Requires="a14">
          <p:sp>
            <p:nvSpPr>
              <p:cNvPr id="7" name="Rectangle 6"/>
              <p:cNvSpPr/>
              <p:nvPr/>
            </p:nvSpPr>
            <p:spPr>
              <a:xfrm>
                <a:off x="2969373" y="1566197"/>
                <a:ext cx="1831720" cy="369332"/>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𝑡</m:t>
                        </m:r>
                      </m:sub>
                    </m:sSub>
                    <m:r>
                      <a:rPr lang="en-US" b="1" i="0" smtClean="0">
                        <a:latin typeface="Cambria Math" panose="02040503050406030204" pitchFamily="18" charset="0"/>
                      </a:rPr>
                      <m:t>=</m:t>
                    </m:r>
                    <m:r>
                      <a:rPr lang="en-US" b="1" dirty="0">
                        <a:latin typeface="Cambria Math" panose="02040503050406030204" pitchFamily="18" charset="0"/>
                      </a:rPr>
                      <m:t>𝐏</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𝑡</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r>
                      <a:rPr lang="en-US" i="1" dirty="0">
                        <a:latin typeface="Cambria Math" panose="02040503050406030204" pitchFamily="18" charset="0"/>
                      </a:rPr>
                      <m:t>)</m:t>
                    </m:r>
                  </m:oMath>
                </a14:m>
                <a:r>
                  <a:rPr lang="en-US" dirty="0"/>
                  <a:t> </a:t>
                </a:r>
              </a:p>
            </p:txBody>
          </p:sp>
        </mc:Choice>
        <mc:Fallback xmlns="">
          <p:sp>
            <p:nvSpPr>
              <p:cNvPr id="7" name="Rectangle 6"/>
              <p:cNvSpPr>
                <a:spLocks noRot="1" noChangeAspect="1" noMove="1" noResize="1" noEditPoints="1" noAdjustHandles="1" noChangeArrowheads="1" noChangeShapeType="1" noTextEdit="1"/>
              </p:cNvSpPr>
              <p:nvPr/>
            </p:nvSpPr>
            <p:spPr>
              <a:xfrm>
                <a:off x="2969373" y="1566197"/>
                <a:ext cx="1831720" cy="369332"/>
              </a:xfrm>
              <a:prstGeom prst="rect">
                <a:avLst/>
              </a:prstGeom>
              <a:blipFill rotWithShape="0">
                <a:blip r:embed="rId3"/>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756507" y="1996713"/>
                <a:ext cx="2288319" cy="3742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𝛼</m:t>
                      </m:r>
                      <m:sSub>
                        <m:sSubPr>
                          <m:ctrlPr>
                            <a:rPr lang="en-US" i="1">
                              <a:latin typeface="Cambria Math" panose="02040503050406030204" pitchFamily="18" charset="0"/>
                            </a:rPr>
                          </m:ctrlPr>
                        </m:sSubPr>
                        <m:e>
                          <m:r>
                            <a:rPr lang="en-US" b="1">
                              <a:latin typeface="Cambria Math" panose="02040503050406030204" pitchFamily="18" charset="0"/>
                            </a:rPr>
                            <m:t>𝐎</m:t>
                          </m:r>
                        </m:e>
                        <m:sub>
                          <m:r>
                            <a:rPr lang="en-US" i="1">
                              <a:latin typeface="Cambria Math" panose="02040503050406030204" pitchFamily="18" charset="0"/>
                            </a:rPr>
                            <m:t>𝑡</m:t>
                          </m:r>
                          <m:r>
                            <a:rPr lang="en-US" i="1">
                              <a:latin typeface="Cambria Math" panose="02040503050406030204" pitchFamily="18" charset="0"/>
                            </a:rPr>
                            <m:t>+1</m:t>
                          </m:r>
                        </m:sub>
                      </m:sSub>
                      <m:sSup>
                        <m:sSupPr>
                          <m:ctrlPr>
                            <a:rPr lang="en-US" i="1">
                              <a:latin typeface="Cambria Math" panose="02040503050406030204" pitchFamily="18" charset="0"/>
                            </a:rPr>
                          </m:ctrlPr>
                        </m:sSupPr>
                        <m:e>
                          <m:r>
                            <a:rPr lang="en-US" b="1">
                              <a:latin typeface="Cambria Math" panose="02040503050406030204" pitchFamily="18" charset="0"/>
                            </a:rPr>
                            <m:t>𝐓</m:t>
                          </m:r>
                        </m:e>
                        <m:sup>
                          <m:r>
                            <m:rPr>
                              <m:sty m:val="p"/>
                            </m:rPr>
                            <a:rPr lang="en-US">
                              <a:latin typeface="Cambria Math" panose="02040503050406030204" pitchFamily="18" charset="0"/>
                            </a:rPr>
                            <m:t>T</m:t>
                          </m:r>
                        </m:sup>
                      </m:sSup>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𝑡</m:t>
                          </m:r>
                        </m:sub>
                      </m:sSub>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2756507" y="1996713"/>
                <a:ext cx="2288319" cy="374270"/>
              </a:xfrm>
              <a:prstGeom prst="rect">
                <a:avLst/>
              </a:prstGeom>
              <a:blipFill rotWithShape="0">
                <a:blip r:embed="rId4"/>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59164" y="3224910"/>
                <a:ext cx="7562840" cy="671530"/>
              </a:xfrm>
              <a:prstGeom prst="rect">
                <a:avLst/>
              </a:prstGeom>
            </p:spPr>
            <p:txBody>
              <a:bodyPr wrap="none">
                <a:spAutoFit/>
              </a:bodyPr>
              <a:lstStyle/>
              <a:p>
                <a14:m>
                  <m:oMath xmlns:m="http://schemas.openxmlformats.org/officeDocument/2006/math">
                    <m:r>
                      <a:rPr lang="en-US" b="1" i="0" smtClean="0">
                        <a:latin typeface="Cambria Math" panose="02040503050406030204" pitchFamily="18" charset="0"/>
                      </a:rPr>
                      <m:t>=</m:t>
                    </m:r>
                    <m:nary>
                      <m:naryPr>
                        <m:chr m:val="∑"/>
                        <m:supHide m:val="on"/>
                        <m:ctrlPr>
                          <a:rPr lang="en-US" b="1" i="1" smtClean="0">
                            <a:latin typeface="Cambria Math" panose="02040503050406030204" pitchFamily="18" charset="0"/>
                          </a:rPr>
                        </m:ctrlPr>
                      </m:naryPr>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sub>
                      <m:sup/>
                      <m:e>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𝑡</m:t>
                                </m:r>
                              </m:sub>
                            </m:sSub>
                          </m:e>
                        </m:d>
                        <m:r>
                          <a:rPr lang="en-US" i="1" dirty="0">
                            <a:latin typeface="Cambria Math" panose="02040503050406030204" pitchFamily="18" charset="0"/>
                          </a:rPr>
                          <m:t>𝑃</m:t>
                        </m:r>
                        <m:d>
                          <m:dPr>
                            <m:ctrlPr>
                              <a:rPr lang="en-US" b="1"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𝑡</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e>
                        </m:d>
                      </m:e>
                    </m:nary>
                  </m:oMath>
                </a14:m>
                <a:r>
                  <a:rPr lang="en-US" b="1" i="1" dirty="0">
                    <a:latin typeface="Cambria Math" panose="02040503050406030204" pitchFamily="18" charset="0"/>
                  </a:rPr>
                  <a:t>	</a:t>
                </a:r>
                <a:r>
                  <a:rPr lang="en-US" dirty="0"/>
                  <a:t> (Sum Rule + Product rule + Markov assumption)</a:t>
                </a:r>
              </a:p>
              <a:p>
                <a14:m>
                  <m:oMath xmlns:m="http://schemas.openxmlformats.org/officeDocument/2006/math">
                    <m:r>
                      <a:rPr lang="en-US" b="1" i="1" smtClean="0">
                        <a:latin typeface="Cambria Math" panose="02040503050406030204" pitchFamily="18" charset="0"/>
                      </a:rPr>
                      <m:t>=</m:t>
                    </m:r>
                    <m:r>
                      <a:rPr lang="en-US" i="1">
                        <a:latin typeface="Cambria Math" panose="02040503050406030204" pitchFamily="18" charset="0"/>
                      </a:rPr>
                      <m:t>𝛼</m:t>
                    </m:r>
                    <m:sSup>
                      <m:sSupPr>
                        <m:ctrlPr>
                          <a:rPr lang="en-US" i="1">
                            <a:latin typeface="Cambria Math" panose="02040503050406030204" pitchFamily="18" charset="0"/>
                          </a:rPr>
                        </m:ctrlPr>
                      </m:sSupPr>
                      <m:e>
                        <m:r>
                          <a:rPr lang="en-US" b="1">
                            <a:latin typeface="Cambria Math" panose="02040503050406030204" pitchFamily="18" charset="0"/>
                          </a:rPr>
                          <m:t>𝐓</m:t>
                        </m:r>
                      </m:e>
                      <m:sup>
                        <m:r>
                          <m:rPr>
                            <m:sty m:val="p"/>
                          </m:rPr>
                          <a:rPr lang="en-US">
                            <a:latin typeface="Cambria Math" panose="02040503050406030204" pitchFamily="18" charset="0"/>
                          </a:rPr>
                          <m:t>T</m:t>
                        </m:r>
                      </m:sup>
                    </m:sSup>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𝑡</m:t>
                        </m:r>
                      </m:sub>
                    </m:sSub>
                  </m:oMath>
                </a14:m>
                <a:r>
                  <a:rPr lang="en-US" b="1" i="1" dirty="0">
                    <a:latin typeface="Cambria Math" panose="02040503050406030204" pitchFamily="18" charset="0"/>
                  </a:rPr>
                  <a:t>	</a:t>
                </a:r>
                <a:r>
                  <a:rPr lang="en-US" dirty="0"/>
                  <a:t>(Matrix representation)</a:t>
                </a:r>
              </a:p>
            </p:txBody>
          </p:sp>
        </mc:Choice>
        <mc:Fallback xmlns="">
          <p:sp>
            <p:nvSpPr>
              <p:cNvPr id="9" name="Rectangle 8"/>
              <p:cNvSpPr>
                <a:spLocks noRot="1" noChangeAspect="1" noMove="1" noResize="1" noEditPoints="1" noAdjustHandles="1" noChangeArrowheads="1" noChangeShapeType="1" noTextEdit="1"/>
              </p:cNvSpPr>
              <p:nvPr/>
            </p:nvSpPr>
            <p:spPr>
              <a:xfrm>
                <a:off x="859164" y="3224910"/>
                <a:ext cx="7562840" cy="671530"/>
              </a:xfrm>
              <a:prstGeom prst="rect">
                <a:avLst/>
              </a:prstGeom>
              <a:blipFill rotWithShape="0">
                <a:blip r:embed="rId5"/>
                <a:stretch>
                  <a:fillRect l="-1370" t="-65455" b="-5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708486" y="5356228"/>
                <a:ext cx="5077865" cy="800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𝑘</m:t>
                              </m:r>
                              <m:r>
                                <a:rPr lang="en-US" i="1">
                                  <a:latin typeface="Cambria Math" panose="02040503050406030204" pitchFamily="18" charset="0"/>
                                </a:rPr>
                                <m:t>+1</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e>
                      </m:d>
                      <m:r>
                        <a:rPr lang="en-US" b="1" smtClean="0">
                          <a:latin typeface="Cambria Math" panose="02040503050406030204" pitchFamily="18" charset="0"/>
                        </a:rPr>
                        <m:t>=</m:t>
                      </m:r>
                      <m:nary>
                        <m:naryPr>
                          <m:chr m:val="∑"/>
                          <m:supHide m:val="on"/>
                          <m:ctrlPr>
                            <a:rPr lang="en-US" b="1"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𝑘</m:t>
                              </m:r>
                            </m:sub>
                          </m:sSub>
                        </m:sub>
                        <m:sup/>
                        <m:e>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r>
                                    <a:rPr lang="en-US" i="1">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+1</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𝑡</m:t>
                                  </m:r>
                                  <m:r>
                                    <a:rPr lang="en-US" b="0" i="1" dirty="0" smtClean="0">
                                      <a:latin typeface="Cambria Math" panose="02040503050406030204" pitchFamily="18" charset="0"/>
                                    </a:rPr>
                                    <m:t>+</m:t>
                                  </m:r>
                                  <m:r>
                                    <a:rPr lang="en-US" b="0" i="1" dirty="0" smtClean="0">
                                      <a:latin typeface="Cambria Math" panose="02040503050406030204" pitchFamily="18" charset="0"/>
                                    </a:rPr>
                                    <m:t>𝑘</m:t>
                                  </m:r>
                                </m:sub>
                              </m:sSub>
                            </m:e>
                          </m:d>
                          <m:r>
                            <a:rPr lang="en-US" i="1" dirty="0">
                              <a:latin typeface="Cambria Math" panose="02040503050406030204" pitchFamily="18" charset="0"/>
                            </a:rPr>
                            <m:t>𝑃</m:t>
                          </m:r>
                          <m:d>
                            <m:dPr>
                              <m:ctrlPr>
                                <a:rPr lang="en-US" b="1"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𝑡</m:t>
                                  </m:r>
                                  <m:r>
                                    <a:rPr lang="en-US" b="0" i="1" dirty="0" smtClean="0">
                                      <a:latin typeface="Cambria Math" panose="02040503050406030204" pitchFamily="18" charset="0"/>
                                    </a:rPr>
                                    <m:t>+</m:t>
                                  </m:r>
                                  <m:r>
                                    <a:rPr lang="en-US" b="0" i="1" dirty="0" smtClean="0">
                                      <a:latin typeface="Cambria Math" panose="02040503050406030204" pitchFamily="18" charset="0"/>
                                    </a:rPr>
                                    <m:t>𝑘</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e>
                          </m:d>
                        </m:e>
                      </m:nary>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1708486" y="5356228"/>
                <a:ext cx="5077865" cy="800732"/>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89442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Inference in HMM: Smoothing</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219200"/>
                <a:ext cx="8229600" cy="2654461"/>
              </a:xfrm>
            </p:spPr>
            <p:txBody>
              <a:bodyPr>
                <a:normAutofit/>
              </a:bodyPr>
              <a:lstStyle/>
              <a:p>
                <a:r>
                  <a:rPr lang="en-US" dirty="0"/>
                  <a:t>Smoothing: Posterior distribution of past state given all evidence up to present, </a:t>
                </a:r>
                <a14:m>
                  <m:oMath xmlns:m="http://schemas.openxmlformats.org/officeDocument/2006/math">
                    <m:r>
                      <a:rPr lang="en-US" b="1">
                        <a:latin typeface="Cambria Math" panose="02040503050406030204" pitchFamily="18" charset="0"/>
                      </a:rPr>
                      <m:t>𝐏</m:t>
                    </m:r>
                    <m:r>
                      <a:rPr lang="en-US" i="1">
                        <a:latin typeface="Cambria Math" panose="02040503050406030204" pitchFamily="18" charset="0"/>
                      </a:rPr>
                      <m:t>(</m:t>
                    </m:r>
                    <m:sSub>
                      <m:sSubPr>
                        <m:ctrlPr>
                          <a:rPr lang="en-US" i="1">
                            <a:latin typeface="Cambria Math" panose="02040503050406030204" pitchFamily="18" charset="0"/>
                          </a:rPr>
                        </m:ctrlPr>
                      </m:sSubPr>
                      <m:e>
                        <m:r>
                          <a:rPr lang="en-US" b="0" i="1">
                            <a:latin typeface="Cambria Math" panose="02040503050406030204" pitchFamily="18" charset="0"/>
                          </a:rPr>
                          <m:t>𝑋</m:t>
                        </m:r>
                      </m:e>
                      <m:sub>
                        <m:r>
                          <a:rPr lang="en-US" i="1">
                            <a:latin typeface="Cambria Math" panose="02040503050406030204" pitchFamily="18" charset="0"/>
                          </a:rPr>
                          <m:t>𝑘</m:t>
                        </m:r>
                      </m:sub>
                    </m:sSub>
                    <m:r>
                      <a:rPr lang="en-US">
                        <a:latin typeface="Cambria Math" panose="02040503050406030204" pitchFamily="18" charset="0"/>
                      </a:rPr>
                      <m:t>|</m:t>
                    </m:r>
                    <m:sSub>
                      <m:sSubPr>
                        <m:ctrlPr>
                          <a:rPr lang="en-US" i="1" dirty="0">
                            <a:latin typeface="Cambria Math" panose="02040503050406030204" pitchFamily="18" charset="0"/>
                          </a:rPr>
                        </m:ctrlPr>
                      </m:sSubPr>
                      <m:e>
                        <m:r>
                          <a:rPr lang="en-US" b="0"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r>
                      <a:rPr lang="en-US" i="1" dirty="0">
                        <a:latin typeface="Cambria Math" panose="02040503050406030204" pitchFamily="18" charset="0"/>
                      </a:rPr>
                      <m:t>)</m:t>
                    </m:r>
                  </m:oMath>
                </a14:m>
                <a:endParaRPr lang="en-US" dirty="0"/>
              </a:p>
              <a:p>
                <a:pPr lvl="1"/>
                <a14:m>
                  <m:oMath xmlns:m="http://schemas.openxmlformats.org/officeDocument/2006/math">
                    <m:r>
                      <a:rPr lang="en-US" b="1">
                        <a:latin typeface="Cambria Math" panose="02040503050406030204" pitchFamily="18" charset="0"/>
                      </a:rPr>
                      <m:t>𝐏</m:t>
                    </m:r>
                    <m:r>
                      <a:rPr lang="en-US">
                        <a:latin typeface="Cambria Math" panose="02040503050406030204" pitchFamily="18" charset="0"/>
                      </a:rPr>
                      <m:t>(</m:t>
                    </m:r>
                    <m:r>
                      <a:rPr lang="en-US" i="1">
                        <a:latin typeface="Cambria Math" panose="02040503050406030204" pitchFamily="18" charset="0"/>
                      </a:rPr>
                      <m:t>𝑅𝑎𝑖</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b="0" i="1" smtClean="0">
                            <a:latin typeface="Cambria Math" panose="02040503050406030204" pitchFamily="18" charset="0"/>
                          </a:rPr>
                          <m:t>𝑘</m:t>
                        </m:r>
                      </m:sub>
                    </m:sSub>
                    <m:r>
                      <a:rPr lang="en-US" i="1">
                        <a:latin typeface="Cambria Math" panose="02040503050406030204" pitchFamily="18" charset="0"/>
                      </a:rPr>
                      <m:t>|</m:t>
                    </m:r>
                    <m:r>
                      <a:rPr lang="en-US" i="1">
                        <a:latin typeface="Cambria Math" panose="02040503050406030204" pitchFamily="18" charset="0"/>
                      </a:rPr>
                      <m:t>𝑢𝑚𝑏𝑟𝑒𝑙𝑙</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𝑢𝑚𝑏𝑟𝑒𝑙𝑙</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sub>
                    </m:sSub>
                    <m:r>
                      <a:rPr lang="en-US" i="1">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219200"/>
                <a:ext cx="8229600" cy="2654461"/>
              </a:xfrm>
              <a:blipFill rotWithShape="0">
                <a:blip r:embed="rId2"/>
                <a:stretch>
                  <a:fillRect l="-741" t="-2299"/>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69</a:t>
            </a:fld>
            <a:endParaRPr lang="en-US" dirty="0"/>
          </a:p>
        </p:txBody>
      </p:sp>
      <p:pic>
        <p:nvPicPr>
          <p:cNvPr id="7" name="Picture 6"/>
          <p:cNvPicPr>
            <a:picLocks noChangeAspect="1"/>
          </p:cNvPicPr>
          <p:nvPr/>
        </p:nvPicPr>
        <p:blipFill>
          <a:blip r:embed="rId3"/>
          <a:stretch>
            <a:fillRect/>
          </a:stretch>
        </p:blipFill>
        <p:spPr>
          <a:xfrm>
            <a:off x="1957145" y="3926939"/>
            <a:ext cx="5095454" cy="2334645"/>
          </a:xfrm>
          <a:prstGeom prst="rect">
            <a:avLst/>
          </a:prstGeom>
        </p:spPr>
      </p:pic>
      <mc:AlternateContent xmlns:mc="http://schemas.openxmlformats.org/markup-compatibility/2006" xmlns:a14="http://schemas.microsoft.com/office/drawing/2010/main">
        <mc:Choice Requires="a14">
          <p:graphicFrame>
            <p:nvGraphicFramePr>
              <p:cNvPr id="8" name="Table 7"/>
              <p:cNvGraphicFramePr>
                <a:graphicFrameLocks noGrp="1"/>
              </p:cNvGraphicFramePr>
              <p:nvPr/>
            </p:nvGraphicFramePr>
            <p:xfrm>
              <a:off x="555582" y="5162630"/>
              <a:ext cx="1111171" cy="671010"/>
            </p:xfrm>
            <a:graphic>
              <a:graphicData uri="http://schemas.openxmlformats.org/drawingml/2006/table">
                <a:tbl>
                  <a:tblPr firstRow="1" bandRow="1">
                    <a:tableStyleId>{5940675A-B579-460E-94D1-54222C63F5DA}</a:tableStyleId>
                  </a:tblPr>
                  <a:tblGrid>
                    <a:gridCol w="425187">
                      <a:extLst>
                        <a:ext uri="{9D8B030D-6E8A-4147-A177-3AD203B41FA5}">
                          <a16:colId xmlns="" xmlns:a16="http://schemas.microsoft.com/office/drawing/2014/main" val="20000"/>
                        </a:ext>
                      </a:extLst>
                    </a:gridCol>
                    <a:gridCol w="685984">
                      <a:extLst>
                        <a:ext uri="{9D8B030D-6E8A-4147-A177-3AD203B41FA5}">
                          <a16:colId xmlns="" xmlns:a16="http://schemas.microsoft.com/office/drawing/2014/main" val="20001"/>
                        </a:ext>
                      </a:extLst>
                    </a:gridCol>
                  </a:tblGrid>
                  <a:tr h="335505">
                    <a:tc>
                      <a:txBody>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0</m:t>
                                    </m:r>
                                  </m:sub>
                                </m:sSub>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𝑃</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0</m:t>
                                    </m:r>
                                  </m:sub>
                                </m:sSub>
                                <m:r>
                                  <a:rPr lang="en-US" sz="1400" b="0" i="1" smtClean="0">
                                    <a:latin typeface="Cambria Math" panose="02040503050406030204" pitchFamily="18" charset="0"/>
                                  </a:rPr>
                                  <m:t>)</m:t>
                                </m:r>
                              </m:oMath>
                            </m:oMathPara>
                          </a14:m>
                          <a:endParaRPr lang="en-US" sz="1400" dirty="0"/>
                        </a:p>
                      </a:txBody>
                      <a:tcPr/>
                    </a:tc>
                    <a:extLst>
                      <a:ext uri="{0D108BD9-81ED-4DB2-BD59-A6C34878D82A}">
                        <a16:rowId xmlns="" xmlns:a16="http://schemas.microsoft.com/office/drawing/2014/main" val="10000"/>
                      </a:ext>
                    </a:extLst>
                  </a:tr>
                  <a:tr h="335505">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𝑡</m:t>
                                </m:r>
                              </m:oMath>
                            </m:oMathPara>
                          </a14:m>
                          <a:endParaRPr lang="en-US"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0.5</m:t>
                                </m:r>
                              </m:oMath>
                            </m:oMathPara>
                          </a14:m>
                          <a:endParaRPr lang="en-US" sz="1400" dirty="0"/>
                        </a:p>
                      </a:txBody>
                      <a:tcPr/>
                    </a:tc>
                    <a:extLst>
                      <a:ext uri="{0D108BD9-81ED-4DB2-BD59-A6C34878D82A}">
                        <a16:rowId xmlns="" xmlns:a16="http://schemas.microsoft.com/office/drawing/2014/main" val="10001"/>
                      </a:ext>
                    </a:extLst>
                  </a:tr>
                </a:tbl>
              </a:graphicData>
            </a:graphic>
          </p:graphicFrame>
        </mc:Choice>
        <mc:Fallback xmlns="">
          <p:graphicFrame>
            <p:nvGraphicFramePr>
              <p:cNvPr id="8" name="Table 7"/>
              <p:cNvGraphicFramePr>
                <a:graphicFrameLocks noGrp="1"/>
              </p:cNvGraphicFramePr>
              <p:nvPr/>
            </p:nvGraphicFramePr>
            <p:xfrm>
              <a:off x="555582" y="5162630"/>
              <a:ext cx="1111171" cy="671010"/>
            </p:xfrm>
            <a:graphic>
              <a:graphicData uri="http://schemas.openxmlformats.org/drawingml/2006/table">
                <a:tbl>
                  <a:tblPr firstRow="1" bandRow="1">
                    <a:tableStyleId>{5940675A-B579-460E-94D1-54222C63F5DA}</a:tableStyleId>
                  </a:tblPr>
                  <a:tblGrid>
                    <a:gridCol w="425187"/>
                    <a:gridCol w="685984"/>
                  </a:tblGrid>
                  <a:tr h="335505">
                    <a:tc>
                      <a:txBody>
                        <a:bodyPr/>
                        <a:lstStyle/>
                        <a:p>
                          <a:endParaRPr lang="en-US"/>
                        </a:p>
                      </a:txBody>
                      <a:tcPr>
                        <a:blipFill rotWithShape="0">
                          <a:blip r:embed="rId4"/>
                          <a:stretch>
                            <a:fillRect l="-1429" t="-1786" r="-164286" b="-103571"/>
                          </a:stretch>
                        </a:blipFill>
                      </a:tcPr>
                    </a:tc>
                    <a:tc>
                      <a:txBody>
                        <a:bodyPr/>
                        <a:lstStyle/>
                        <a:p>
                          <a:endParaRPr lang="en-US"/>
                        </a:p>
                      </a:txBody>
                      <a:tcPr>
                        <a:blipFill rotWithShape="0">
                          <a:blip r:embed="rId4"/>
                          <a:stretch>
                            <a:fillRect l="-62832" t="-1786" r="-1770" b="-103571"/>
                          </a:stretch>
                        </a:blipFill>
                      </a:tcPr>
                    </a:tc>
                  </a:tr>
                  <a:tr h="335505">
                    <a:tc>
                      <a:txBody>
                        <a:bodyPr/>
                        <a:lstStyle/>
                        <a:p>
                          <a:endParaRPr lang="en-US"/>
                        </a:p>
                      </a:txBody>
                      <a:tcPr>
                        <a:blipFill rotWithShape="0">
                          <a:blip r:embed="rId4"/>
                          <a:stretch>
                            <a:fillRect l="-1429" t="-103636" r="-164286" b="-5455"/>
                          </a:stretch>
                        </a:blipFill>
                      </a:tcPr>
                    </a:tc>
                    <a:tc>
                      <a:txBody>
                        <a:bodyPr/>
                        <a:lstStyle/>
                        <a:p>
                          <a:endParaRPr lang="en-US"/>
                        </a:p>
                      </a:txBody>
                      <a:tcPr>
                        <a:blipFill rotWithShape="0">
                          <a:blip r:embed="rId4"/>
                          <a:stretch>
                            <a:fillRect l="-62832" t="-103636" r="-1770" b="-5455"/>
                          </a:stretch>
                        </a:blipFill>
                      </a:tcPr>
                    </a:tc>
                  </a:tr>
                </a:tbl>
              </a:graphicData>
            </a:graphic>
          </p:graphicFrame>
        </mc:Fallback>
      </mc:AlternateContent>
    </p:spTree>
    <p:extLst>
      <p:ext uri="{BB962C8B-B14F-4D97-AF65-F5344CB8AC3E}">
        <p14:creationId xmlns:p14="http://schemas.microsoft.com/office/powerpoint/2010/main" val="3927425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Temporal Probabilistic Model</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fontScale="85000" lnSpcReduction="20000"/>
              </a:bodyPr>
              <a:lstStyle/>
              <a:p>
                <a:r>
                  <a:rPr lang="en-US" b="1" dirty="0"/>
                  <a:t>Sensor model / observation model</a:t>
                </a:r>
                <a:r>
                  <a:rPr lang="en-US" dirty="0"/>
                  <a:t>: How the evidence variables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𝐄</m:t>
                        </m:r>
                      </m:e>
                      <m:sub>
                        <m:r>
                          <a:rPr lang="en-US" b="0" i="1" smtClean="0">
                            <a:latin typeface="Cambria Math" panose="02040503050406030204" pitchFamily="18" charset="0"/>
                          </a:rPr>
                          <m:t>𝑡</m:t>
                        </m:r>
                      </m:sub>
                    </m:sSub>
                  </m:oMath>
                </a14:m>
                <a:r>
                  <a:rPr lang="en-US" dirty="0"/>
                  <a:t>) get their values (assume we get observations starting from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a14:m>
                <a:r>
                  <a:rPr lang="en-US" dirty="0"/>
                  <a:t>)</a:t>
                </a:r>
              </a:p>
              <a:p>
                <a:pPr lvl="1"/>
                <a:r>
                  <a:rPr lang="en-US" dirty="0"/>
                  <a:t>Generally </a:t>
                </a:r>
                <a14:m>
                  <m:oMath xmlns:m="http://schemas.openxmlformats.org/officeDocument/2006/math">
                    <m:r>
                      <a:rPr lang="en-US" b="1">
                        <a:latin typeface="Cambria Math" panose="02040503050406030204" pitchFamily="18" charset="0"/>
                      </a:rPr>
                      <m:t>𝐏</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a:latin typeface="Cambria Math" panose="02040503050406030204" pitchFamily="18" charset="0"/>
                              </a:rPr>
                              <m:t>𝐄</m:t>
                            </m:r>
                          </m:e>
                          <m:sub>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i="1">
                                <a:latin typeface="Cambria Math" panose="02040503050406030204" pitchFamily="18" charset="0"/>
                              </a:rPr>
                              <m:t>0:</m:t>
                            </m:r>
                            <m:r>
                              <a:rPr lang="en-US" i="1">
                                <a:latin typeface="Cambria Math" panose="02040503050406030204" pitchFamily="18" charset="0"/>
                              </a:rPr>
                              <m:t>𝑡</m:t>
                            </m:r>
                            <m:r>
                              <a:rPr lang="en-US" i="1">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𝐄</m:t>
                            </m:r>
                          </m:e>
                          <m:sub>
                            <m:r>
                              <a:rPr lang="en-US" b="0" i="1" smtClean="0">
                                <a:latin typeface="Cambria Math" panose="02040503050406030204" pitchFamily="18" charset="0"/>
                              </a:rPr>
                              <m:t>1</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−1</m:t>
                            </m:r>
                          </m:sub>
                        </m:sSub>
                      </m:e>
                    </m:d>
                  </m:oMath>
                </a14:m>
                <a:endParaRPr lang="en-US" dirty="0"/>
              </a:p>
              <a:p>
                <a:pPr lvl="1"/>
                <a:r>
                  <a:rPr lang="en-US" dirty="0"/>
                  <a:t>Sensor Markov assumption: only depend on current state</a:t>
                </a:r>
              </a:p>
              <a:p>
                <a:pPr marL="274320" lvl="1" indent="0">
                  <a:buNone/>
                </a:pPr>
                <a14:m>
                  <m:oMathPara xmlns:m="http://schemas.openxmlformats.org/officeDocument/2006/math">
                    <m:oMathParaPr>
                      <m:jc m:val="centerGroup"/>
                    </m:oMathParaPr>
                    <m:oMath xmlns:m="http://schemas.openxmlformats.org/officeDocument/2006/math">
                      <m:r>
                        <a:rPr lang="en-US" b="1">
                          <a:latin typeface="Cambria Math" panose="02040503050406030204" pitchFamily="18" charset="0"/>
                        </a:rPr>
                        <m:t>𝐏</m:t>
                      </m:r>
                      <m:d>
                        <m:dPr>
                          <m:ctrlPr>
                            <a:rPr lang="en-US" i="1">
                              <a:latin typeface="Cambria Math" panose="02040503050406030204" pitchFamily="18" charset="0"/>
                            </a:rPr>
                          </m:ctrlPr>
                        </m:dPr>
                        <m:e>
                          <m:sSub>
                            <m:sSubPr>
                              <m:ctrlPr>
                                <a:rPr lang="en-US" b="1" i="1" smtClean="0">
                                  <a:latin typeface="Cambria Math" panose="02040503050406030204" pitchFamily="18" charset="0"/>
                                </a:rPr>
                              </m:ctrlPr>
                            </m:sSubPr>
                            <m:e>
                              <m:r>
                                <a:rPr lang="en-US" b="1">
                                  <a:latin typeface="Cambria Math" panose="02040503050406030204" pitchFamily="18" charset="0"/>
                                </a:rPr>
                                <m:t>𝐄</m:t>
                              </m:r>
                            </m:e>
                            <m:sub>
                              <m:r>
                                <a:rPr lang="en-US" b="0" i="1" smtClean="0">
                                  <a:latin typeface="Cambria Math" panose="02040503050406030204" pitchFamily="18" charset="0"/>
                                </a:rPr>
                                <m:t>𝑡</m:t>
                              </m:r>
                            </m:sub>
                          </m:sSub>
                        </m:e>
                        <m:e>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i="1">
                                  <a:latin typeface="Cambria Math" panose="02040503050406030204" pitchFamily="18" charset="0"/>
                                </a:rPr>
                                <m:t>0:</m:t>
                              </m:r>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1" i="0">
                                  <a:latin typeface="Cambria Math" panose="02040503050406030204" pitchFamily="18" charset="0"/>
                                </a:rPr>
                                <m:t>𝐄</m:t>
                              </m:r>
                            </m:e>
                            <m:sub>
                              <m:r>
                                <a:rPr lang="en-US" b="0" i="1" smtClean="0">
                                  <a:latin typeface="Cambria Math" panose="02040503050406030204" pitchFamily="18" charset="0"/>
                                </a:rPr>
                                <m:t>1</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−1</m:t>
                              </m:r>
                            </m:sub>
                          </m:sSub>
                        </m:e>
                      </m:d>
                      <m:r>
                        <a:rPr lang="en-US" b="0" i="1" smtClean="0">
                          <a:latin typeface="Cambria Math" panose="02040503050406030204" pitchFamily="18" charset="0"/>
                        </a:rPr>
                        <m:t>=</m:t>
                      </m:r>
                      <m:r>
                        <a:rPr lang="en-US" b="1">
                          <a:latin typeface="Cambria Math" panose="02040503050406030204" pitchFamily="18" charset="0"/>
                        </a:rPr>
                        <m:t>𝐏</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0" smtClean="0">
                              <a:latin typeface="Cambria Math" panose="02040503050406030204" pitchFamily="18" charset="0"/>
                            </a:rPr>
                            <m:t>𝐄</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0" smtClean="0">
                              <a:latin typeface="Cambria Math" panose="02040503050406030204" pitchFamily="18" charset="0"/>
                            </a:rPr>
                            <m:t>𝐗</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m:oMathPara>
                </a14:m>
                <a:endParaRPr lang="en-US" dirty="0"/>
              </a:p>
              <a:p>
                <a:endParaRPr lang="en-US" dirty="0"/>
              </a:p>
              <a:p>
                <a:r>
                  <a:rPr lang="en-US" b="1" dirty="0"/>
                  <a:t>Initial state model</a:t>
                </a:r>
                <a:r>
                  <a:rPr lang="en-US" dirty="0"/>
                  <a:t>: Prior probability distribution at time 0, </a:t>
                </a:r>
                <a:r>
                  <a:rPr lang="en-US" dirty="0" err="1"/>
                  <a:t>i.e</a:t>
                </a:r>
                <a:r>
                  <a:rPr lang="en-US" dirty="0"/>
                  <a:t>, </a:t>
                </a:r>
                <a14:m>
                  <m:oMath xmlns:m="http://schemas.openxmlformats.org/officeDocument/2006/math">
                    <m:r>
                      <a:rPr lang="en-US" b="1" i="0" smtClean="0">
                        <a:latin typeface="Cambria Math" panose="02040503050406030204" pitchFamily="18" charset="0"/>
                      </a:rPr>
                      <m:t>𝐏</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0" smtClean="0">
                            <a:latin typeface="Cambria Math" panose="02040503050406030204" pitchFamily="18" charset="0"/>
                          </a:rPr>
                          <m:t>𝐗</m:t>
                        </m:r>
                      </m:e>
                      <m:sub>
                        <m:r>
                          <a:rPr lang="en-US" b="0" i="1" smtClean="0">
                            <a:latin typeface="Cambria Math" panose="02040503050406030204" pitchFamily="18" charset="0"/>
                          </a:rPr>
                          <m:t>0</m:t>
                        </m:r>
                      </m:sub>
                    </m:sSub>
                    <m:r>
                      <a:rPr lang="en-US" b="0" i="1" smtClean="0">
                        <a:latin typeface="Cambria Math" panose="02040503050406030204" pitchFamily="18" charset="0"/>
                      </a:rPr>
                      <m:t>)</m:t>
                    </m:r>
                  </m:oMath>
                </a14:m>
                <a:endParaRPr lang="en-US" dirty="0"/>
              </a:p>
              <a:p>
                <a:endParaRPr lang="en-US" dirty="0"/>
              </a:p>
              <a:p>
                <a:r>
                  <a:rPr lang="en-US" dirty="0"/>
                  <a:t>For a first-order Markov process with sensor Markov assumption, full joint probability distribution is</a:t>
                </a:r>
              </a:p>
              <a:p>
                <a:pPr marL="0" indent="0">
                  <a:buNone/>
                </a:pPr>
                <a14:m>
                  <m:oMathPara xmlns:m="http://schemas.openxmlformats.org/officeDocument/2006/math">
                    <m:oMathParaPr>
                      <m:jc m:val="centerGroup"/>
                    </m:oMathParaPr>
                    <m:oMath xmlns:m="http://schemas.openxmlformats.org/officeDocument/2006/math">
                      <m:r>
                        <a:rPr lang="en-US" b="1">
                          <a:latin typeface="Cambria Math" panose="02040503050406030204" pitchFamily="18" charset="0"/>
                        </a:rPr>
                        <m:t>𝐏</m:t>
                      </m:r>
                      <m:d>
                        <m:dPr>
                          <m:ctrlPr>
                            <a:rPr lang="en-US" b="1" i="1" smtClean="0">
                              <a:latin typeface="Cambria Math" panose="02040503050406030204" pitchFamily="18" charset="0"/>
                            </a:rPr>
                          </m:ctrlPr>
                        </m:dPr>
                        <m:e>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i="1">
                                  <a:latin typeface="Cambria Math" panose="02040503050406030204" pitchFamily="18" charset="0"/>
                                </a:rPr>
                                <m:t>0:</m:t>
                              </m:r>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𝐄</m:t>
                              </m:r>
                            </m:e>
                            <m:sub>
                              <m:r>
                                <a:rPr lang="en-US" i="1">
                                  <a:latin typeface="Cambria Math" panose="02040503050406030204" pitchFamily="18" charset="0"/>
                                </a:rPr>
                                <m:t>1:</m:t>
                              </m:r>
                              <m:r>
                                <a:rPr lang="en-US" i="1">
                                  <a:latin typeface="Cambria Math" panose="02040503050406030204" pitchFamily="18" charset="0"/>
                                </a:rPr>
                                <m:t>𝑡</m:t>
                              </m:r>
                              <m:r>
                                <a:rPr lang="en-US" i="1">
                                  <a:latin typeface="Cambria Math" panose="02040503050406030204" pitchFamily="18" charset="0"/>
                                </a:rPr>
                                <m:t>−1</m:t>
                              </m:r>
                            </m:sub>
                          </m:sSub>
                        </m:e>
                      </m:d>
                      <m:r>
                        <a:rPr lang="en-US" b="0" i="1" smtClean="0">
                          <a:latin typeface="Cambria Math" panose="02040503050406030204" pitchFamily="18" charset="0"/>
                        </a:rPr>
                        <m:t>=</m:t>
                      </m:r>
                      <m:r>
                        <a:rPr lang="en-US" b="1">
                          <a:latin typeface="Cambria Math" panose="02040503050406030204" pitchFamily="18" charset="0"/>
                        </a:rPr>
                        <m:t>𝐏</m:t>
                      </m:r>
                      <m:r>
                        <a:rPr lang="en-US" i="1">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i="1">
                              <a:latin typeface="Cambria Math" panose="02040503050406030204" pitchFamily="18" charset="0"/>
                            </a:rPr>
                            <m:t>0</m:t>
                          </m:r>
                        </m:sub>
                      </m:sSub>
                      <m:r>
                        <a:rPr lang="en-US" i="1">
                          <a:latin typeface="Cambria Math" panose="02040503050406030204" pitchFamily="18" charset="0"/>
                        </a:rPr>
                        <m:t>)</m:t>
                      </m:r>
                      <m:nary>
                        <m:naryPr>
                          <m:chr m:val="∏"/>
                          <m:limLoc m:val="subSup"/>
                          <m:ctrlPr>
                            <a:rPr lang="en-US" i="1" smtClean="0">
                              <a:latin typeface="Cambria Math" panose="02040503050406030204" pitchFamily="18" charset="0"/>
                            </a:rPr>
                          </m:ctrlPr>
                        </m:naryPr>
                        <m:sub>
                          <m:r>
                            <m:rPr>
                              <m:brk m:alnAt="25"/>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𝑡</m:t>
                          </m:r>
                        </m:sup>
                        <m:e>
                          <m:r>
                            <a:rPr lang="en-US" b="1">
                              <a:latin typeface="Cambria Math" panose="02040503050406030204" pitchFamily="18" charset="0"/>
                            </a:rPr>
                            <m:t>𝐏</m:t>
                          </m:r>
                          <m:r>
                            <a:rPr lang="en-US" i="1">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b="0" i="1" smtClean="0">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b="0" i="1" smtClean="0">
                                  <a:latin typeface="Cambria Math" panose="02040503050406030204" pitchFamily="18" charset="0"/>
                                </a:rPr>
                                <m:t>𝑖</m:t>
                              </m:r>
                              <m:r>
                                <a:rPr lang="en-US" i="1">
                                  <a:latin typeface="Cambria Math" panose="02040503050406030204" pitchFamily="18" charset="0"/>
                                </a:rPr>
                                <m:t>−1</m:t>
                              </m:r>
                            </m:sub>
                          </m:sSub>
                          <m:r>
                            <a:rPr lang="en-US" i="1">
                              <a:latin typeface="Cambria Math" panose="02040503050406030204" pitchFamily="18" charset="0"/>
                            </a:rPr>
                            <m:t>)</m:t>
                          </m:r>
                          <m:r>
                            <a:rPr lang="en-US" b="1">
                              <a:latin typeface="Cambria Math" panose="02040503050406030204" pitchFamily="18" charset="0"/>
                            </a:rPr>
                            <m:t>𝐏</m:t>
                          </m:r>
                          <m:r>
                            <a:rPr lang="en-US" i="1">
                              <a:latin typeface="Cambria Math" panose="02040503050406030204" pitchFamily="18" charset="0"/>
                            </a:rPr>
                            <m:t>(</m:t>
                          </m:r>
                          <m:sSub>
                            <m:sSubPr>
                              <m:ctrlPr>
                                <a:rPr lang="en-US" i="1">
                                  <a:latin typeface="Cambria Math" panose="02040503050406030204" pitchFamily="18" charset="0"/>
                                </a:rPr>
                              </m:ctrlPr>
                            </m:sSubPr>
                            <m:e>
                              <m:r>
                                <a:rPr lang="en-US" b="1" i="0" smtClean="0">
                                  <a:latin typeface="Cambria Math" panose="02040503050406030204" pitchFamily="18" charset="0"/>
                                </a:rPr>
                                <m:t>𝐄</m:t>
                              </m:r>
                            </m:e>
                            <m:sub>
                              <m:r>
                                <a:rPr lang="en-US" b="0" i="1" smtClean="0">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1" i="0" smtClean="0">
                                  <a:latin typeface="Cambria Math" panose="02040503050406030204" pitchFamily="18" charset="0"/>
                                </a:rPr>
                                <m:t>𝐗</m:t>
                              </m:r>
                            </m:e>
                            <m:sub>
                              <m:r>
                                <a:rPr lang="en-US" b="0" i="1" smtClean="0">
                                  <a:latin typeface="Cambria Math" panose="02040503050406030204" pitchFamily="18" charset="0"/>
                                </a:rPr>
                                <m:t>𝑖</m:t>
                              </m:r>
                            </m:sub>
                          </m:sSub>
                          <m:r>
                            <a:rPr lang="en-US" i="1">
                              <a:latin typeface="Cambria Math" panose="02040503050406030204" pitchFamily="18" charset="0"/>
                            </a:rPr>
                            <m:t>)</m:t>
                          </m:r>
                        </m:e>
                      </m:nary>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519" t="-2469"/>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7</a:t>
            </a:fld>
            <a:endParaRPr lang="en-US" dirty="0"/>
          </a:p>
        </p:txBody>
      </p:sp>
    </p:spTree>
    <p:extLst>
      <p:ext uri="{BB962C8B-B14F-4D97-AF65-F5344CB8AC3E}">
        <p14:creationId xmlns:p14="http://schemas.microsoft.com/office/powerpoint/2010/main" val="27249894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Inference in HMM: Smoothing</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14:m>
                  <m:oMath xmlns:m="http://schemas.openxmlformats.org/officeDocument/2006/math">
                    <m:r>
                      <a:rPr lang="en-US" b="1" smtClean="0">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𝑘</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e>
                    </m:d>
                    <m:r>
                      <a:rPr lang="en-US" b="1" i="1" dirty="0" smtClean="0">
                        <a:latin typeface="Cambria Math" panose="02040503050406030204" pitchFamily="18" charset="0"/>
                      </a:rPr>
                      <m:t>=</m:t>
                    </m:r>
                    <m:r>
                      <a:rPr lang="en-US" i="1" dirty="0" smtClean="0">
                        <a:latin typeface="Cambria Math" panose="02040503050406030204" pitchFamily="18" charset="0"/>
                      </a:rPr>
                      <m:t>?</m:t>
                    </m:r>
                  </m:oMath>
                </a14:m>
                <a:endParaRPr lang="en-US" dirty="0"/>
              </a:p>
              <a:p>
                <a:endParaRPr lang="en-US" dirty="0"/>
              </a:p>
              <a:p>
                <a:endParaRPr lang="en-US" dirty="0"/>
              </a:p>
              <a:p>
                <a:endParaRPr lang="en-US" dirty="0"/>
              </a:p>
              <a:p>
                <a:endParaRPr lang="en-US" dirty="0"/>
              </a:p>
              <a:p>
                <a:endParaRPr lang="en-US" dirty="0"/>
              </a:p>
              <a:p>
                <a:r>
                  <a:rPr lang="en-US" dirty="0"/>
                  <a:t>Denoted </a:t>
                </a:r>
                <a14:m>
                  <m:oMath xmlns:m="http://schemas.openxmlformats.org/officeDocument/2006/math">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𝑘</m:t>
                            </m:r>
                          </m:sub>
                        </m:sSub>
                      </m:e>
                    </m:d>
                  </m:oMath>
                </a14:m>
                <a:r>
                  <a:rPr lang="en-US" dirty="0"/>
                  <a:t> by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𝐛</m:t>
                        </m:r>
                      </m:e>
                      <m:sub>
                        <m:r>
                          <a:rPr lang="en-US" b="0" i="1" smtClean="0">
                            <a:latin typeface="Cambria Math" panose="02040503050406030204" pitchFamily="18" charset="0"/>
                          </a:rPr>
                          <m:t>𝑘</m:t>
                        </m:r>
                        <m:r>
                          <a:rPr lang="en-US" b="0" i="1" smtClean="0">
                            <a:latin typeface="Cambria Math" panose="02040503050406030204" pitchFamily="18" charset="0"/>
                          </a:rPr>
                          <m:t>+1:</m:t>
                        </m:r>
                        <m:r>
                          <a:rPr lang="en-US" b="0" i="1" smtClean="0">
                            <a:latin typeface="Cambria Math" panose="02040503050406030204" pitchFamily="18" charset="0"/>
                          </a:rPr>
                          <m:t>𝑡</m:t>
                        </m:r>
                      </m:sub>
                    </m:sSub>
                  </m:oMath>
                </a14:m>
                <a:r>
                  <a:rPr lang="en-US" dirty="0"/>
                  <a:t>, then</a:t>
                </a:r>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70</a:t>
            </a:fld>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5355462" y="1161327"/>
                <a:ext cx="3788538" cy="1094659"/>
              </a:xfrm>
              <a:prstGeom prst="rect">
                <a:avLst/>
              </a:prstGeom>
              <a:noFill/>
            </p:spPr>
            <p:txBody>
              <a:bodyPr wrap="none" rtlCol="0">
                <a:spAutoFit/>
              </a:bodyPr>
              <a:lstStyle/>
              <a:p>
                <a:r>
                  <a:rPr lang="en-US" dirty="0">
                    <a:solidFill>
                      <a:srgbClr val="FF0000"/>
                    </a:solidFill>
                  </a:rPr>
                  <a:t>Bayes’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𝑏</m:t>
                        </m:r>
                      </m:e>
                      <m:e>
                        <m:r>
                          <a:rPr lang="en-US" i="1">
                            <a:solidFill>
                              <a:srgbClr val="FF0000"/>
                            </a:solidFill>
                            <a:latin typeface="Cambria Math" panose="02040503050406030204" pitchFamily="18" charset="0"/>
                          </a:rPr>
                          <m:t>𝑎</m:t>
                        </m:r>
                      </m:e>
                    </m:d>
                    <m:r>
                      <a:rPr lang="en-US" i="1">
                        <a:solidFill>
                          <a:srgbClr val="FF0000"/>
                        </a:solidFill>
                        <a:latin typeface="Cambria Math" panose="02040503050406030204" pitchFamily="18" charset="0"/>
                      </a:rPr>
                      <m:t>=</m:t>
                    </m:r>
                    <m:f>
                      <m:fPr>
                        <m:ctrlPr>
                          <a:rPr lang="en-US"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𝑃</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r>
                          <a:rPr lang="en-US" i="1">
                            <a:solidFill>
                              <a:srgbClr val="FF0000"/>
                            </a:solidFill>
                            <a:latin typeface="Cambria Math" panose="02040503050406030204" pitchFamily="18" charset="0"/>
                          </a:rPr>
                          <m:t>)</m:t>
                        </m:r>
                      </m:num>
                      <m:den>
                        <m:r>
                          <a:rPr lang="en-US" i="1">
                            <a:solidFill>
                              <a:srgbClr val="FF0000"/>
                            </a:solidFill>
                            <a:latin typeface="Cambria Math" panose="02040503050406030204" pitchFamily="18" charset="0"/>
                          </a:rPr>
                          <m:t>𝑃</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den>
                    </m:f>
                  </m:oMath>
                </a14:m>
                <a:endParaRPr lang="en-US" dirty="0">
                  <a:solidFill>
                    <a:srgbClr val="FF0000"/>
                  </a:solidFill>
                </a:endParaRPr>
              </a:p>
              <a:p>
                <a:r>
                  <a:rPr lang="en-US" dirty="0">
                    <a:solidFill>
                      <a:srgbClr val="FF0000"/>
                    </a:solidFill>
                  </a:rPr>
                  <a:t>Product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e>
                      <m:e>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𝑏</m:t>
                        </m:r>
                      </m:e>
                    </m:d>
                  </m:oMath>
                </a14:m>
                <a:endParaRPr lang="en-US" dirty="0">
                  <a:solidFill>
                    <a:srgbClr val="FF0000"/>
                  </a:solidFill>
                </a:endParaRPr>
              </a:p>
              <a:p>
                <a:r>
                  <a:rPr lang="en-US" dirty="0">
                    <a:solidFill>
                      <a:srgbClr val="FF0000"/>
                    </a:solidFill>
                  </a:rPr>
                  <a:t>Sum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e>
                    </m:d>
                    <m:r>
                      <a:rPr lang="en-US" i="1">
                        <a:solidFill>
                          <a:srgbClr val="FF0000"/>
                        </a:solidFill>
                        <a:latin typeface="Cambria Math" panose="02040503050406030204" pitchFamily="18" charset="0"/>
                      </a:rPr>
                      <m:t>=</m:t>
                    </m:r>
                    <m:nary>
                      <m:naryPr>
                        <m:chr m:val="∑"/>
                        <m:supHide m:val="on"/>
                        <m:ctrlPr>
                          <a:rPr lang="en-US" i="1">
                            <a:solidFill>
                              <a:srgbClr val="FF0000"/>
                            </a:solidFill>
                            <a:latin typeface="Cambria Math" panose="02040503050406030204" pitchFamily="18" charset="0"/>
                          </a:rPr>
                        </m:ctrlPr>
                      </m:naryPr>
                      <m:sub>
                        <m:r>
                          <a:rPr lang="en-US" i="1">
                            <a:solidFill>
                              <a:srgbClr val="FF0000"/>
                            </a:solidFill>
                            <a:latin typeface="Cambria Math" panose="02040503050406030204" pitchFamily="18" charset="0"/>
                          </a:rPr>
                          <m:t>𝑘</m:t>
                        </m:r>
                      </m:sub>
                      <m:sup/>
                      <m:e>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𝑏</m:t>
                                </m:r>
                              </m:e>
                              <m:sub>
                                <m:r>
                                  <a:rPr lang="en-US" i="1">
                                    <a:solidFill>
                                      <a:srgbClr val="FF0000"/>
                                    </a:solidFill>
                                    <a:latin typeface="Cambria Math" panose="02040503050406030204" pitchFamily="18" charset="0"/>
                                  </a:rPr>
                                  <m:t>𝑘</m:t>
                                </m:r>
                              </m:sub>
                            </m:sSub>
                          </m:e>
                        </m:d>
                      </m:e>
                    </m:nary>
                  </m:oMath>
                </a14:m>
                <a:endParaRPr lang="en-US" dirty="0">
                  <a:solidFill>
                    <a:srgbClr val="FF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355462" y="1161327"/>
                <a:ext cx="3788538" cy="1094659"/>
              </a:xfrm>
              <a:prstGeom prst="rect">
                <a:avLst/>
              </a:prstGeom>
              <a:blipFill rotWithShape="0">
                <a:blip r:embed="rId4"/>
                <a:stretch>
                  <a:fillRect l="-1449" b="-63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820717" y="5421073"/>
                <a:ext cx="7047832" cy="646331"/>
              </a:xfrm>
              <a:prstGeom prst="rect">
                <a:avLst/>
              </a:prstGeom>
              <a:noFill/>
            </p:spPr>
            <p:txBody>
              <a:bodyPr wrap="square" rtlCol="0">
                <a:spAutoFit/>
              </a:bodyPr>
              <a:lstStyle/>
              <a:p>
                <a:r>
                  <a:rPr lang="en-US" dirty="0">
                    <a:solidFill>
                      <a:srgbClr val="FF0000"/>
                    </a:solidFill>
                  </a:rPr>
                  <a:t>This is not matrix multiplication. If view them as vectors, then the equation is valid if </a:t>
                </a:r>
                <a14:m>
                  <m:oMath xmlns:m="http://schemas.openxmlformats.org/officeDocument/2006/math">
                    <m:r>
                      <a:rPr lang="en-US" b="1" i="1" smtClean="0">
                        <a:solidFill>
                          <a:srgbClr val="FF0000"/>
                        </a:solidFill>
                        <a:latin typeface="Cambria Math" panose="02040503050406030204" pitchFamily="18" charset="0"/>
                      </a:rPr>
                      <m:t>×</m:t>
                    </m:r>
                  </m:oMath>
                </a14:m>
                <a:r>
                  <a:rPr lang="en-US" dirty="0">
                    <a:solidFill>
                      <a:srgbClr val="FF0000"/>
                    </a:solidFill>
                  </a:rPr>
                  <a:t> represents pointwise multiplication </a:t>
                </a:r>
              </a:p>
            </p:txBody>
          </p:sp>
        </mc:Choice>
        <mc:Fallback xmlns="">
          <p:sp>
            <p:nvSpPr>
              <p:cNvPr id="10" name="TextBox 9"/>
              <p:cNvSpPr txBox="1">
                <a:spLocks noRot="1" noChangeAspect="1" noMove="1" noResize="1" noEditPoints="1" noAdjustHandles="1" noChangeArrowheads="1" noChangeShapeType="1" noTextEdit="1"/>
              </p:cNvSpPr>
              <p:nvPr/>
            </p:nvSpPr>
            <p:spPr>
              <a:xfrm>
                <a:off x="820717" y="5421073"/>
                <a:ext cx="7047832" cy="646331"/>
              </a:xfrm>
              <a:prstGeom prst="rect">
                <a:avLst/>
              </a:prstGeom>
              <a:blipFill rotWithShape="0">
                <a:blip r:embed="rId5"/>
                <a:stretch>
                  <a:fillRect l="-779" t="-4717" b="-14151"/>
                </a:stretch>
              </a:blipFill>
            </p:spPr>
            <p:txBody>
              <a:bodyPr/>
              <a:lstStyle/>
              <a:p>
                <a:r>
                  <a:rPr lang="en-US">
                    <a:noFill/>
                  </a:rPr>
                  <a:t> </a:t>
                </a:r>
              </a:p>
            </p:txBody>
          </p:sp>
        </mc:Fallback>
      </mc:AlternateContent>
      <p:sp>
        <p:nvSpPr>
          <p:cNvPr id="12" name="TextBox 11"/>
          <p:cNvSpPr txBox="1"/>
          <p:nvPr/>
        </p:nvSpPr>
        <p:spPr>
          <a:xfrm>
            <a:off x="4306972" y="4014955"/>
            <a:ext cx="2018694" cy="369332"/>
          </a:xfrm>
          <a:prstGeom prst="rect">
            <a:avLst/>
          </a:prstGeom>
          <a:noFill/>
        </p:spPr>
        <p:txBody>
          <a:bodyPr wrap="none" rtlCol="0">
            <a:spAutoFit/>
          </a:bodyPr>
          <a:lstStyle/>
          <a:p>
            <a:r>
              <a:rPr lang="en-US" dirty="0">
                <a:solidFill>
                  <a:srgbClr val="FF0000"/>
                </a:solidFill>
              </a:rPr>
              <a:t>(</a:t>
            </a:r>
            <a:r>
              <a:rPr lang="en-US" i="1" dirty="0">
                <a:solidFill>
                  <a:srgbClr val="FF0000"/>
                </a:solidFill>
              </a:rPr>
              <a:t>Backward </a:t>
            </a:r>
            <a:r>
              <a:rPr lang="en-US" dirty="0">
                <a:solidFill>
                  <a:srgbClr val="FF0000"/>
                </a:solidFill>
              </a:rPr>
              <a:t>message)</a:t>
            </a:r>
          </a:p>
        </p:txBody>
      </p:sp>
    </p:spTree>
    <p:extLst>
      <p:ext uri="{BB962C8B-B14F-4D97-AF65-F5344CB8AC3E}">
        <p14:creationId xmlns:p14="http://schemas.microsoft.com/office/powerpoint/2010/main" val="11024329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Inference in HMM: Smoothing</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14:m>
                  <m:oMath xmlns:m="http://schemas.openxmlformats.org/officeDocument/2006/math">
                    <m:r>
                      <a:rPr lang="en-US" b="1" smtClean="0">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𝑘</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e>
                    </m:d>
                    <m:r>
                      <a:rPr lang="en-US" b="1" i="1" dirty="0" smtClean="0">
                        <a:latin typeface="Cambria Math" panose="02040503050406030204" pitchFamily="18" charset="0"/>
                      </a:rPr>
                      <m:t>=</m:t>
                    </m:r>
                    <m:r>
                      <a:rPr lang="en-US" i="1" dirty="0" smtClean="0">
                        <a:latin typeface="Cambria Math" panose="02040503050406030204" pitchFamily="18" charset="0"/>
                      </a:rPr>
                      <m:t>?</m:t>
                    </m:r>
                  </m:oMath>
                </a14:m>
                <a:endParaRPr lang="en-US" dirty="0"/>
              </a:p>
              <a:p>
                <a:endParaRPr lang="en-US" dirty="0"/>
              </a:p>
              <a:p>
                <a:endParaRPr lang="en-US" dirty="0"/>
              </a:p>
              <a:p>
                <a:endParaRPr lang="en-US" dirty="0"/>
              </a:p>
              <a:p>
                <a:endParaRPr lang="en-US" dirty="0"/>
              </a:p>
              <a:p>
                <a:endParaRPr lang="en-US" dirty="0"/>
              </a:p>
              <a:p>
                <a:r>
                  <a:rPr lang="en-US" dirty="0"/>
                  <a:t>Denoted </a:t>
                </a:r>
                <a14:m>
                  <m:oMath xmlns:m="http://schemas.openxmlformats.org/officeDocument/2006/math">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𝑘</m:t>
                            </m:r>
                          </m:sub>
                        </m:sSub>
                      </m:e>
                    </m:d>
                  </m:oMath>
                </a14:m>
                <a:r>
                  <a:rPr lang="en-US" dirty="0"/>
                  <a:t> by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𝐛</m:t>
                        </m:r>
                      </m:e>
                      <m:sub>
                        <m:r>
                          <a:rPr lang="en-US" b="0" i="1" smtClean="0">
                            <a:latin typeface="Cambria Math" panose="02040503050406030204" pitchFamily="18" charset="0"/>
                          </a:rPr>
                          <m:t>𝑘</m:t>
                        </m:r>
                        <m:r>
                          <a:rPr lang="en-US" b="0" i="1" smtClean="0">
                            <a:latin typeface="Cambria Math" panose="02040503050406030204" pitchFamily="18" charset="0"/>
                          </a:rPr>
                          <m:t>+1:</m:t>
                        </m:r>
                        <m:r>
                          <a:rPr lang="en-US" b="0" i="1" smtClean="0">
                            <a:latin typeface="Cambria Math" panose="02040503050406030204" pitchFamily="18" charset="0"/>
                          </a:rPr>
                          <m:t>𝑡</m:t>
                        </m:r>
                      </m:sub>
                    </m:sSub>
                  </m:oMath>
                </a14:m>
                <a:r>
                  <a:rPr lang="en-US" dirty="0"/>
                  <a:t>, then</a:t>
                </a:r>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71</a:t>
            </a:fld>
            <a:endParaRPr lang="en-US" dirty="0"/>
          </a:p>
        </p:txBody>
      </p:sp>
      <mc:AlternateContent xmlns:mc="http://schemas.openxmlformats.org/markup-compatibility/2006" xmlns:a14="http://schemas.microsoft.com/office/drawing/2010/main">
        <mc:Choice Requires="a14">
          <p:sp>
            <p:nvSpPr>
              <p:cNvPr id="7" name="Rectangle 6"/>
              <p:cNvSpPr/>
              <p:nvPr/>
            </p:nvSpPr>
            <p:spPr>
              <a:xfrm>
                <a:off x="1469615" y="2607112"/>
                <a:ext cx="5750036" cy="1477328"/>
              </a:xfrm>
              <a:prstGeom prst="rect">
                <a:avLst/>
              </a:prstGeom>
            </p:spPr>
            <p:txBody>
              <a:bodyPr wrap="none">
                <a:spAutoFit/>
              </a:bodyPr>
              <a:lstStyle/>
              <a:p>
                <a14:m>
                  <m:oMath xmlns:m="http://schemas.openxmlformats.org/officeDocument/2006/math">
                    <m:r>
                      <a:rPr lang="en-US" b="1" smtClean="0">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𝑘</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e>
                    </m:d>
                    <m:r>
                      <a:rPr lang="en-US" b="1" i="0" smtClean="0">
                        <a:latin typeface="Cambria Math" panose="02040503050406030204" pitchFamily="18" charset="0"/>
                      </a:rPr>
                      <m:t>=</m:t>
                    </m:r>
                    <m:r>
                      <a:rPr lang="en-US" b="1" smtClean="0">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𝑘</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b="0" i="1" dirty="0" smtClean="0">
                                <a:latin typeface="Cambria Math" panose="02040503050406030204" pitchFamily="18" charset="0"/>
                              </a:rPr>
                              <m:t>𝑘</m:t>
                            </m:r>
                          </m:sub>
                        </m:sSub>
                        <m:r>
                          <a:rPr lang="en-US" b="0" i="0"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𝑒</m:t>
                            </m:r>
                          </m:e>
                          <m:sub>
                            <m:r>
                              <a:rPr lang="en-US" b="0" i="1" dirty="0" smtClean="0">
                                <a:latin typeface="Cambria Math" panose="02040503050406030204" pitchFamily="18" charset="0"/>
                              </a:rPr>
                              <m:t>𝑘</m:t>
                            </m:r>
                            <m:r>
                              <a:rPr lang="en-US" b="0" i="1" dirty="0" smtClean="0">
                                <a:latin typeface="Cambria Math" panose="02040503050406030204" pitchFamily="18" charset="0"/>
                              </a:rPr>
                              <m:t>+1:</m:t>
                            </m:r>
                            <m:r>
                              <a:rPr lang="en-US" b="0" i="1" dirty="0" smtClean="0">
                                <a:latin typeface="Cambria Math" panose="02040503050406030204" pitchFamily="18" charset="0"/>
                              </a:rPr>
                              <m:t>𝑡</m:t>
                            </m:r>
                          </m:sub>
                        </m:sSub>
                      </m:e>
                    </m:d>
                  </m:oMath>
                </a14:m>
                <a:r>
                  <a:rPr lang="en-US" b="1" i="1" dirty="0">
                    <a:latin typeface="Cambria Math" panose="02040503050406030204" pitchFamily="18" charset="0"/>
                  </a:rPr>
                  <a:t> </a:t>
                </a:r>
                <a:r>
                  <a:rPr lang="en-US" dirty="0"/>
                  <a:t>	(divide up evidence)</a:t>
                </a:r>
              </a:p>
              <a:p>
                <a14:m>
                  <m:oMath xmlns:m="http://schemas.openxmlformats.org/officeDocument/2006/math">
                    <m:r>
                      <a:rPr lang="en-US" i="1" dirty="0">
                        <a:latin typeface="Cambria Math" panose="02040503050406030204" pitchFamily="18" charset="0"/>
                      </a:rPr>
                      <m:t>=</m:t>
                    </m:r>
                    <m:r>
                      <a:rPr lang="en-US" b="0" i="1" dirty="0" smtClean="0">
                        <a:latin typeface="Cambria Math" panose="02040503050406030204" pitchFamily="18" charset="0"/>
                      </a:rPr>
                      <m:t>𝛼</m:t>
                    </m:r>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𝑘</m:t>
                            </m:r>
                            <m:r>
                              <a:rPr lang="en-US" i="1">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𝑡</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𝑘</m:t>
                            </m:r>
                          </m:sub>
                        </m:sSub>
                        <m:r>
                          <a:rPr lang="en-US" b="0" i="1"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b="0" i="1" dirty="0" smtClean="0">
                                <a:latin typeface="Cambria Math" panose="02040503050406030204" pitchFamily="18" charset="0"/>
                              </a:rPr>
                              <m:t>𝑘</m:t>
                            </m:r>
                          </m:sub>
                        </m:sSub>
                      </m:e>
                    </m:d>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𝑘</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b="0" i="1" dirty="0" smtClean="0">
                                <a:latin typeface="Cambria Math" panose="02040503050406030204" pitchFamily="18" charset="0"/>
                              </a:rPr>
                              <m:t>𝑘</m:t>
                            </m:r>
                          </m:sub>
                        </m:sSub>
                      </m:e>
                    </m:d>
                  </m:oMath>
                </a14:m>
                <a:r>
                  <a:rPr lang="en-US" dirty="0"/>
                  <a:t> 	(Bayes Rule)</a:t>
                </a:r>
              </a:p>
              <a:p>
                <a14:m>
                  <m:oMath xmlns:m="http://schemas.openxmlformats.org/officeDocument/2006/math">
                    <m:r>
                      <a:rPr lang="en-US" b="0" i="1" smtClean="0">
                        <a:latin typeface="Cambria Math" panose="02040503050406030204" pitchFamily="18" charset="0"/>
                      </a:rPr>
                      <m:t>=</m:t>
                    </m:r>
                    <m:r>
                      <a:rPr lang="en-US" i="1" dirty="0">
                        <a:latin typeface="Cambria Math" panose="02040503050406030204" pitchFamily="18" charset="0"/>
                      </a:rPr>
                      <m:t>𝛼</m:t>
                    </m:r>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𝑘</m:t>
                            </m:r>
                          </m:sub>
                        </m:sSub>
                      </m:e>
                    </m:d>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𝑘</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b="0" i="1" dirty="0" smtClean="0">
                                <a:latin typeface="Cambria Math" panose="02040503050406030204" pitchFamily="18" charset="0"/>
                              </a:rPr>
                              <m:t>𝑘</m:t>
                            </m:r>
                          </m:sub>
                        </m:sSub>
                      </m:e>
                    </m:d>
                  </m:oMath>
                </a14:m>
                <a:r>
                  <a:rPr lang="en-US" dirty="0"/>
                  <a:t>	(conditional independence)</a:t>
                </a:r>
              </a:p>
              <a:p>
                <a14:m>
                  <m:oMath xmlns:m="http://schemas.openxmlformats.org/officeDocument/2006/math">
                    <m:r>
                      <a:rPr lang="en-US" i="1">
                        <a:latin typeface="Cambria Math" panose="02040503050406030204" pitchFamily="18" charset="0"/>
                      </a:rPr>
                      <m:t>=</m:t>
                    </m:r>
                    <m:r>
                      <a:rPr lang="en-US" i="1" dirty="0">
                        <a:latin typeface="Cambria Math" panose="02040503050406030204" pitchFamily="18" charset="0"/>
                      </a:rPr>
                      <m:t>𝛼</m:t>
                    </m:r>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𝑘</m:t>
                            </m:r>
                          </m:sub>
                        </m:sSub>
                      </m:e>
                    </m:d>
                    <m:sSub>
                      <m:sSubPr>
                        <m:ctrlPr>
                          <a:rPr lang="en-US" b="1" i="1" smtClean="0">
                            <a:latin typeface="Cambria Math" panose="02040503050406030204" pitchFamily="18" charset="0"/>
                          </a:rPr>
                        </m:ctrlPr>
                      </m:sSubPr>
                      <m:e>
                        <m:r>
                          <a:rPr lang="en-US" b="1" i="0" smtClean="0">
                            <a:latin typeface="Cambria Math" panose="02040503050406030204" pitchFamily="18" charset="0"/>
                          </a:rPr>
                          <m:t>𝐟</m:t>
                        </m:r>
                      </m:e>
                      <m:sub>
                        <m:r>
                          <a:rPr lang="en-US" b="0" i="1" smtClean="0">
                            <a:latin typeface="Cambria Math" panose="02040503050406030204" pitchFamily="18" charset="0"/>
                          </a:rPr>
                          <m:t>1:</m:t>
                        </m:r>
                        <m:r>
                          <a:rPr lang="en-US" b="0" i="1" smtClean="0">
                            <a:latin typeface="Cambria Math" panose="02040503050406030204" pitchFamily="18" charset="0"/>
                          </a:rPr>
                          <m:t>𝑘</m:t>
                        </m:r>
                      </m:sub>
                    </m:sSub>
                  </m:oMath>
                </a14:m>
                <a:r>
                  <a:rPr lang="en-US" dirty="0"/>
                  <a:t>	(definition of </a:t>
                </a:r>
                <a14:m>
                  <m:oMath xmlns:m="http://schemas.openxmlformats.org/officeDocument/2006/math">
                    <m:r>
                      <a:rPr lang="en-US" b="1" i="0" smtClean="0">
                        <a:latin typeface="Cambria Math" panose="02040503050406030204" pitchFamily="18" charset="0"/>
                      </a:rPr>
                      <m:t>𝐟</m:t>
                    </m:r>
                  </m:oMath>
                </a14:m>
                <a:r>
                  <a:rPr lang="en-US" dirty="0"/>
                  <a:t>)</a:t>
                </a:r>
              </a:p>
              <a:p>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1469615" y="2607112"/>
                <a:ext cx="5750036" cy="1477328"/>
              </a:xfrm>
              <a:prstGeom prst="rect">
                <a:avLst/>
              </a:prstGeom>
              <a:blipFill rotWithShape="0">
                <a:blip r:embed="rId3"/>
                <a:stretch>
                  <a:fillRect t="-2479" r="-1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355462" y="1161327"/>
                <a:ext cx="3788538" cy="1094659"/>
              </a:xfrm>
              <a:prstGeom prst="rect">
                <a:avLst/>
              </a:prstGeom>
              <a:noFill/>
            </p:spPr>
            <p:txBody>
              <a:bodyPr wrap="none" rtlCol="0">
                <a:spAutoFit/>
              </a:bodyPr>
              <a:lstStyle/>
              <a:p>
                <a:r>
                  <a:rPr lang="en-US" dirty="0">
                    <a:solidFill>
                      <a:srgbClr val="FF0000"/>
                    </a:solidFill>
                  </a:rPr>
                  <a:t>Bayes’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𝑏</m:t>
                        </m:r>
                      </m:e>
                      <m:e>
                        <m:r>
                          <a:rPr lang="en-US" i="1">
                            <a:solidFill>
                              <a:srgbClr val="FF0000"/>
                            </a:solidFill>
                            <a:latin typeface="Cambria Math" panose="02040503050406030204" pitchFamily="18" charset="0"/>
                          </a:rPr>
                          <m:t>𝑎</m:t>
                        </m:r>
                      </m:e>
                    </m:d>
                    <m:r>
                      <a:rPr lang="en-US" i="1">
                        <a:solidFill>
                          <a:srgbClr val="FF0000"/>
                        </a:solidFill>
                        <a:latin typeface="Cambria Math" panose="02040503050406030204" pitchFamily="18" charset="0"/>
                      </a:rPr>
                      <m:t>=</m:t>
                    </m:r>
                    <m:f>
                      <m:fPr>
                        <m:ctrlPr>
                          <a:rPr lang="en-US"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𝑃</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r>
                          <a:rPr lang="en-US" i="1">
                            <a:solidFill>
                              <a:srgbClr val="FF0000"/>
                            </a:solidFill>
                            <a:latin typeface="Cambria Math" panose="02040503050406030204" pitchFamily="18" charset="0"/>
                          </a:rPr>
                          <m:t>)</m:t>
                        </m:r>
                      </m:num>
                      <m:den>
                        <m:r>
                          <a:rPr lang="en-US" i="1">
                            <a:solidFill>
                              <a:srgbClr val="FF0000"/>
                            </a:solidFill>
                            <a:latin typeface="Cambria Math" panose="02040503050406030204" pitchFamily="18" charset="0"/>
                          </a:rPr>
                          <m:t>𝑃</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den>
                    </m:f>
                  </m:oMath>
                </a14:m>
                <a:endParaRPr lang="en-US" dirty="0">
                  <a:solidFill>
                    <a:srgbClr val="FF0000"/>
                  </a:solidFill>
                </a:endParaRPr>
              </a:p>
              <a:p>
                <a:r>
                  <a:rPr lang="en-US" dirty="0">
                    <a:solidFill>
                      <a:srgbClr val="FF0000"/>
                    </a:solidFill>
                  </a:rPr>
                  <a:t>Product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e>
                      <m:e>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𝑏</m:t>
                        </m:r>
                      </m:e>
                    </m:d>
                  </m:oMath>
                </a14:m>
                <a:endParaRPr lang="en-US" dirty="0">
                  <a:solidFill>
                    <a:srgbClr val="FF0000"/>
                  </a:solidFill>
                </a:endParaRPr>
              </a:p>
              <a:p>
                <a:r>
                  <a:rPr lang="en-US" dirty="0">
                    <a:solidFill>
                      <a:srgbClr val="FF0000"/>
                    </a:solidFill>
                  </a:rPr>
                  <a:t>Sum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e>
                    </m:d>
                    <m:r>
                      <a:rPr lang="en-US" i="1">
                        <a:solidFill>
                          <a:srgbClr val="FF0000"/>
                        </a:solidFill>
                        <a:latin typeface="Cambria Math" panose="02040503050406030204" pitchFamily="18" charset="0"/>
                      </a:rPr>
                      <m:t>=</m:t>
                    </m:r>
                    <m:nary>
                      <m:naryPr>
                        <m:chr m:val="∑"/>
                        <m:supHide m:val="on"/>
                        <m:ctrlPr>
                          <a:rPr lang="en-US" i="1">
                            <a:solidFill>
                              <a:srgbClr val="FF0000"/>
                            </a:solidFill>
                            <a:latin typeface="Cambria Math" panose="02040503050406030204" pitchFamily="18" charset="0"/>
                          </a:rPr>
                        </m:ctrlPr>
                      </m:naryPr>
                      <m:sub>
                        <m:r>
                          <a:rPr lang="en-US" i="1">
                            <a:solidFill>
                              <a:srgbClr val="FF0000"/>
                            </a:solidFill>
                            <a:latin typeface="Cambria Math" panose="02040503050406030204" pitchFamily="18" charset="0"/>
                          </a:rPr>
                          <m:t>𝑘</m:t>
                        </m:r>
                      </m:sub>
                      <m:sup/>
                      <m:e>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𝑏</m:t>
                                </m:r>
                              </m:e>
                              <m:sub>
                                <m:r>
                                  <a:rPr lang="en-US" i="1">
                                    <a:solidFill>
                                      <a:srgbClr val="FF0000"/>
                                    </a:solidFill>
                                    <a:latin typeface="Cambria Math" panose="02040503050406030204" pitchFamily="18" charset="0"/>
                                  </a:rPr>
                                  <m:t>𝑘</m:t>
                                </m:r>
                              </m:sub>
                            </m:sSub>
                          </m:e>
                        </m:d>
                      </m:e>
                    </m:nary>
                  </m:oMath>
                </a14:m>
                <a:endParaRPr lang="en-US" dirty="0">
                  <a:solidFill>
                    <a:srgbClr val="FF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355462" y="1161327"/>
                <a:ext cx="3788538" cy="1094659"/>
              </a:xfrm>
              <a:prstGeom prst="rect">
                <a:avLst/>
              </a:prstGeom>
              <a:blipFill rotWithShape="0">
                <a:blip r:embed="rId4"/>
                <a:stretch>
                  <a:fillRect l="-1449" b="-63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319297" y="4852351"/>
                <a:ext cx="290066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smtClean="0">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𝑘</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e>
                      </m:d>
                      <m:r>
                        <a:rPr lang="en-US" b="1" i="1" dirty="0">
                          <a:latin typeface="Cambria Math" panose="02040503050406030204" pitchFamily="18" charset="0"/>
                        </a:rPr>
                        <m:t>=</m:t>
                      </m:r>
                      <m:r>
                        <a:rPr lang="en-US" i="1" dirty="0">
                          <a:latin typeface="Cambria Math" panose="02040503050406030204" pitchFamily="18" charset="0"/>
                        </a:rPr>
                        <m:t>𝛼</m:t>
                      </m:r>
                      <m:sSub>
                        <m:sSubPr>
                          <m:ctrlPr>
                            <a:rPr lang="en-US" i="1">
                              <a:latin typeface="Cambria Math" panose="02040503050406030204" pitchFamily="18" charset="0"/>
                            </a:rPr>
                          </m:ctrlPr>
                        </m:sSubPr>
                        <m:e>
                          <m:r>
                            <a:rPr lang="en-US" b="1">
                              <a:latin typeface="Cambria Math" panose="02040503050406030204" pitchFamily="18" charset="0"/>
                            </a:rPr>
                            <m:t>𝐛</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r>
                        <a:rPr lang="en-US" b="1" i="1" smtClean="0">
                          <a:latin typeface="Cambria Math" panose="02040503050406030204" pitchFamily="18" charset="0"/>
                        </a:rPr>
                        <m:t>×</m:t>
                      </m:r>
                      <m:sSub>
                        <m:sSubPr>
                          <m:ctrlPr>
                            <a:rPr lang="en-US" b="1"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𝑘</m:t>
                          </m:r>
                        </m:sub>
                      </m:sSub>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2319297" y="4852351"/>
                <a:ext cx="2900666"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820717" y="5421073"/>
                <a:ext cx="7047832" cy="646331"/>
              </a:xfrm>
              <a:prstGeom prst="rect">
                <a:avLst/>
              </a:prstGeom>
              <a:noFill/>
            </p:spPr>
            <p:txBody>
              <a:bodyPr wrap="square" rtlCol="0">
                <a:spAutoFit/>
              </a:bodyPr>
              <a:lstStyle/>
              <a:p>
                <a:r>
                  <a:rPr lang="en-US" dirty="0">
                    <a:solidFill>
                      <a:srgbClr val="FF0000"/>
                    </a:solidFill>
                  </a:rPr>
                  <a:t>This is not matrix multiplication. If view them as vectors, then the equation is valid if </a:t>
                </a:r>
                <a14:m>
                  <m:oMath xmlns:m="http://schemas.openxmlformats.org/officeDocument/2006/math">
                    <m:r>
                      <a:rPr lang="en-US" b="1" i="1" smtClean="0">
                        <a:solidFill>
                          <a:srgbClr val="FF0000"/>
                        </a:solidFill>
                        <a:latin typeface="Cambria Math" panose="02040503050406030204" pitchFamily="18" charset="0"/>
                      </a:rPr>
                      <m:t>×</m:t>
                    </m:r>
                  </m:oMath>
                </a14:m>
                <a:r>
                  <a:rPr lang="en-US" dirty="0">
                    <a:solidFill>
                      <a:srgbClr val="FF0000"/>
                    </a:solidFill>
                  </a:rPr>
                  <a:t> represents pointwise multiplication </a:t>
                </a:r>
              </a:p>
            </p:txBody>
          </p:sp>
        </mc:Choice>
        <mc:Fallback xmlns="">
          <p:sp>
            <p:nvSpPr>
              <p:cNvPr id="10" name="TextBox 9"/>
              <p:cNvSpPr txBox="1">
                <a:spLocks noRot="1" noChangeAspect="1" noMove="1" noResize="1" noEditPoints="1" noAdjustHandles="1" noChangeArrowheads="1" noChangeShapeType="1" noTextEdit="1"/>
              </p:cNvSpPr>
              <p:nvPr/>
            </p:nvSpPr>
            <p:spPr>
              <a:xfrm>
                <a:off x="820717" y="5421073"/>
                <a:ext cx="7047832" cy="646331"/>
              </a:xfrm>
              <a:prstGeom prst="rect">
                <a:avLst/>
              </a:prstGeom>
              <a:blipFill rotWithShape="0">
                <a:blip r:embed="rId6"/>
                <a:stretch>
                  <a:fillRect l="-779" t="-4717" b="-14151"/>
                </a:stretch>
              </a:blipFill>
            </p:spPr>
            <p:txBody>
              <a:bodyPr/>
              <a:lstStyle/>
              <a:p>
                <a:r>
                  <a:rPr lang="en-US">
                    <a:noFill/>
                  </a:rPr>
                  <a:t> </a:t>
                </a:r>
              </a:p>
            </p:txBody>
          </p:sp>
        </mc:Fallback>
      </mc:AlternateContent>
      <p:sp>
        <p:nvSpPr>
          <p:cNvPr id="12" name="TextBox 11"/>
          <p:cNvSpPr txBox="1"/>
          <p:nvPr/>
        </p:nvSpPr>
        <p:spPr>
          <a:xfrm>
            <a:off x="4306972" y="4014955"/>
            <a:ext cx="2018694" cy="369332"/>
          </a:xfrm>
          <a:prstGeom prst="rect">
            <a:avLst/>
          </a:prstGeom>
          <a:noFill/>
        </p:spPr>
        <p:txBody>
          <a:bodyPr wrap="none" rtlCol="0">
            <a:spAutoFit/>
          </a:bodyPr>
          <a:lstStyle/>
          <a:p>
            <a:r>
              <a:rPr lang="en-US" dirty="0">
                <a:solidFill>
                  <a:srgbClr val="FF0000"/>
                </a:solidFill>
              </a:rPr>
              <a:t>(</a:t>
            </a:r>
            <a:r>
              <a:rPr lang="en-US" i="1" dirty="0">
                <a:solidFill>
                  <a:srgbClr val="FF0000"/>
                </a:solidFill>
              </a:rPr>
              <a:t>Backward </a:t>
            </a:r>
            <a:r>
              <a:rPr lang="en-US" dirty="0">
                <a:solidFill>
                  <a:srgbClr val="FF0000"/>
                </a:solidFill>
              </a:rPr>
              <a:t>message)</a:t>
            </a:r>
          </a:p>
        </p:txBody>
      </p:sp>
    </p:spTree>
    <p:extLst>
      <p:ext uri="{BB962C8B-B14F-4D97-AF65-F5344CB8AC3E}">
        <p14:creationId xmlns:p14="http://schemas.microsoft.com/office/powerpoint/2010/main" val="230906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Inference in HMM: Smoothing</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14:m>
                  <m:oMath xmlns:m="http://schemas.openxmlformats.org/officeDocument/2006/math">
                    <m:sSub>
                      <m:sSubPr>
                        <m:ctrlPr>
                          <a:rPr lang="en-US" i="1" smtClean="0">
                            <a:latin typeface="Cambria Math" panose="02040503050406030204" pitchFamily="18" charset="0"/>
                          </a:rPr>
                        </m:ctrlPr>
                      </m:sSubPr>
                      <m:e>
                        <m:r>
                          <a:rPr lang="en-US" b="1">
                            <a:latin typeface="Cambria Math" panose="02040503050406030204" pitchFamily="18" charset="0"/>
                          </a:rPr>
                          <m:t>𝐛</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r>
                      <a:rPr lang="en-US" b="1" i="0" smtClean="0">
                        <a:latin typeface="Cambria Math" panose="02040503050406030204" pitchFamily="18" charset="0"/>
                      </a:rPr>
                      <m:t>=</m:t>
                    </m:r>
                    <m:r>
                      <a:rPr lang="en-US" b="1" smtClean="0">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𝑘</m:t>
                            </m:r>
                          </m:sub>
                        </m:sSub>
                      </m:e>
                    </m:d>
                    <m:r>
                      <a:rPr lang="en-US" b="1" i="1" smtClean="0">
                        <a:latin typeface="Cambria Math" panose="02040503050406030204" pitchFamily="18" charset="0"/>
                      </a:rPr>
                      <m:t>=?</m:t>
                    </m:r>
                  </m:oMath>
                </a14:m>
                <a:endParaRPr lang="en-US" dirty="0"/>
              </a:p>
              <a:p>
                <a:endParaRPr lang="en-US" dirty="0"/>
              </a:p>
              <a:p>
                <a:endParaRPr lang="en-US" dirty="0"/>
              </a:p>
              <a:p>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72</a:t>
            </a:fld>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5355462" y="1161327"/>
                <a:ext cx="3788538" cy="1094659"/>
              </a:xfrm>
              <a:prstGeom prst="rect">
                <a:avLst/>
              </a:prstGeom>
              <a:noFill/>
            </p:spPr>
            <p:txBody>
              <a:bodyPr wrap="none" rtlCol="0">
                <a:spAutoFit/>
              </a:bodyPr>
              <a:lstStyle/>
              <a:p>
                <a:r>
                  <a:rPr lang="en-US" dirty="0">
                    <a:solidFill>
                      <a:srgbClr val="FF0000"/>
                    </a:solidFill>
                  </a:rPr>
                  <a:t>Bayes’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𝑏</m:t>
                        </m:r>
                      </m:e>
                      <m:e>
                        <m:r>
                          <a:rPr lang="en-US" i="1">
                            <a:solidFill>
                              <a:srgbClr val="FF0000"/>
                            </a:solidFill>
                            <a:latin typeface="Cambria Math" panose="02040503050406030204" pitchFamily="18" charset="0"/>
                          </a:rPr>
                          <m:t>𝑎</m:t>
                        </m:r>
                      </m:e>
                    </m:d>
                    <m:r>
                      <a:rPr lang="en-US" i="1">
                        <a:solidFill>
                          <a:srgbClr val="FF0000"/>
                        </a:solidFill>
                        <a:latin typeface="Cambria Math" panose="02040503050406030204" pitchFamily="18" charset="0"/>
                      </a:rPr>
                      <m:t>=</m:t>
                    </m:r>
                    <m:f>
                      <m:fPr>
                        <m:ctrlPr>
                          <a:rPr lang="en-US"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𝑃</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r>
                          <a:rPr lang="en-US" i="1">
                            <a:solidFill>
                              <a:srgbClr val="FF0000"/>
                            </a:solidFill>
                            <a:latin typeface="Cambria Math" panose="02040503050406030204" pitchFamily="18" charset="0"/>
                          </a:rPr>
                          <m:t>)</m:t>
                        </m:r>
                      </m:num>
                      <m:den>
                        <m:r>
                          <a:rPr lang="en-US" i="1">
                            <a:solidFill>
                              <a:srgbClr val="FF0000"/>
                            </a:solidFill>
                            <a:latin typeface="Cambria Math" panose="02040503050406030204" pitchFamily="18" charset="0"/>
                          </a:rPr>
                          <m:t>𝑃</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den>
                    </m:f>
                  </m:oMath>
                </a14:m>
                <a:endParaRPr lang="en-US" dirty="0">
                  <a:solidFill>
                    <a:srgbClr val="FF0000"/>
                  </a:solidFill>
                </a:endParaRPr>
              </a:p>
              <a:p>
                <a:r>
                  <a:rPr lang="en-US" dirty="0">
                    <a:solidFill>
                      <a:srgbClr val="FF0000"/>
                    </a:solidFill>
                  </a:rPr>
                  <a:t>Product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e>
                      <m:e>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𝑏</m:t>
                        </m:r>
                      </m:e>
                    </m:d>
                  </m:oMath>
                </a14:m>
                <a:endParaRPr lang="en-US" dirty="0">
                  <a:solidFill>
                    <a:srgbClr val="FF0000"/>
                  </a:solidFill>
                </a:endParaRPr>
              </a:p>
              <a:p>
                <a:r>
                  <a:rPr lang="en-US" dirty="0">
                    <a:solidFill>
                      <a:srgbClr val="FF0000"/>
                    </a:solidFill>
                  </a:rPr>
                  <a:t>Sum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e>
                    </m:d>
                    <m:r>
                      <a:rPr lang="en-US" i="1">
                        <a:solidFill>
                          <a:srgbClr val="FF0000"/>
                        </a:solidFill>
                        <a:latin typeface="Cambria Math" panose="02040503050406030204" pitchFamily="18" charset="0"/>
                      </a:rPr>
                      <m:t>=</m:t>
                    </m:r>
                    <m:nary>
                      <m:naryPr>
                        <m:chr m:val="∑"/>
                        <m:supHide m:val="on"/>
                        <m:ctrlPr>
                          <a:rPr lang="en-US" i="1">
                            <a:solidFill>
                              <a:srgbClr val="FF0000"/>
                            </a:solidFill>
                            <a:latin typeface="Cambria Math" panose="02040503050406030204" pitchFamily="18" charset="0"/>
                          </a:rPr>
                        </m:ctrlPr>
                      </m:naryPr>
                      <m:sub>
                        <m:r>
                          <a:rPr lang="en-US" i="1">
                            <a:solidFill>
                              <a:srgbClr val="FF0000"/>
                            </a:solidFill>
                            <a:latin typeface="Cambria Math" panose="02040503050406030204" pitchFamily="18" charset="0"/>
                          </a:rPr>
                          <m:t>𝑘</m:t>
                        </m:r>
                      </m:sub>
                      <m:sup/>
                      <m:e>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𝑏</m:t>
                                </m:r>
                              </m:e>
                              <m:sub>
                                <m:r>
                                  <a:rPr lang="en-US" i="1">
                                    <a:solidFill>
                                      <a:srgbClr val="FF0000"/>
                                    </a:solidFill>
                                    <a:latin typeface="Cambria Math" panose="02040503050406030204" pitchFamily="18" charset="0"/>
                                  </a:rPr>
                                  <m:t>𝑘</m:t>
                                </m:r>
                              </m:sub>
                            </m:sSub>
                          </m:e>
                        </m:d>
                      </m:e>
                    </m:nary>
                  </m:oMath>
                </a14:m>
                <a:endParaRPr lang="en-US" dirty="0">
                  <a:solidFill>
                    <a:srgbClr val="FF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355462" y="1161327"/>
                <a:ext cx="3788538" cy="1094659"/>
              </a:xfrm>
              <a:prstGeom prst="rect">
                <a:avLst/>
              </a:prstGeom>
              <a:blipFill rotWithShape="0">
                <a:blip r:embed="rId4"/>
                <a:stretch>
                  <a:fillRect l="-1449" b="-63128"/>
                </a:stretch>
              </a:blipFill>
            </p:spPr>
            <p:txBody>
              <a:bodyPr/>
              <a:lstStyle/>
              <a:p>
                <a:r>
                  <a:rPr lang="en-US">
                    <a:noFill/>
                  </a:rPr>
                  <a:t> </a:t>
                </a:r>
              </a:p>
            </p:txBody>
          </p:sp>
        </mc:Fallback>
      </mc:AlternateContent>
    </p:spTree>
    <p:extLst>
      <p:ext uri="{BB962C8B-B14F-4D97-AF65-F5344CB8AC3E}">
        <p14:creationId xmlns:p14="http://schemas.microsoft.com/office/powerpoint/2010/main" val="11595203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Inference in HMM: Smoothing</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14:m>
                  <m:oMath xmlns:m="http://schemas.openxmlformats.org/officeDocument/2006/math">
                    <m:sSub>
                      <m:sSubPr>
                        <m:ctrlPr>
                          <a:rPr lang="en-US" i="1" smtClean="0">
                            <a:latin typeface="Cambria Math" panose="02040503050406030204" pitchFamily="18" charset="0"/>
                          </a:rPr>
                        </m:ctrlPr>
                      </m:sSubPr>
                      <m:e>
                        <m:r>
                          <a:rPr lang="en-US" b="1">
                            <a:latin typeface="Cambria Math" panose="02040503050406030204" pitchFamily="18" charset="0"/>
                          </a:rPr>
                          <m:t>𝐛</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r>
                      <a:rPr lang="en-US" b="1" i="0" smtClean="0">
                        <a:latin typeface="Cambria Math" panose="02040503050406030204" pitchFamily="18" charset="0"/>
                      </a:rPr>
                      <m:t>=</m:t>
                    </m:r>
                    <m:r>
                      <a:rPr lang="en-US" b="1" smtClean="0">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𝑘</m:t>
                            </m:r>
                          </m:sub>
                        </m:sSub>
                      </m:e>
                    </m:d>
                    <m:r>
                      <a:rPr lang="en-US" b="1" i="1" smtClean="0">
                        <a:latin typeface="Cambria Math" panose="02040503050406030204" pitchFamily="18" charset="0"/>
                      </a:rPr>
                      <m:t>=?</m:t>
                    </m:r>
                  </m:oMath>
                </a14:m>
                <a:endParaRPr lang="en-US" dirty="0"/>
              </a:p>
              <a:p>
                <a:endParaRPr lang="en-US" dirty="0"/>
              </a:p>
              <a:p>
                <a:endParaRPr lang="en-US" dirty="0"/>
              </a:p>
              <a:p>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73</a:t>
            </a:fld>
            <a:endParaRPr lang="en-US" dirty="0"/>
          </a:p>
        </p:txBody>
      </p:sp>
      <mc:AlternateContent xmlns:mc="http://schemas.openxmlformats.org/markup-compatibility/2006" xmlns:a14="http://schemas.microsoft.com/office/drawing/2010/main">
        <mc:Choice Requires="a14">
          <p:sp>
            <p:nvSpPr>
              <p:cNvPr id="7" name="Rectangle 6"/>
              <p:cNvSpPr/>
              <p:nvPr/>
            </p:nvSpPr>
            <p:spPr>
              <a:xfrm>
                <a:off x="612648" y="2289025"/>
                <a:ext cx="8302867" cy="1917448"/>
              </a:xfrm>
              <a:prstGeom prst="rect">
                <a:avLst/>
              </a:prstGeom>
            </p:spPr>
            <p:txBody>
              <a:bodyPr wrap="square">
                <a:spAutoFit/>
              </a:bodyPr>
              <a:lstStyle/>
              <a:p>
                <a14:m>
                  <m:oMath xmlns:m="http://schemas.openxmlformats.org/officeDocument/2006/math">
                    <m:r>
                      <a:rPr lang="en-US" b="1" smtClean="0">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𝑘</m:t>
                            </m:r>
                          </m:sub>
                        </m:sSub>
                      </m:e>
                    </m:d>
                    <m:r>
                      <a:rPr lang="en-US" b="1" i="1">
                        <a:latin typeface="Cambria Math" panose="02040503050406030204" pitchFamily="18" charset="0"/>
                      </a:rPr>
                      <m:t>=</m:t>
                    </m:r>
                    <m:nary>
                      <m:naryPr>
                        <m:chr m:val="∑"/>
                        <m:supHide m:val="on"/>
                        <m:ctrlPr>
                          <a:rPr lang="en-US" b="1"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𝑘</m:t>
                            </m:r>
                            <m:r>
                              <a:rPr lang="en-US" b="0" i="1" smtClean="0">
                                <a:latin typeface="Cambria Math" panose="02040503050406030204" pitchFamily="18" charset="0"/>
                              </a:rPr>
                              <m:t>+1</m:t>
                            </m:r>
                          </m:sub>
                        </m:sSub>
                      </m:sub>
                      <m:sup/>
                      <m:e>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𝑘</m:t>
                                </m:r>
                                <m:r>
                                  <a:rPr lang="en-US" i="1">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𝑘</m:t>
                                </m:r>
                                <m:r>
                                  <a:rPr lang="en-US" b="0" i="1" smtClean="0">
                                    <a:latin typeface="Cambria Math" panose="02040503050406030204" pitchFamily="18" charset="0"/>
                                  </a:rPr>
                                  <m:t>+1</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𝑘</m:t>
                                </m:r>
                              </m:sub>
                            </m:sSub>
                          </m:e>
                        </m:d>
                      </m:e>
                    </m:nary>
                  </m:oMath>
                </a14:m>
                <a:r>
                  <a:rPr lang="en-US" dirty="0"/>
                  <a:t>	(Sum Rule)</a:t>
                </a:r>
              </a:p>
              <a:p>
                <a14:m>
                  <m:oMath xmlns:m="http://schemas.openxmlformats.org/officeDocument/2006/math">
                    <m:r>
                      <a:rPr lang="en-US" i="1">
                        <a:latin typeface="Cambria Math" panose="02040503050406030204" pitchFamily="18" charset="0"/>
                      </a:rPr>
                      <m:t>=</m:t>
                    </m:r>
                    <m:nary>
                      <m:naryPr>
                        <m:chr m:val="∑"/>
                        <m:supHide m:val="on"/>
                        <m:ctrlPr>
                          <a:rPr lang="en-US" b="1"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r>
                              <a:rPr lang="en-US" i="1">
                                <a:latin typeface="Cambria Math" panose="02040503050406030204" pitchFamily="18" charset="0"/>
                              </a:rPr>
                              <m:t>+1</m:t>
                            </m:r>
                          </m:sub>
                        </m:sSub>
                      </m:sub>
                      <m:sup/>
                      <m:e>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𝑘</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r>
                                  <a:rPr lang="en-US" i="1">
                                    <a:latin typeface="Cambria Math" panose="02040503050406030204" pitchFamily="18" charset="0"/>
                                  </a:rPr>
                                  <m:t>+1</m:t>
                                </m:r>
                              </m:sub>
                            </m:sSub>
                          </m:e>
                        </m:d>
                        <m:r>
                          <a:rPr lang="en-US" b="1" i="0" dirty="0">
                            <a:latin typeface="Cambria Math" panose="02040503050406030204" pitchFamily="18" charset="0"/>
                          </a:rPr>
                          <m:t>𝐏</m:t>
                        </m:r>
                        <m:r>
                          <a:rPr lang="en-US" b="1"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𝑘</m:t>
                            </m:r>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𝑘</m:t>
                            </m:r>
                          </m:sub>
                        </m:sSub>
                        <m:r>
                          <a:rPr lang="en-US" b="1" i="1" dirty="0">
                            <a:latin typeface="Cambria Math" panose="02040503050406030204" pitchFamily="18" charset="0"/>
                          </a:rPr>
                          <m:t>)</m:t>
                        </m:r>
                      </m:e>
                    </m:nary>
                  </m:oMath>
                </a14:m>
                <a:r>
                  <a:rPr lang="en-US" dirty="0"/>
                  <a:t>	(Product Rule)</a:t>
                </a:r>
              </a:p>
              <a:p>
                <a14:m>
                  <m:oMath xmlns:m="http://schemas.openxmlformats.org/officeDocument/2006/math">
                    <m:r>
                      <a:rPr lang="en-US" i="1">
                        <a:latin typeface="Cambria Math" panose="02040503050406030204" pitchFamily="18" charset="0"/>
                      </a:rPr>
                      <m:t>=</m:t>
                    </m:r>
                    <m:nary>
                      <m:naryPr>
                        <m:chr m:val="∑"/>
                        <m:supHide m:val="on"/>
                        <m:ctrlPr>
                          <a:rPr lang="en-US" b="1"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r>
                              <a:rPr lang="en-US" i="1">
                                <a:latin typeface="Cambria Math" panose="02040503050406030204" pitchFamily="18" charset="0"/>
                              </a:rPr>
                              <m:t>+1</m:t>
                            </m:r>
                          </m:sub>
                        </m:sSub>
                      </m:sub>
                      <m:sup/>
                      <m:e>
                        <m:r>
                          <a:rPr lang="en-US" b="0" i="1">
                            <a:latin typeface="Cambria Math" panose="02040503050406030204" pitchFamily="18" charset="0"/>
                          </a:rPr>
                          <m:t>𝑃</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r>
                                  <a:rPr lang="en-US" i="1">
                                    <a:latin typeface="Cambria Math" panose="02040503050406030204" pitchFamily="18" charset="0"/>
                                  </a:rPr>
                                  <m:t>+1</m:t>
                                </m:r>
                              </m:sub>
                            </m:sSub>
                          </m:e>
                        </m:d>
                        <m:r>
                          <a:rPr lang="en-US" b="1" i="0" dirty="0">
                            <a:latin typeface="Cambria Math" panose="02040503050406030204" pitchFamily="18" charset="0"/>
                          </a:rPr>
                          <m:t>𝐏</m:t>
                        </m:r>
                        <m:r>
                          <a:rPr lang="en-US" b="1"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𝑘</m:t>
                            </m:r>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𝑘</m:t>
                            </m:r>
                          </m:sub>
                        </m:sSub>
                        <m:r>
                          <a:rPr lang="en-US" b="1" i="1" dirty="0">
                            <a:latin typeface="Cambria Math" panose="02040503050406030204" pitchFamily="18" charset="0"/>
                          </a:rPr>
                          <m:t>)</m:t>
                        </m:r>
                      </m:e>
                    </m:nary>
                  </m:oMath>
                </a14:m>
                <a:r>
                  <a:rPr lang="en-US" dirty="0"/>
                  <a:t>	(Conditional independence)</a:t>
                </a:r>
              </a:p>
              <a:p>
                <a14:m>
                  <m:oMath xmlns:m="http://schemas.openxmlformats.org/officeDocument/2006/math">
                    <m:r>
                      <a:rPr lang="en-US" i="1">
                        <a:latin typeface="Cambria Math" panose="02040503050406030204" pitchFamily="18" charset="0"/>
                      </a:rPr>
                      <m:t>=</m:t>
                    </m:r>
                    <m:nary>
                      <m:naryPr>
                        <m:chr m:val="∑"/>
                        <m:supHide m:val="on"/>
                        <m:ctrlPr>
                          <a:rPr lang="en-US" b="1"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r>
                              <a:rPr lang="en-US" i="1">
                                <a:latin typeface="Cambria Math" panose="02040503050406030204" pitchFamily="18" charset="0"/>
                              </a:rPr>
                              <m:t>+1</m:t>
                            </m:r>
                          </m:sub>
                        </m:sSub>
                      </m:sub>
                      <m:sup/>
                      <m:e>
                        <m:r>
                          <a:rPr lang="en-US" b="0" i="1">
                            <a:latin typeface="Cambria Math" panose="02040503050406030204" pitchFamily="18" charset="0"/>
                          </a:rPr>
                          <m:t>𝑃</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𝑘</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𝑘</m:t>
                                </m:r>
                                <m:r>
                                  <a:rPr lang="en-US" i="1">
                                    <a:latin typeface="Cambria Math" panose="02040503050406030204" pitchFamily="18" charset="0"/>
                                  </a:rPr>
                                  <m:t>+2:</m:t>
                                </m:r>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r>
                                  <a:rPr lang="en-US" i="1">
                                    <a:latin typeface="Cambria Math" panose="02040503050406030204" pitchFamily="18" charset="0"/>
                                  </a:rPr>
                                  <m:t>+1</m:t>
                                </m:r>
                              </m:sub>
                            </m:sSub>
                          </m:e>
                        </m:d>
                        <m:r>
                          <a:rPr lang="en-US" b="1" i="0" dirty="0">
                            <a:latin typeface="Cambria Math" panose="02040503050406030204" pitchFamily="18" charset="0"/>
                          </a:rPr>
                          <m:t>𝐏</m:t>
                        </m:r>
                        <m:r>
                          <a:rPr lang="en-US" b="1"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𝑘</m:t>
                            </m:r>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𝑘</m:t>
                            </m:r>
                          </m:sub>
                        </m:sSub>
                        <m:r>
                          <a:rPr lang="en-US" b="1" i="1" dirty="0">
                            <a:latin typeface="Cambria Math" panose="02040503050406030204" pitchFamily="18" charset="0"/>
                          </a:rPr>
                          <m:t>)</m:t>
                        </m:r>
                      </m:e>
                    </m:nary>
                  </m:oMath>
                </a14:m>
                <a:r>
                  <a:rPr lang="en-US" dirty="0"/>
                  <a:t>	(Expand the expression)</a:t>
                </a:r>
              </a:p>
              <a:p>
                <a14:m>
                  <m:oMath xmlns:m="http://schemas.openxmlformats.org/officeDocument/2006/math">
                    <m:r>
                      <a:rPr lang="en-US" i="1">
                        <a:latin typeface="Cambria Math" panose="02040503050406030204" pitchFamily="18" charset="0"/>
                      </a:rPr>
                      <m:t>=</m:t>
                    </m:r>
                    <m:nary>
                      <m:naryPr>
                        <m:chr m:val="∑"/>
                        <m:supHide m:val="on"/>
                        <m:ctrlPr>
                          <a:rPr lang="en-US" b="1"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r>
                              <a:rPr lang="en-US" i="1">
                                <a:latin typeface="Cambria Math" panose="02040503050406030204" pitchFamily="18" charset="0"/>
                              </a:rPr>
                              <m:t>+1</m:t>
                            </m:r>
                          </m:sub>
                        </m:sSub>
                      </m:sub>
                      <m:sup/>
                      <m:e>
                        <m:r>
                          <a:rPr lang="en-US" i="1">
                            <a:latin typeface="Cambria Math" panose="02040503050406030204" pitchFamily="18" charset="0"/>
                          </a:rPr>
                          <m:t>𝑃</m:t>
                        </m:r>
                        <m:d>
                          <m:dPr>
                            <m:ctrlPr>
                              <a:rPr lang="en-US" b="1"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𝑘</m:t>
                                </m:r>
                                <m:r>
                                  <a:rPr lang="en-US" b="0" i="1" smtClean="0">
                                    <a:latin typeface="Cambria Math" panose="02040503050406030204" pitchFamily="18" charset="0"/>
                                  </a:rPr>
                                  <m:t>+1</m:t>
                                </m:r>
                              </m:sub>
                            </m:sSub>
                          </m:e>
                          <m:e>
                            <m:sSub>
                              <m:sSubPr>
                                <m:ctrlPr>
                                  <a:rPr lang="en-US" i="1">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𝑘</m:t>
                                    </m:r>
                                    <m:r>
                                      <a:rPr lang="en-US" b="0" i="1" smtClean="0">
                                        <a:latin typeface="Cambria Math" panose="02040503050406030204" pitchFamily="18" charset="0"/>
                                      </a:rPr>
                                      <m:t>+2:</m:t>
                                    </m:r>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𝑘</m:t>
                                </m:r>
                                <m:r>
                                  <a:rPr lang="en-US" i="1">
                                    <a:latin typeface="Cambria Math" panose="02040503050406030204" pitchFamily="18" charset="0"/>
                                  </a:rPr>
                                  <m:t>+1</m:t>
                                </m:r>
                              </m:sub>
                            </m:sSub>
                          </m:e>
                        </m:d>
                        <m:r>
                          <a:rPr lang="en-US" b="0" i="1">
                            <a:latin typeface="Cambria Math" panose="02040503050406030204" pitchFamily="18" charset="0"/>
                          </a:rPr>
                          <m:t>𝑃</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𝑘</m:t>
                                </m:r>
                                <m:r>
                                  <a:rPr lang="en-US" i="1">
                                    <a:latin typeface="Cambria Math" panose="02040503050406030204" pitchFamily="18" charset="0"/>
                                  </a:rPr>
                                  <m:t>+2:</m:t>
                                </m:r>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r>
                                  <a:rPr lang="en-US" i="1">
                                    <a:latin typeface="Cambria Math" panose="02040503050406030204" pitchFamily="18" charset="0"/>
                                  </a:rPr>
                                  <m:t>+1</m:t>
                                </m:r>
                              </m:sub>
                            </m:sSub>
                          </m:e>
                        </m:d>
                        <m:r>
                          <a:rPr lang="en-US" b="1" i="0" dirty="0">
                            <a:latin typeface="Cambria Math" panose="02040503050406030204" pitchFamily="18" charset="0"/>
                          </a:rPr>
                          <m:t>𝐏</m:t>
                        </m:r>
                        <m:r>
                          <a:rPr lang="en-US" b="1"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𝑘</m:t>
                            </m:r>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𝑘</m:t>
                            </m:r>
                          </m:sub>
                        </m:sSub>
                        <m:r>
                          <a:rPr lang="en-US" b="1" i="1" dirty="0">
                            <a:latin typeface="Cambria Math" panose="02040503050406030204" pitchFamily="18" charset="0"/>
                          </a:rPr>
                          <m:t>)</m:t>
                        </m:r>
                      </m:e>
                    </m:nary>
                  </m:oMath>
                </a14:m>
                <a:r>
                  <a:rPr lang="en-US" dirty="0"/>
                  <a:t>	(Product rule)</a:t>
                </a:r>
              </a:p>
              <a:p>
                <a14:m>
                  <m:oMath xmlns:m="http://schemas.openxmlformats.org/officeDocument/2006/math">
                    <m:r>
                      <a:rPr lang="en-US" i="1">
                        <a:latin typeface="Cambria Math" panose="02040503050406030204" pitchFamily="18" charset="0"/>
                      </a:rPr>
                      <m:t>=</m:t>
                    </m:r>
                    <m:nary>
                      <m:naryPr>
                        <m:chr m:val="∑"/>
                        <m:supHide m:val="on"/>
                        <m:ctrlPr>
                          <a:rPr lang="en-US" b="1"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r>
                              <a:rPr lang="en-US" i="1">
                                <a:latin typeface="Cambria Math" panose="02040503050406030204" pitchFamily="18" charset="0"/>
                              </a:rPr>
                              <m:t>+1</m:t>
                            </m:r>
                          </m:sub>
                        </m:sSub>
                      </m:sub>
                      <m:sup/>
                      <m:e>
                        <m:r>
                          <a:rPr lang="en-US" i="1">
                            <a:latin typeface="Cambria Math" panose="02040503050406030204" pitchFamily="18" charset="0"/>
                          </a:rPr>
                          <m:t>𝑃</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𝑘</m:t>
                                </m:r>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r>
                                  <a:rPr lang="en-US" i="1">
                                    <a:latin typeface="Cambria Math" panose="02040503050406030204" pitchFamily="18" charset="0"/>
                                  </a:rPr>
                                  <m:t>+1</m:t>
                                </m:r>
                              </m:sub>
                            </m:sSub>
                          </m:e>
                        </m:d>
                        <m:r>
                          <a:rPr lang="en-US" i="1">
                            <a:latin typeface="Cambria Math" panose="02040503050406030204" pitchFamily="18" charset="0"/>
                          </a:rPr>
                          <m:t>𝑃</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𝑘</m:t>
                                </m:r>
                                <m:r>
                                  <a:rPr lang="en-US" i="1">
                                    <a:latin typeface="Cambria Math" panose="02040503050406030204" pitchFamily="18" charset="0"/>
                                  </a:rPr>
                                  <m:t>+2:</m:t>
                                </m:r>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r>
                                  <a:rPr lang="en-US" i="1">
                                    <a:latin typeface="Cambria Math" panose="02040503050406030204" pitchFamily="18" charset="0"/>
                                  </a:rPr>
                                  <m:t>+1</m:t>
                                </m:r>
                              </m:sub>
                            </m:sSub>
                          </m:e>
                        </m:d>
                        <m:r>
                          <a:rPr lang="en-US" b="1" dirty="0">
                            <a:latin typeface="Cambria Math" panose="02040503050406030204" pitchFamily="18" charset="0"/>
                          </a:rPr>
                          <m:t>𝐏</m:t>
                        </m:r>
                        <m:r>
                          <a:rPr lang="en-US" b="1"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𝑘</m:t>
                            </m:r>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𝑘</m:t>
                            </m:r>
                          </m:sub>
                        </m:sSub>
                        <m:r>
                          <a:rPr lang="en-US" b="1" i="1" dirty="0">
                            <a:latin typeface="Cambria Math" panose="02040503050406030204" pitchFamily="18" charset="0"/>
                          </a:rPr>
                          <m:t>)</m:t>
                        </m:r>
                      </m:e>
                    </m:nary>
                  </m:oMath>
                </a14:m>
                <a:r>
                  <a:rPr lang="en-US" dirty="0"/>
                  <a:t>	(Conditional independence)</a:t>
                </a:r>
              </a:p>
            </p:txBody>
          </p:sp>
        </mc:Choice>
        <mc:Fallback xmlns="">
          <p:sp>
            <p:nvSpPr>
              <p:cNvPr id="7" name="Rectangle 6"/>
              <p:cNvSpPr>
                <a:spLocks noRot="1" noChangeAspect="1" noMove="1" noResize="1" noEditPoints="1" noAdjustHandles="1" noChangeArrowheads="1" noChangeShapeType="1" noTextEdit="1"/>
              </p:cNvSpPr>
              <p:nvPr/>
            </p:nvSpPr>
            <p:spPr>
              <a:xfrm>
                <a:off x="612648" y="2289025"/>
                <a:ext cx="8302867" cy="1917448"/>
              </a:xfrm>
              <a:prstGeom prst="rect">
                <a:avLst/>
              </a:prstGeom>
              <a:blipFill rotWithShape="0">
                <a:blip r:embed="rId3"/>
                <a:stretch>
                  <a:fillRect l="-1248" t="-22857" b="-33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355462" y="1161327"/>
                <a:ext cx="3788538" cy="1094659"/>
              </a:xfrm>
              <a:prstGeom prst="rect">
                <a:avLst/>
              </a:prstGeom>
              <a:noFill/>
            </p:spPr>
            <p:txBody>
              <a:bodyPr wrap="none" rtlCol="0">
                <a:spAutoFit/>
              </a:bodyPr>
              <a:lstStyle/>
              <a:p>
                <a:r>
                  <a:rPr lang="en-US" dirty="0">
                    <a:solidFill>
                      <a:srgbClr val="FF0000"/>
                    </a:solidFill>
                  </a:rPr>
                  <a:t>Bayes’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𝑏</m:t>
                        </m:r>
                      </m:e>
                      <m:e>
                        <m:r>
                          <a:rPr lang="en-US" i="1">
                            <a:solidFill>
                              <a:srgbClr val="FF0000"/>
                            </a:solidFill>
                            <a:latin typeface="Cambria Math" panose="02040503050406030204" pitchFamily="18" charset="0"/>
                          </a:rPr>
                          <m:t>𝑎</m:t>
                        </m:r>
                      </m:e>
                    </m:d>
                    <m:r>
                      <a:rPr lang="en-US" i="1">
                        <a:solidFill>
                          <a:srgbClr val="FF0000"/>
                        </a:solidFill>
                        <a:latin typeface="Cambria Math" panose="02040503050406030204" pitchFamily="18" charset="0"/>
                      </a:rPr>
                      <m:t>=</m:t>
                    </m:r>
                    <m:f>
                      <m:fPr>
                        <m:ctrlPr>
                          <a:rPr lang="en-US"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𝑃</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r>
                          <a:rPr lang="en-US" i="1">
                            <a:solidFill>
                              <a:srgbClr val="FF0000"/>
                            </a:solidFill>
                            <a:latin typeface="Cambria Math" panose="02040503050406030204" pitchFamily="18" charset="0"/>
                          </a:rPr>
                          <m:t>)</m:t>
                        </m:r>
                      </m:num>
                      <m:den>
                        <m:r>
                          <a:rPr lang="en-US" i="1">
                            <a:solidFill>
                              <a:srgbClr val="FF0000"/>
                            </a:solidFill>
                            <a:latin typeface="Cambria Math" panose="02040503050406030204" pitchFamily="18" charset="0"/>
                          </a:rPr>
                          <m:t>𝑃</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den>
                    </m:f>
                  </m:oMath>
                </a14:m>
                <a:endParaRPr lang="en-US" dirty="0">
                  <a:solidFill>
                    <a:srgbClr val="FF0000"/>
                  </a:solidFill>
                </a:endParaRPr>
              </a:p>
              <a:p>
                <a:r>
                  <a:rPr lang="en-US" dirty="0">
                    <a:solidFill>
                      <a:srgbClr val="FF0000"/>
                    </a:solidFill>
                  </a:rPr>
                  <a:t>Product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e>
                      <m:e>
                        <m:r>
                          <a:rPr lang="en-US" i="1">
                            <a:solidFill>
                              <a:srgbClr val="FF0000"/>
                            </a:solidFill>
                            <a:latin typeface="Cambria Math" panose="02040503050406030204" pitchFamily="18" charset="0"/>
                          </a:rPr>
                          <m:t>𝑏</m:t>
                        </m:r>
                      </m:e>
                    </m:d>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𝑏</m:t>
                        </m:r>
                      </m:e>
                    </m:d>
                  </m:oMath>
                </a14:m>
                <a:endParaRPr lang="en-US" dirty="0">
                  <a:solidFill>
                    <a:srgbClr val="FF0000"/>
                  </a:solidFill>
                </a:endParaRPr>
              </a:p>
              <a:p>
                <a:r>
                  <a:rPr lang="en-US" dirty="0">
                    <a:solidFill>
                      <a:srgbClr val="FF0000"/>
                    </a:solidFill>
                  </a:rPr>
                  <a:t>Sum Rule: </a:t>
                </a:r>
                <a14:m>
                  <m:oMath xmlns:m="http://schemas.openxmlformats.org/officeDocument/2006/math">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e>
                    </m:d>
                    <m:r>
                      <a:rPr lang="en-US" i="1">
                        <a:solidFill>
                          <a:srgbClr val="FF0000"/>
                        </a:solidFill>
                        <a:latin typeface="Cambria Math" panose="02040503050406030204" pitchFamily="18" charset="0"/>
                      </a:rPr>
                      <m:t>=</m:t>
                    </m:r>
                    <m:nary>
                      <m:naryPr>
                        <m:chr m:val="∑"/>
                        <m:supHide m:val="on"/>
                        <m:ctrlPr>
                          <a:rPr lang="en-US" i="1">
                            <a:solidFill>
                              <a:srgbClr val="FF0000"/>
                            </a:solidFill>
                            <a:latin typeface="Cambria Math" panose="02040503050406030204" pitchFamily="18" charset="0"/>
                          </a:rPr>
                        </m:ctrlPr>
                      </m:naryPr>
                      <m:sub>
                        <m:r>
                          <a:rPr lang="en-US" i="1">
                            <a:solidFill>
                              <a:srgbClr val="FF0000"/>
                            </a:solidFill>
                            <a:latin typeface="Cambria Math" panose="02040503050406030204" pitchFamily="18" charset="0"/>
                          </a:rPr>
                          <m:t>𝑘</m:t>
                        </m:r>
                      </m:sub>
                      <m:sup/>
                      <m:e>
                        <m:r>
                          <a:rPr lang="en-US" i="1">
                            <a:solidFill>
                              <a:srgbClr val="FF0000"/>
                            </a:solidFill>
                            <a:latin typeface="Cambria Math" panose="02040503050406030204" pitchFamily="18" charset="0"/>
                          </a:rPr>
                          <m:t>𝑃</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𝑎</m:t>
                            </m:r>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𝑏</m:t>
                                </m:r>
                              </m:e>
                              <m:sub>
                                <m:r>
                                  <a:rPr lang="en-US" i="1">
                                    <a:solidFill>
                                      <a:srgbClr val="FF0000"/>
                                    </a:solidFill>
                                    <a:latin typeface="Cambria Math" panose="02040503050406030204" pitchFamily="18" charset="0"/>
                                  </a:rPr>
                                  <m:t>𝑘</m:t>
                                </m:r>
                              </m:sub>
                            </m:sSub>
                          </m:e>
                        </m:d>
                      </m:e>
                    </m:nary>
                  </m:oMath>
                </a14:m>
                <a:endParaRPr lang="en-US" dirty="0">
                  <a:solidFill>
                    <a:srgbClr val="FF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355462" y="1161327"/>
                <a:ext cx="3788538" cy="1094659"/>
              </a:xfrm>
              <a:prstGeom prst="rect">
                <a:avLst/>
              </a:prstGeom>
              <a:blipFill rotWithShape="0">
                <a:blip r:embed="rId4"/>
                <a:stretch>
                  <a:fillRect l="-1449" b="-63128"/>
                </a:stretch>
              </a:blipFill>
            </p:spPr>
            <p:txBody>
              <a:bodyPr/>
              <a:lstStyle/>
              <a:p>
                <a:r>
                  <a:rPr lang="en-US">
                    <a:noFill/>
                  </a:rPr>
                  <a:t> </a:t>
                </a:r>
              </a:p>
            </p:txBody>
          </p:sp>
        </mc:Fallback>
      </mc:AlternateContent>
    </p:spTree>
    <p:extLst>
      <p:ext uri="{BB962C8B-B14F-4D97-AF65-F5344CB8AC3E}">
        <p14:creationId xmlns:p14="http://schemas.microsoft.com/office/powerpoint/2010/main" val="3034155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Inference in HMM: Smoothing</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219200"/>
                <a:ext cx="8229600" cy="4616043"/>
              </a:xfrm>
            </p:spPr>
            <p:txBody>
              <a:bodyPr>
                <a:normAutofit fontScale="77500" lnSpcReduction="20000"/>
              </a:bodyPr>
              <a:lstStyle/>
              <a:p>
                <a:r>
                  <a:rPr lang="en-US" dirty="0"/>
                  <a:t>So given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𝐛</m:t>
                        </m:r>
                      </m:e>
                      <m:sub>
                        <m:r>
                          <a:rPr lang="en-US" i="1">
                            <a:latin typeface="Cambria Math" panose="02040503050406030204" pitchFamily="18" charset="0"/>
                          </a:rPr>
                          <m:t>𝑘</m:t>
                        </m:r>
                        <m:r>
                          <a:rPr lang="en-US" i="1">
                            <a:latin typeface="Cambria Math" panose="02040503050406030204" pitchFamily="18" charset="0"/>
                          </a:rPr>
                          <m:t>+2:</m:t>
                        </m:r>
                        <m:r>
                          <a:rPr lang="en-US" i="1">
                            <a:latin typeface="Cambria Math" panose="02040503050406030204" pitchFamily="18" charset="0"/>
                          </a:rPr>
                          <m:t>𝑡</m:t>
                        </m:r>
                      </m:sub>
                    </m:sSub>
                    <m:r>
                      <a:rPr lang="en-US" b="1" i="0" smtClean="0">
                        <a:latin typeface="Cambria Math" panose="02040503050406030204" pitchFamily="18" charset="0"/>
                      </a:rPr>
                      <m:t>=</m:t>
                    </m:r>
                    <m:r>
                      <a:rPr lang="en-US" b="1" i="0">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𝑘</m:t>
                            </m:r>
                            <m:r>
                              <a:rPr lang="en-US" i="1">
                                <a:latin typeface="Cambria Math" panose="02040503050406030204" pitchFamily="18" charset="0"/>
                              </a:rPr>
                              <m:t>+2:</m:t>
                            </m:r>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b="0" i="1" smtClean="0">
                                <a:latin typeface="Cambria Math" panose="02040503050406030204" pitchFamily="18" charset="0"/>
                              </a:rPr>
                              <m:t>𝑋</m:t>
                            </m:r>
                          </m:e>
                          <m:sub>
                            <m:r>
                              <a:rPr lang="en-US" i="1">
                                <a:latin typeface="Cambria Math" panose="02040503050406030204" pitchFamily="18" charset="0"/>
                              </a:rPr>
                              <m:t>𝑘</m:t>
                            </m:r>
                            <m:r>
                              <a:rPr lang="en-US" i="1">
                                <a:latin typeface="Cambria Math" panose="02040503050406030204" pitchFamily="18" charset="0"/>
                              </a:rPr>
                              <m:t>+1</m:t>
                            </m:r>
                          </m:sub>
                        </m:sSub>
                      </m:e>
                    </m:d>
                  </m:oMath>
                </a14:m>
                <a:r>
                  <a:rPr lang="en-US" dirty="0"/>
                  <a:t>, we can compute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𝐛</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r>
                      <a:rPr lang="en-US" b="1" i="0" smtClean="0">
                        <a:latin typeface="Cambria Math" panose="02040503050406030204" pitchFamily="18" charset="0"/>
                      </a:rPr>
                      <m:t>=</m:t>
                    </m:r>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𝑘</m:t>
                            </m:r>
                          </m:sub>
                        </m:sSub>
                      </m:e>
                    </m:d>
                  </m:oMath>
                </a14:m>
                <a:r>
                  <a:rPr lang="en-US" dirty="0"/>
                  <a:t> according to</a:t>
                </a:r>
              </a:p>
              <a:p>
                <a:pPr lvl="1"/>
                <a:endParaRPr lang="en-US" dirty="0"/>
              </a:p>
              <a:p>
                <a:pPr lvl="1"/>
                <a:endParaRPr lang="en-US" dirty="0"/>
              </a:p>
              <a:p>
                <a:pPr lvl="1"/>
                <a:endParaRPr lang="en-US" dirty="0"/>
              </a:p>
              <a:p>
                <a:pPr lvl="1"/>
                <a:endParaRPr lang="en-US" dirty="0"/>
              </a:p>
              <a:p>
                <a:r>
                  <a:rPr lang="en-US" dirty="0"/>
                  <a:t>Since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sub>
                    </m:sSub>
                  </m:oMath>
                </a14:m>
                <a:r>
                  <a:rPr lang="en-US" dirty="0"/>
                  <a:t> is discrete valued,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𝐛</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oMath>
                </a14:m>
                <a:r>
                  <a:rPr lang="en-US" dirty="0"/>
                  <a:t> can be viewed as a vector.  The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𝑖</m:t>
                        </m:r>
                      </m:e>
                      <m:sup>
                        <m:r>
                          <a:rPr lang="en-US" i="1">
                            <a:latin typeface="Cambria Math" panose="02040503050406030204" pitchFamily="18" charset="0"/>
                          </a:rPr>
                          <m:t>𝑡h</m:t>
                        </m:r>
                      </m:sup>
                    </m:sSup>
                  </m:oMath>
                </a14:m>
                <a:r>
                  <a:rPr lang="en-US" dirty="0"/>
                  <a:t> element of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𝐛</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oMath>
                </a14:m>
                <a:r>
                  <a:rPr lang="en-US" dirty="0"/>
                  <a:t> is</a:t>
                </a:r>
              </a:p>
              <a:p>
                <a:pPr lvl="1"/>
                <a:endParaRPr lang="en-US" dirty="0"/>
              </a:p>
              <a:p>
                <a:pPr lvl="1"/>
                <a:endParaRPr lang="en-US" dirty="0"/>
              </a:p>
              <a:p>
                <a:pPr lvl="1"/>
                <a:endParaRPr lang="en-US" dirty="0"/>
              </a:p>
              <a:p>
                <a:pPr lvl="1"/>
                <a:endParaRPr lang="en-US" dirty="0"/>
              </a:p>
              <a:p>
                <a:pPr lvl="1"/>
                <a:endParaRPr lang="en-US" dirty="0"/>
              </a:p>
              <a:p>
                <a:endParaRPr lang="en-US" dirty="0"/>
              </a:p>
              <a:p>
                <a:r>
                  <a:rPr lang="en-US" dirty="0"/>
                  <a:t>So using the matrix representation for HMM, we have </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219200"/>
                <a:ext cx="8229600" cy="4616043"/>
              </a:xfrm>
              <a:blipFill rotWithShape="0">
                <a:blip r:embed="rId2"/>
                <a:stretch>
                  <a:fillRect l="-370" t="-2378" b="-211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74</a:t>
            </a:fld>
            <a:endParaRPr lang="en-US" dirty="0"/>
          </a:p>
        </p:txBody>
      </p:sp>
      <mc:AlternateContent xmlns:mc="http://schemas.openxmlformats.org/markup-compatibility/2006" xmlns:a14="http://schemas.microsoft.com/office/drawing/2010/main">
        <mc:Choice Requires="a14">
          <p:sp>
            <p:nvSpPr>
              <p:cNvPr id="7" name="Rectangle 6"/>
              <p:cNvSpPr/>
              <p:nvPr/>
            </p:nvSpPr>
            <p:spPr>
              <a:xfrm>
                <a:off x="1203767" y="2191661"/>
                <a:ext cx="7064416" cy="8007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𝑘</m:t>
                              </m:r>
                            </m:sub>
                          </m:sSub>
                        </m:e>
                      </m:d>
                      <m:r>
                        <a:rPr lang="en-US" b="1" i="1">
                          <a:latin typeface="Cambria Math" panose="02040503050406030204" pitchFamily="18" charset="0"/>
                        </a:rPr>
                        <m:t>=</m:t>
                      </m:r>
                      <m:nary>
                        <m:naryPr>
                          <m:chr m:val="∑"/>
                          <m:supHide m:val="on"/>
                          <m:ctrlPr>
                            <a:rPr lang="en-US" b="1"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r>
                                <a:rPr lang="en-US" i="1">
                                  <a:latin typeface="Cambria Math" panose="02040503050406030204" pitchFamily="18" charset="0"/>
                                </a:rPr>
                                <m:t>+1</m:t>
                              </m:r>
                            </m:sub>
                          </m:sSub>
                        </m:sub>
                        <m:sup/>
                        <m:e>
                          <m:r>
                            <a:rPr lang="en-US" i="1">
                              <a:latin typeface="Cambria Math" panose="02040503050406030204" pitchFamily="18" charset="0"/>
                            </a:rPr>
                            <m:t>𝑃</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𝑘</m:t>
                                  </m:r>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r>
                                    <a:rPr lang="en-US" i="1">
                                      <a:latin typeface="Cambria Math" panose="02040503050406030204" pitchFamily="18" charset="0"/>
                                    </a:rPr>
                                    <m:t>+1</m:t>
                                  </m:r>
                                </m:sub>
                              </m:sSub>
                            </m:e>
                          </m:d>
                          <m:r>
                            <a:rPr lang="en-US" i="1">
                              <a:latin typeface="Cambria Math" panose="02040503050406030204" pitchFamily="18" charset="0"/>
                            </a:rPr>
                            <m:t>𝑃</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𝑘</m:t>
                                  </m:r>
                                  <m:r>
                                    <a:rPr lang="en-US" i="1">
                                      <a:latin typeface="Cambria Math" panose="02040503050406030204" pitchFamily="18" charset="0"/>
                                    </a:rPr>
                                    <m:t>+2:</m:t>
                                  </m:r>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r>
                                    <a:rPr lang="en-US" i="1">
                                      <a:latin typeface="Cambria Math" panose="02040503050406030204" pitchFamily="18" charset="0"/>
                                    </a:rPr>
                                    <m:t>+1</m:t>
                                  </m:r>
                                </m:sub>
                              </m:sSub>
                            </m:e>
                          </m:d>
                          <m:r>
                            <a:rPr lang="en-US" b="1" dirty="0">
                              <a:latin typeface="Cambria Math" panose="02040503050406030204" pitchFamily="18" charset="0"/>
                            </a:rPr>
                            <m:t>𝐏</m:t>
                          </m:r>
                          <m:r>
                            <a:rPr lang="en-US" b="1"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𝑘</m:t>
                              </m:r>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𝑘</m:t>
                              </m:r>
                            </m:sub>
                          </m:sSub>
                          <m:r>
                            <a:rPr lang="en-US" b="1" i="1" dirty="0">
                              <a:latin typeface="Cambria Math" panose="02040503050406030204" pitchFamily="18" charset="0"/>
                            </a:rPr>
                            <m:t>)</m:t>
                          </m:r>
                        </m:e>
                      </m:nary>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1203767" y="2191661"/>
                <a:ext cx="7064416" cy="800732"/>
              </a:xfrm>
              <a:prstGeom prst="rect">
                <a:avLst/>
              </a:prstGeom>
              <a:blipFill rotWithShape="0">
                <a:blip r:embed="rId3"/>
                <a:stretch>
                  <a:fillRect/>
                </a:stretch>
              </a:blipFill>
            </p:spPr>
            <p:txBody>
              <a:bodyPr/>
              <a:lstStyle/>
              <a:p>
                <a:r>
                  <a:rPr lang="en-US">
                    <a:noFill/>
                  </a:rPr>
                  <a:t> </a:t>
                </a:r>
              </a:p>
            </p:txBody>
          </p:sp>
        </mc:Fallback>
      </mc:AlternateContent>
      <p:sp>
        <p:nvSpPr>
          <p:cNvPr id="8" name="TextBox 7"/>
          <p:cNvSpPr txBox="1"/>
          <p:nvPr/>
        </p:nvSpPr>
        <p:spPr>
          <a:xfrm>
            <a:off x="2948358" y="1822329"/>
            <a:ext cx="3162404" cy="369332"/>
          </a:xfrm>
          <a:prstGeom prst="rect">
            <a:avLst/>
          </a:prstGeom>
          <a:noFill/>
        </p:spPr>
        <p:txBody>
          <a:bodyPr wrap="none" rtlCol="0">
            <a:spAutoFit/>
          </a:bodyPr>
          <a:lstStyle/>
          <a:p>
            <a:r>
              <a:rPr lang="en-US" dirty="0">
                <a:solidFill>
                  <a:srgbClr val="FF0000"/>
                </a:solidFill>
              </a:rPr>
              <a:t>This is not matrix multiplication</a:t>
            </a:r>
          </a:p>
        </p:txBody>
      </p:sp>
      <p:sp>
        <p:nvSpPr>
          <p:cNvPr id="9" name="TextBox 8"/>
          <p:cNvSpPr txBox="1"/>
          <p:nvPr/>
        </p:nvSpPr>
        <p:spPr>
          <a:xfrm>
            <a:off x="5838065" y="5835243"/>
            <a:ext cx="2779287" cy="369332"/>
          </a:xfrm>
          <a:prstGeom prst="rect">
            <a:avLst/>
          </a:prstGeom>
          <a:noFill/>
        </p:spPr>
        <p:txBody>
          <a:bodyPr wrap="none" rtlCol="0">
            <a:spAutoFit/>
          </a:bodyPr>
          <a:lstStyle/>
          <a:p>
            <a:r>
              <a:rPr lang="en-US" dirty="0">
                <a:solidFill>
                  <a:srgbClr val="FF0000"/>
                </a:solidFill>
              </a:rPr>
              <a:t>This is matrix multiplication</a:t>
            </a:r>
          </a:p>
        </p:txBody>
      </p:sp>
    </p:spTree>
    <p:extLst>
      <p:ext uri="{BB962C8B-B14F-4D97-AF65-F5344CB8AC3E}">
        <p14:creationId xmlns:p14="http://schemas.microsoft.com/office/powerpoint/2010/main" val="27988527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Inference in HMM: Smoothing</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219200"/>
                <a:ext cx="8229600" cy="4616043"/>
              </a:xfrm>
            </p:spPr>
            <p:txBody>
              <a:bodyPr>
                <a:normAutofit fontScale="77500" lnSpcReduction="20000"/>
              </a:bodyPr>
              <a:lstStyle/>
              <a:p>
                <a:r>
                  <a:rPr lang="en-US" dirty="0"/>
                  <a:t>So given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𝐛</m:t>
                        </m:r>
                      </m:e>
                      <m:sub>
                        <m:r>
                          <a:rPr lang="en-US" i="1">
                            <a:latin typeface="Cambria Math" panose="02040503050406030204" pitchFamily="18" charset="0"/>
                          </a:rPr>
                          <m:t>𝑘</m:t>
                        </m:r>
                        <m:r>
                          <a:rPr lang="en-US" i="1">
                            <a:latin typeface="Cambria Math" panose="02040503050406030204" pitchFamily="18" charset="0"/>
                          </a:rPr>
                          <m:t>+2:</m:t>
                        </m:r>
                        <m:r>
                          <a:rPr lang="en-US" i="1">
                            <a:latin typeface="Cambria Math" panose="02040503050406030204" pitchFamily="18" charset="0"/>
                          </a:rPr>
                          <m:t>𝑡</m:t>
                        </m:r>
                      </m:sub>
                    </m:sSub>
                    <m:r>
                      <a:rPr lang="en-US" b="1" i="0" smtClean="0">
                        <a:latin typeface="Cambria Math" panose="02040503050406030204" pitchFamily="18" charset="0"/>
                      </a:rPr>
                      <m:t>=</m:t>
                    </m:r>
                    <m:r>
                      <a:rPr lang="en-US" b="1" i="0">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𝑘</m:t>
                            </m:r>
                            <m:r>
                              <a:rPr lang="en-US" i="1">
                                <a:latin typeface="Cambria Math" panose="02040503050406030204" pitchFamily="18" charset="0"/>
                              </a:rPr>
                              <m:t>+2:</m:t>
                            </m:r>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b="0" i="1" smtClean="0">
                                <a:latin typeface="Cambria Math" panose="02040503050406030204" pitchFamily="18" charset="0"/>
                              </a:rPr>
                              <m:t>𝑋</m:t>
                            </m:r>
                          </m:e>
                          <m:sub>
                            <m:r>
                              <a:rPr lang="en-US" i="1">
                                <a:latin typeface="Cambria Math" panose="02040503050406030204" pitchFamily="18" charset="0"/>
                              </a:rPr>
                              <m:t>𝑘</m:t>
                            </m:r>
                            <m:r>
                              <a:rPr lang="en-US" i="1">
                                <a:latin typeface="Cambria Math" panose="02040503050406030204" pitchFamily="18" charset="0"/>
                              </a:rPr>
                              <m:t>+1</m:t>
                            </m:r>
                          </m:sub>
                        </m:sSub>
                      </m:e>
                    </m:d>
                  </m:oMath>
                </a14:m>
                <a:r>
                  <a:rPr lang="en-US" dirty="0"/>
                  <a:t>, we can compute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𝐛</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r>
                      <a:rPr lang="en-US" b="1" i="0" smtClean="0">
                        <a:latin typeface="Cambria Math" panose="02040503050406030204" pitchFamily="18" charset="0"/>
                      </a:rPr>
                      <m:t>=</m:t>
                    </m:r>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𝑘</m:t>
                            </m:r>
                          </m:sub>
                        </m:sSub>
                      </m:e>
                    </m:d>
                  </m:oMath>
                </a14:m>
                <a:r>
                  <a:rPr lang="en-US" dirty="0"/>
                  <a:t> according to</a:t>
                </a:r>
              </a:p>
              <a:p>
                <a:pPr lvl="1"/>
                <a:endParaRPr lang="en-US" dirty="0"/>
              </a:p>
              <a:p>
                <a:pPr lvl="1"/>
                <a:endParaRPr lang="en-US" dirty="0"/>
              </a:p>
              <a:p>
                <a:pPr lvl="1"/>
                <a:endParaRPr lang="en-US" dirty="0"/>
              </a:p>
              <a:p>
                <a:pPr lvl="1"/>
                <a:endParaRPr lang="en-US" dirty="0"/>
              </a:p>
              <a:p>
                <a:r>
                  <a:rPr lang="en-US" dirty="0"/>
                  <a:t>Since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𝑡</m:t>
                        </m:r>
                      </m:sub>
                    </m:sSub>
                  </m:oMath>
                </a14:m>
                <a:r>
                  <a:rPr lang="en-US" dirty="0"/>
                  <a:t> is discrete valued,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𝐛</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oMath>
                </a14:m>
                <a:r>
                  <a:rPr lang="en-US" dirty="0"/>
                  <a:t> can be viewed as a vector.  The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𝑖</m:t>
                        </m:r>
                      </m:e>
                      <m:sup>
                        <m:r>
                          <a:rPr lang="en-US" i="1">
                            <a:latin typeface="Cambria Math" panose="02040503050406030204" pitchFamily="18" charset="0"/>
                          </a:rPr>
                          <m:t>𝑡h</m:t>
                        </m:r>
                      </m:sup>
                    </m:sSup>
                  </m:oMath>
                </a14:m>
                <a:r>
                  <a:rPr lang="en-US" dirty="0"/>
                  <a:t> element of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𝐛</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oMath>
                </a14:m>
                <a:r>
                  <a:rPr lang="en-US" dirty="0"/>
                  <a:t> is</a:t>
                </a:r>
              </a:p>
              <a:p>
                <a:pPr lvl="1"/>
                <a:endParaRPr lang="en-US" dirty="0"/>
              </a:p>
              <a:p>
                <a:pPr lvl="1"/>
                <a:endParaRPr lang="en-US" dirty="0"/>
              </a:p>
              <a:p>
                <a:pPr lvl="1"/>
                <a:endParaRPr lang="en-US" dirty="0"/>
              </a:p>
              <a:p>
                <a:pPr lvl="1"/>
                <a:endParaRPr lang="en-US" dirty="0"/>
              </a:p>
              <a:p>
                <a:pPr lvl="1"/>
                <a:endParaRPr lang="en-US" dirty="0"/>
              </a:p>
              <a:p>
                <a:endParaRPr lang="en-US" dirty="0"/>
              </a:p>
              <a:p>
                <a:r>
                  <a:rPr lang="en-US" dirty="0"/>
                  <a:t>So using the matrix representation for HMM, we have </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219200"/>
                <a:ext cx="8229600" cy="4616043"/>
              </a:xfrm>
              <a:blipFill rotWithShape="0">
                <a:blip r:embed="rId2"/>
                <a:stretch>
                  <a:fillRect l="-370" t="-2378" b="-211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75</a:t>
            </a:fld>
            <a:endParaRPr lang="en-US" dirty="0"/>
          </a:p>
        </p:txBody>
      </p:sp>
      <mc:AlternateContent xmlns:mc="http://schemas.openxmlformats.org/markup-compatibility/2006" xmlns:a14="http://schemas.microsoft.com/office/drawing/2010/main">
        <mc:Choice Requires="a14">
          <p:sp>
            <p:nvSpPr>
              <p:cNvPr id="7" name="Rectangle 6"/>
              <p:cNvSpPr/>
              <p:nvPr/>
            </p:nvSpPr>
            <p:spPr>
              <a:xfrm>
                <a:off x="1203767" y="2191661"/>
                <a:ext cx="7064416" cy="8007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𝑘</m:t>
                              </m:r>
                            </m:sub>
                          </m:sSub>
                        </m:e>
                      </m:d>
                      <m:r>
                        <a:rPr lang="en-US" b="1" i="1">
                          <a:latin typeface="Cambria Math" panose="02040503050406030204" pitchFamily="18" charset="0"/>
                        </a:rPr>
                        <m:t>=</m:t>
                      </m:r>
                      <m:nary>
                        <m:naryPr>
                          <m:chr m:val="∑"/>
                          <m:supHide m:val="on"/>
                          <m:ctrlPr>
                            <a:rPr lang="en-US" b="1"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r>
                                <a:rPr lang="en-US" i="1">
                                  <a:latin typeface="Cambria Math" panose="02040503050406030204" pitchFamily="18" charset="0"/>
                                </a:rPr>
                                <m:t>+1</m:t>
                              </m:r>
                            </m:sub>
                          </m:sSub>
                        </m:sub>
                        <m:sup/>
                        <m:e>
                          <m:r>
                            <a:rPr lang="en-US" i="1">
                              <a:latin typeface="Cambria Math" panose="02040503050406030204" pitchFamily="18" charset="0"/>
                            </a:rPr>
                            <m:t>𝑃</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𝑘</m:t>
                                  </m:r>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r>
                                    <a:rPr lang="en-US" i="1">
                                      <a:latin typeface="Cambria Math" panose="02040503050406030204" pitchFamily="18" charset="0"/>
                                    </a:rPr>
                                    <m:t>+1</m:t>
                                  </m:r>
                                </m:sub>
                              </m:sSub>
                            </m:e>
                          </m:d>
                          <m:r>
                            <a:rPr lang="en-US" i="1">
                              <a:latin typeface="Cambria Math" panose="02040503050406030204" pitchFamily="18" charset="0"/>
                            </a:rPr>
                            <m:t>𝑃</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𝑘</m:t>
                                  </m:r>
                                  <m:r>
                                    <a:rPr lang="en-US" i="1">
                                      <a:latin typeface="Cambria Math" panose="02040503050406030204" pitchFamily="18" charset="0"/>
                                    </a:rPr>
                                    <m:t>+2:</m:t>
                                  </m:r>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r>
                                    <a:rPr lang="en-US" i="1">
                                      <a:latin typeface="Cambria Math" panose="02040503050406030204" pitchFamily="18" charset="0"/>
                                    </a:rPr>
                                    <m:t>+1</m:t>
                                  </m:r>
                                </m:sub>
                              </m:sSub>
                            </m:e>
                          </m:d>
                          <m:r>
                            <a:rPr lang="en-US" b="1" dirty="0">
                              <a:latin typeface="Cambria Math" panose="02040503050406030204" pitchFamily="18" charset="0"/>
                            </a:rPr>
                            <m:t>𝐏</m:t>
                          </m:r>
                          <m:r>
                            <a:rPr lang="en-US" b="1"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𝑘</m:t>
                              </m:r>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𝑘</m:t>
                              </m:r>
                            </m:sub>
                          </m:sSub>
                          <m:r>
                            <a:rPr lang="en-US" b="1" i="1" dirty="0">
                              <a:latin typeface="Cambria Math" panose="02040503050406030204" pitchFamily="18" charset="0"/>
                            </a:rPr>
                            <m:t>)</m:t>
                          </m:r>
                        </m:e>
                      </m:nary>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1203767" y="2191661"/>
                <a:ext cx="7064416" cy="800732"/>
              </a:xfrm>
              <a:prstGeom prst="rect">
                <a:avLst/>
              </a:prstGeom>
              <a:blipFill rotWithShape="0">
                <a:blip r:embed="rId3"/>
                <a:stretch>
                  <a:fillRect/>
                </a:stretch>
              </a:blipFill>
            </p:spPr>
            <p:txBody>
              <a:bodyPr/>
              <a:lstStyle/>
              <a:p>
                <a:r>
                  <a:rPr lang="en-US">
                    <a:noFill/>
                  </a:rPr>
                  <a:t> </a:t>
                </a:r>
              </a:p>
            </p:txBody>
          </p:sp>
        </mc:Fallback>
      </mc:AlternateContent>
      <p:sp>
        <p:nvSpPr>
          <p:cNvPr id="8" name="TextBox 7"/>
          <p:cNvSpPr txBox="1"/>
          <p:nvPr/>
        </p:nvSpPr>
        <p:spPr>
          <a:xfrm>
            <a:off x="2948358" y="1822329"/>
            <a:ext cx="3162404" cy="369332"/>
          </a:xfrm>
          <a:prstGeom prst="rect">
            <a:avLst/>
          </a:prstGeom>
          <a:noFill/>
        </p:spPr>
        <p:txBody>
          <a:bodyPr wrap="none" rtlCol="0">
            <a:spAutoFit/>
          </a:bodyPr>
          <a:lstStyle/>
          <a:p>
            <a:r>
              <a:rPr lang="en-US" dirty="0">
                <a:solidFill>
                  <a:srgbClr val="FF0000"/>
                </a:solidFill>
              </a:rPr>
              <a:t>This is not matrix multiplication</a:t>
            </a:r>
          </a:p>
        </p:txBody>
      </p:sp>
      <p:sp>
        <p:nvSpPr>
          <p:cNvPr id="9" name="TextBox 8"/>
          <p:cNvSpPr txBox="1"/>
          <p:nvPr/>
        </p:nvSpPr>
        <p:spPr>
          <a:xfrm>
            <a:off x="5838065" y="5835243"/>
            <a:ext cx="2779287" cy="369332"/>
          </a:xfrm>
          <a:prstGeom prst="rect">
            <a:avLst/>
          </a:prstGeom>
          <a:noFill/>
        </p:spPr>
        <p:txBody>
          <a:bodyPr wrap="none" rtlCol="0">
            <a:spAutoFit/>
          </a:bodyPr>
          <a:lstStyle/>
          <a:p>
            <a:r>
              <a:rPr lang="en-US" dirty="0">
                <a:solidFill>
                  <a:srgbClr val="FF0000"/>
                </a:solidFill>
              </a:rPr>
              <a:t>This is matrix multiplication</a:t>
            </a:r>
          </a:p>
        </p:txBody>
      </p:sp>
      <mc:AlternateContent xmlns:mc="http://schemas.openxmlformats.org/markup-compatibility/2006" xmlns:a14="http://schemas.microsoft.com/office/drawing/2010/main">
        <mc:Choice Requires="a14">
          <p:sp>
            <p:nvSpPr>
              <p:cNvPr id="11" name="Rectangle 10"/>
              <p:cNvSpPr/>
              <p:nvPr/>
            </p:nvSpPr>
            <p:spPr>
              <a:xfrm>
                <a:off x="3016746" y="5776667"/>
                <a:ext cx="239956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a:latin typeface="Cambria Math" panose="02040503050406030204" pitchFamily="18" charset="0"/>
                            </a:rPr>
                            <m:t>𝐛</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r>
                        <a:rPr lang="en-US" i="1">
                          <a:latin typeface="Cambria Math" panose="02040503050406030204" pitchFamily="18" charset="0"/>
                        </a:rPr>
                        <m:t>=</m:t>
                      </m:r>
                      <m:r>
                        <a:rPr lang="en-US" b="1" i="0" smtClean="0">
                          <a:latin typeface="Cambria Math" panose="02040503050406030204" pitchFamily="18" charset="0"/>
                        </a:rPr>
                        <m:t>𝐓</m:t>
                      </m:r>
                      <m:sSub>
                        <m:sSubPr>
                          <m:ctrlPr>
                            <a:rPr lang="en-US" i="1">
                              <a:latin typeface="Cambria Math" panose="02040503050406030204" pitchFamily="18" charset="0"/>
                            </a:rPr>
                          </m:ctrlPr>
                        </m:sSubPr>
                        <m:e>
                          <m:r>
                            <a:rPr lang="en-US" b="1">
                              <a:latin typeface="Cambria Math" panose="02040503050406030204" pitchFamily="18" charset="0"/>
                            </a:rPr>
                            <m:t>𝐎</m:t>
                          </m:r>
                        </m:e>
                        <m:sub>
                          <m:r>
                            <a:rPr lang="en-US" b="0" i="1" smtClean="0">
                              <a:latin typeface="Cambria Math" panose="02040503050406030204" pitchFamily="18" charset="0"/>
                            </a:rPr>
                            <m:t>𝑘</m:t>
                          </m:r>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b="1">
                              <a:latin typeface="Cambria Math" panose="02040503050406030204" pitchFamily="18" charset="0"/>
                            </a:rPr>
                            <m:t>𝐛</m:t>
                          </m:r>
                        </m:e>
                        <m:sub>
                          <m:r>
                            <a:rPr lang="en-US" i="1">
                              <a:latin typeface="Cambria Math" panose="02040503050406030204" pitchFamily="18" charset="0"/>
                            </a:rPr>
                            <m:t>𝑘</m:t>
                          </m:r>
                          <m:r>
                            <a:rPr lang="en-US" i="1">
                              <a:latin typeface="Cambria Math" panose="02040503050406030204" pitchFamily="18" charset="0"/>
                            </a:rPr>
                            <m:t>+2:</m:t>
                          </m:r>
                          <m:r>
                            <a:rPr lang="en-US" i="1">
                              <a:latin typeface="Cambria Math" panose="02040503050406030204" pitchFamily="18" charset="0"/>
                            </a:rPr>
                            <m:t>𝑡</m:t>
                          </m:r>
                        </m:sub>
                      </m:sSub>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3016746" y="5776667"/>
                <a:ext cx="2399568" cy="369332"/>
              </a:xfrm>
              <a:prstGeom prst="rect">
                <a:avLst/>
              </a:prstGeom>
              <a:blipFill rotWithShape="0">
                <a:blip r:embed="rId4"/>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917496" y="3762203"/>
                <a:ext cx="6296852" cy="1776384"/>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a:latin typeface="Cambria Math" panose="02040503050406030204" pitchFamily="18" charset="0"/>
                            </a:rPr>
                            <m:t>𝐛</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d>
                        <m:dPr>
                          <m:ctrlPr>
                            <a:rPr lang="en-US" i="1" smtClean="0">
                              <a:latin typeface="Cambria Math" panose="02040503050406030204" pitchFamily="18" charset="0"/>
                            </a:rPr>
                          </m:ctrlPr>
                        </m:dPr>
                        <m:e>
                          <m:r>
                            <a:rPr lang="en-US" b="0" i="1" smtClean="0">
                              <a:latin typeface="Cambria Math" panose="02040503050406030204" pitchFamily="18" charset="0"/>
                            </a:rPr>
                            <m:t>𝑖</m:t>
                          </m:r>
                        </m:e>
                      </m:d>
                      <m:r>
                        <a:rPr lang="en-US" b="1" i="0" smtClean="0">
                          <a:latin typeface="Cambria Math" panose="02040503050406030204" pitchFamily="18" charset="0"/>
                        </a:rPr>
                        <m:t>=</m:t>
                      </m:r>
                      <m:r>
                        <a:rPr lang="en-US" b="0" i="1" smtClean="0">
                          <a:latin typeface="Cambria Math" panose="02040503050406030204" pitchFamily="18" charset="0"/>
                        </a:rPr>
                        <m:t>𝑃</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𝑘</m:t>
                              </m:r>
                            </m:sub>
                          </m:sSub>
                          <m:r>
                            <a:rPr lang="en-US" b="0" i="1" smtClean="0">
                              <a:latin typeface="Cambria Math" panose="02040503050406030204" pitchFamily="18" charset="0"/>
                            </a:rPr>
                            <m:t>=</m:t>
                          </m:r>
                          <m:r>
                            <a:rPr lang="en-US" b="0" i="1" smtClean="0">
                              <a:latin typeface="Cambria Math" panose="02040503050406030204" pitchFamily="18" charset="0"/>
                            </a:rPr>
                            <m:t>𝑖</m:t>
                          </m:r>
                        </m:e>
                      </m:d>
                    </m:oMath>
                  </m:oMathPara>
                </a14:m>
                <a:endParaRPr lang="en-US" b="1" i="1" dirty="0">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nary>
                        <m:naryPr>
                          <m:chr m:val="∑"/>
                          <m:supHide m:val="on"/>
                          <m:ctrlPr>
                            <a:rPr lang="en-US" b="1" i="1">
                              <a:latin typeface="Cambria Math" panose="02040503050406030204" pitchFamily="18" charset="0"/>
                            </a:rPr>
                          </m:ctrlPr>
                        </m:naryPr>
                        <m:sub>
                          <m:r>
                            <a:rPr lang="en-US" b="0" i="1" smtClean="0">
                              <a:latin typeface="Cambria Math" panose="02040503050406030204" pitchFamily="18" charset="0"/>
                            </a:rPr>
                            <m:t>𝑗</m:t>
                          </m:r>
                        </m:sub>
                        <m:sup/>
                        <m:e>
                          <m:r>
                            <a:rPr lang="en-US" i="1">
                              <a:latin typeface="Cambria Math" panose="02040503050406030204" pitchFamily="18" charset="0"/>
                            </a:rPr>
                            <m:t>𝑃</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𝑘</m:t>
                                  </m:r>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b="0" i="1" smtClean="0">
                                      <a:latin typeface="Cambria Math" panose="02040503050406030204" pitchFamily="18" charset="0"/>
                                    </a:rPr>
                                    <m:t>𝑋</m:t>
                                  </m:r>
                                </m:e>
                                <m:sub>
                                  <m:r>
                                    <a:rPr lang="en-US" i="1">
                                      <a:latin typeface="Cambria Math" panose="02040503050406030204" pitchFamily="18" charset="0"/>
                                    </a:rPr>
                                    <m:t>𝑘</m:t>
                                  </m:r>
                                  <m:r>
                                    <a:rPr lang="en-US" i="1">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𝑗</m:t>
                              </m:r>
                            </m:e>
                          </m:d>
                          <m:r>
                            <a:rPr lang="en-US" i="1">
                              <a:latin typeface="Cambria Math" panose="02040503050406030204" pitchFamily="18" charset="0"/>
                            </a:rPr>
                            <m:t>𝑃</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𝑘</m:t>
                                  </m:r>
                                  <m:r>
                                    <a:rPr lang="en-US" i="1">
                                      <a:latin typeface="Cambria Math" panose="02040503050406030204" pitchFamily="18" charset="0"/>
                                    </a:rPr>
                                    <m:t>+2:</m:t>
                                  </m:r>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b="0" i="1" smtClean="0">
                                      <a:latin typeface="Cambria Math" panose="02040503050406030204" pitchFamily="18" charset="0"/>
                                    </a:rPr>
                                    <m:t>𝑋</m:t>
                                  </m:r>
                                </m:e>
                                <m:sub>
                                  <m:r>
                                    <a:rPr lang="en-US" i="1">
                                      <a:latin typeface="Cambria Math" panose="02040503050406030204" pitchFamily="18" charset="0"/>
                                    </a:rPr>
                                    <m:t>𝑘</m:t>
                                  </m:r>
                                  <m:r>
                                    <a:rPr lang="en-US" i="1">
                                      <a:latin typeface="Cambria Math" panose="02040503050406030204" pitchFamily="18" charset="0"/>
                                    </a:rPr>
                                    <m:t>+1</m:t>
                                  </m:r>
                                </m:sub>
                              </m:sSub>
                              <m:r>
                                <a:rPr lang="en-US" b="1" i="1" smtClean="0">
                                  <a:latin typeface="Cambria Math" panose="02040503050406030204" pitchFamily="18" charset="0"/>
                                </a:rPr>
                                <m:t>=</m:t>
                              </m:r>
                              <m:r>
                                <a:rPr lang="en-US" b="0" i="1" smtClean="0">
                                  <a:latin typeface="Cambria Math" panose="02040503050406030204" pitchFamily="18" charset="0"/>
                                </a:rPr>
                                <m:t>𝑗</m:t>
                              </m:r>
                            </m:e>
                          </m:d>
                          <m:r>
                            <a:rPr lang="en-US" b="0" i="1" dirty="0">
                              <a:latin typeface="Cambria Math" panose="02040503050406030204" pitchFamily="18" charset="0"/>
                            </a:rPr>
                            <m:t>𝑃</m:t>
                          </m:r>
                          <m:r>
                            <a:rPr lang="en-US" b="1" i="1" dirty="0">
                              <a:latin typeface="Cambria Math" panose="02040503050406030204" pitchFamily="18" charset="0"/>
                            </a:rPr>
                            <m:t>(</m:t>
                          </m:r>
                          <m:sSub>
                            <m:sSubPr>
                              <m:ctrlPr>
                                <a:rPr lang="en-US" i="1" dirty="0">
                                  <a:latin typeface="Cambria Math" panose="02040503050406030204" pitchFamily="18" charset="0"/>
                                </a:rPr>
                              </m:ctrlPr>
                            </m:sSubPr>
                            <m:e>
                              <m:r>
                                <a:rPr lang="en-US" b="0" i="1" dirty="0" smtClean="0">
                                  <a:latin typeface="Cambria Math" panose="02040503050406030204" pitchFamily="18" charset="0"/>
                                </a:rPr>
                                <m:t>𝑋</m:t>
                              </m:r>
                            </m:e>
                            <m:sub>
                              <m:r>
                                <a:rPr lang="en-US" i="1" dirty="0">
                                  <a:latin typeface="Cambria Math" panose="02040503050406030204" pitchFamily="18" charset="0"/>
                                </a:rPr>
                                <m:t>𝑘</m:t>
                              </m:r>
                              <m:r>
                                <a:rPr lang="en-US" i="1" dirty="0">
                                  <a:latin typeface="Cambria Math" panose="02040503050406030204" pitchFamily="18" charset="0"/>
                                </a:rPr>
                                <m:t>+1</m:t>
                              </m:r>
                            </m:sub>
                          </m:sSub>
                          <m:r>
                            <a:rPr lang="en-US" b="0" i="1" dirty="0" smtClean="0">
                              <a:latin typeface="Cambria Math" panose="02040503050406030204" pitchFamily="18" charset="0"/>
                            </a:rPr>
                            <m:t>=</m:t>
                          </m:r>
                          <m:r>
                            <a:rPr lang="en-US" b="0" i="1" dirty="0" smtClean="0">
                              <a:latin typeface="Cambria Math" panose="02040503050406030204" pitchFamily="18" charset="0"/>
                            </a:rPr>
                            <m:t>𝑗</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𝑘</m:t>
                              </m:r>
                            </m:sub>
                          </m:sSub>
                          <m:r>
                            <a:rPr lang="en-US" b="1" i="1" dirty="0" smtClean="0">
                              <a:latin typeface="Cambria Math" panose="02040503050406030204" pitchFamily="18" charset="0"/>
                            </a:rPr>
                            <m:t>=</m:t>
                          </m:r>
                          <m:r>
                            <a:rPr lang="en-US" b="0" i="1" dirty="0" smtClean="0">
                              <a:latin typeface="Cambria Math" panose="02040503050406030204" pitchFamily="18" charset="0"/>
                            </a:rPr>
                            <m:t>𝑖</m:t>
                          </m:r>
                          <m:r>
                            <a:rPr lang="en-US" b="1" i="1" dirty="0">
                              <a:latin typeface="Cambria Math" panose="02040503050406030204" pitchFamily="18" charset="0"/>
                            </a:rPr>
                            <m:t>)</m:t>
                          </m:r>
                        </m:e>
                      </m:nary>
                    </m:oMath>
                  </m:oMathPara>
                </a14:m>
                <a:endParaRPr lang="en-US" b="1" i="1" dirty="0">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m:t>
                      </m:r>
                      <m:nary>
                        <m:naryPr>
                          <m:chr m:val="∑"/>
                          <m:supHide m:val="on"/>
                          <m:ctrlPr>
                            <a:rPr lang="en-US" b="1" i="1">
                              <a:latin typeface="Cambria Math" panose="02040503050406030204" pitchFamily="18" charset="0"/>
                            </a:rPr>
                          </m:ctrlPr>
                        </m:naryPr>
                        <m:sub>
                          <m:r>
                            <a:rPr lang="en-US" b="0" i="1" smtClean="0">
                              <a:latin typeface="Cambria Math" panose="02040503050406030204" pitchFamily="18" charset="0"/>
                            </a:rPr>
                            <m:t>𝑗</m:t>
                          </m:r>
                        </m:sub>
                        <m:sup/>
                        <m:e>
                          <m:sSub>
                            <m:sSubPr>
                              <m:ctrlPr>
                                <a:rPr lang="en-US" b="0" i="1" smtClean="0">
                                  <a:latin typeface="Cambria Math" panose="02040503050406030204" pitchFamily="18" charset="0"/>
                                </a:rPr>
                              </m:ctrlPr>
                            </m:sSubPr>
                            <m:e>
                              <m:r>
                                <a:rPr lang="en-US" b="1" i="0" smtClean="0">
                                  <a:latin typeface="Cambria Math" panose="02040503050406030204" pitchFamily="18" charset="0"/>
                                </a:rPr>
                                <m:t>𝐎</m:t>
                              </m:r>
                            </m:e>
                            <m:sub>
                              <m:r>
                                <a:rPr lang="en-US" b="0" i="1" smtClean="0">
                                  <a:latin typeface="Cambria Math" panose="02040503050406030204" pitchFamily="18" charset="0"/>
                                </a:rPr>
                                <m:t>𝑘</m:t>
                              </m:r>
                              <m:r>
                                <a:rPr lang="en-US" b="0" i="1" smtClean="0">
                                  <a:latin typeface="Cambria Math" panose="02040503050406030204" pitchFamily="18" charset="0"/>
                                </a:rPr>
                                <m:t>+1,</m:t>
                              </m:r>
                              <m:r>
                                <a:rPr lang="en-US" b="0" i="1" smtClean="0">
                                  <a:latin typeface="Cambria Math" panose="02040503050406030204" pitchFamily="18" charset="0"/>
                                </a:rPr>
                                <m:t>𝑗𝑗</m:t>
                              </m:r>
                            </m:sub>
                          </m:sSub>
                          <m:sSub>
                            <m:sSubPr>
                              <m:ctrlPr>
                                <a:rPr lang="en-US" i="1">
                                  <a:latin typeface="Cambria Math" panose="02040503050406030204" pitchFamily="18" charset="0"/>
                                </a:rPr>
                              </m:ctrlPr>
                            </m:sSubPr>
                            <m:e>
                              <m:r>
                                <a:rPr lang="en-US" b="1">
                                  <a:latin typeface="Cambria Math" panose="02040503050406030204" pitchFamily="18" charset="0"/>
                                </a:rPr>
                                <m:t>𝐛</m:t>
                              </m:r>
                            </m:e>
                            <m:sub>
                              <m:r>
                                <a:rPr lang="en-US" i="1">
                                  <a:latin typeface="Cambria Math" panose="02040503050406030204" pitchFamily="18" charset="0"/>
                                </a:rPr>
                                <m:t>𝑘</m:t>
                              </m:r>
                              <m:r>
                                <a:rPr lang="en-US" i="1">
                                  <a:latin typeface="Cambria Math" panose="02040503050406030204" pitchFamily="18" charset="0"/>
                                </a:rPr>
                                <m:t>+2:</m:t>
                              </m:r>
                              <m:r>
                                <a:rPr lang="en-US" i="1">
                                  <a:latin typeface="Cambria Math" panose="02040503050406030204" pitchFamily="18" charset="0"/>
                                </a:rPr>
                                <m:t>𝑡</m:t>
                              </m:r>
                            </m:sub>
                          </m:sSub>
                          <m:d>
                            <m:dPr>
                              <m:ctrlPr>
                                <a:rPr lang="en-US" i="1">
                                  <a:latin typeface="Cambria Math" panose="02040503050406030204" pitchFamily="18" charset="0"/>
                                </a:rPr>
                              </m:ctrlPr>
                            </m:dPr>
                            <m:e>
                              <m:r>
                                <a:rPr lang="en-US" b="0" i="1" smtClean="0">
                                  <a:latin typeface="Cambria Math" panose="02040503050406030204" pitchFamily="18" charset="0"/>
                                </a:rPr>
                                <m:t>𝑗</m:t>
                              </m:r>
                            </m:e>
                          </m:d>
                          <m:sSub>
                            <m:sSubPr>
                              <m:ctrlPr>
                                <a:rPr lang="en-US" b="1" i="1" dirty="0" smtClean="0">
                                  <a:latin typeface="Cambria Math" panose="02040503050406030204" pitchFamily="18" charset="0"/>
                                </a:rPr>
                              </m:ctrlPr>
                            </m:sSubPr>
                            <m:e>
                              <m:r>
                                <a:rPr lang="en-US" b="1" i="0" dirty="0" smtClean="0">
                                  <a:latin typeface="Cambria Math" panose="02040503050406030204" pitchFamily="18" charset="0"/>
                                </a:rPr>
                                <m:t>𝐓</m:t>
                              </m:r>
                            </m:e>
                            <m:sub>
                              <m:r>
                                <a:rPr lang="en-US" b="0" i="1" dirty="0" smtClean="0">
                                  <a:latin typeface="Cambria Math" panose="02040503050406030204" pitchFamily="18" charset="0"/>
                                </a:rPr>
                                <m:t>𝑖𝑗</m:t>
                              </m:r>
                            </m:sub>
                          </m:sSub>
                        </m:e>
                      </m:nary>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917496" y="3762203"/>
                <a:ext cx="6296852" cy="1776384"/>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94266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Inference in HMM: Smoothing</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219200"/>
                <a:ext cx="8229600" cy="5015696"/>
              </a:xfrm>
            </p:spPr>
            <p:txBody>
              <a:bodyPr>
                <a:normAutofit lnSpcReduction="10000"/>
              </a:bodyPr>
              <a:lstStyle/>
              <a:p>
                <a:r>
                  <a:rPr lang="en-US" dirty="0"/>
                  <a:t>Smoothing: Posterior distribution of past state given all evidence up to present, </a:t>
                </a:r>
                <a14:m>
                  <m:oMath xmlns:m="http://schemas.openxmlformats.org/officeDocument/2006/math">
                    <m:r>
                      <a:rPr lang="en-US" b="1">
                        <a:latin typeface="Cambria Math" panose="02040503050406030204" pitchFamily="18" charset="0"/>
                      </a:rPr>
                      <m:t>𝐏</m:t>
                    </m:r>
                    <m:r>
                      <a:rPr lang="en-US" i="1">
                        <a:latin typeface="Cambria Math" panose="02040503050406030204" pitchFamily="18" charset="0"/>
                      </a:rPr>
                      <m:t>(</m:t>
                    </m:r>
                    <m:sSub>
                      <m:sSubPr>
                        <m:ctrlPr>
                          <a:rPr lang="en-US" i="1">
                            <a:latin typeface="Cambria Math" panose="02040503050406030204" pitchFamily="18" charset="0"/>
                          </a:rPr>
                        </m:ctrlPr>
                      </m:sSubPr>
                      <m:e>
                        <m:r>
                          <a:rPr lang="en-US" b="0" i="1">
                            <a:latin typeface="Cambria Math" panose="02040503050406030204" pitchFamily="18" charset="0"/>
                          </a:rPr>
                          <m:t>𝑋</m:t>
                        </m:r>
                      </m:e>
                      <m:sub>
                        <m:r>
                          <a:rPr lang="en-US" i="1">
                            <a:latin typeface="Cambria Math" panose="02040503050406030204" pitchFamily="18" charset="0"/>
                          </a:rPr>
                          <m:t>𝑘</m:t>
                        </m:r>
                      </m:sub>
                    </m:sSub>
                    <m:r>
                      <a:rPr lang="en-US">
                        <a:latin typeface="Cambria Math" panose="02040503050406030204" pitchFamily="18" charset="0"/>
                      </a:rPr>
                      <m:t>|</m:t>
                    </m:r>
                    <m:sSub>
                      <m:sSubPr>
                        <m:ctrlPr>
                          <a:rPr lang="en-US" i="1" dirty="0">
                            <a:latin typeface="Cambria Math" panose="02040503050406030204" pitchFamily="18" charset="0"/>
                          </a:rPr>
                        </m:ctrlPr>
                      </m:sSubPr>
                      <m:e>
                        <m:r>
                          <a:rPr lang="en-US" b="0"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r>
                      <a:rPr lang="en-US" i="1" dirty="0">
                        <a:latin typeface="Cambria Math" panose="02040503050406030204" pitchFamily="18" charset="0"/>
                      </a:rPr>
                      <m:t>)</m:t>
                    </m:r>
                  </m:oMath>
                </a14:m>
                <a:endParaRPr lang="en-US" dirty="0"/>
              </a:p>
              <a:p>
                <a:pPr lvl="1"/>
                <a:r>
                  <a:rPr lang="en-US" dirty="0"/>
                  <a:t>Set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1:0</m:t>
                        </m:r>
                      </m:sub>
                    </m:sSub>
                    <m:r>
                      <a:rPr lang="en-US" i="1">
                        <a:latin typeface="Cambria Math" panose="02040503050406030204" pitchFamily="18" charset="0"/>
                      </a:rPr>
                      <m:t>←</m:t>
                    </m:r>
                    <m:r>
                      <a:rPr lang="en-US" b="1">
                        <a:latin typeface="Cambria Math" panose="02040503050406030204" pitchFamily="18" charset="0"/>
                      </a:rPr>
                      <m:t>𝐏</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0</m:t>
                        </m:r>
                      </m:sub>
                    </m:sSub>
                    <m:r>
                      <a:rPr lang="en-US" i="1">
                        <a:latin typeface="Cambria Math" panose="02040503050406030204" pitchFamily="18" charset="0"/>
                      </a:rPr>
                      <m:t>)</m:t>
                    </m:r>
                  </m:oMath>
                </a14:m>
                <a:r>
                  <a:rPr lang="en-US" dirty="0"/>
                  <a:t> and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𝐛</m:t>
                        </m:r>
                      </m:e>
                      <m:sub>
                        <m:r>
                          <a:rPr lang="en-US" i="1">
                            <a:latin typeface="Cambria Math" panose="02040503050406030204" pitchFamily="18" charset="0"/>
                          </a:rPr>
                          <m:t>𝑡</m:t>
                        </m:r>
                        <m:r>
                          <a:rPr lang="en-US" i="1">
                            <a:latin typeface="Cambria Math" panose="02040503050406030204" pitchFamily="18" charset="0"/>
                          </a:rPr>
                          <m:t>+1:</m:t>
                        </m:r>
                        <m:r>
                          <a:rPr lang="en-US" i="1">
                            <a:latin typeface="Cambria Math" panose="02040503050406030204" pitchFamily="18" charset="0"/>
                          </a:rPr>
                          <m:t>𝑡</m:t>
                        </m:r>
                      </m:sub>
                    </m:sSub>
                    <m:r>
                      <a:rPr lang="en-US" i="1">
                        <a:latin typeface="Cambria Math" panose="02040503050406030204" pitchFamily="18" charset="0"/>
                      </a:rPr>
                      <m:t>←</m:t>
                    </m:r>
                    <m:r>
                      <a:rPr lang="en-US" b="1">
                        <a:latin typeface="Cambria Math" panose="02040503050406030204" pitchFamily="18" charset="0"/>
                      </a:rPr>
                      <m:t>𝟏</m:t>
                    </m:r>
                  </m:oMath>
                </a14:m>
                <a:endParaRPr lang="en-US" dirty="0"/>
              </a:p>
              <a:p>
                <a:pPr lvl="1"/>
                <a:r>
                  <a:rPr lang="en-US" dirty="0"/>
                  <a:t>Recursively compute </a:t>
                </a:r>
              </a:p>
              <a:p>
                <a:pPr lvl="2"/>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𝛼</m:t>
                    </m:r>
                    <m:sSub>
                      <m:sSubPr>
                        <m:ctrlPr>
                          <a:rPr lang="en-US" i="1">
                            <a:latin typeface="Cambria Math" panose="02040503050406030204" pitchFamily="18" charset="0"/>
                          </a:rPr>
                        </m:ctrlPr>
                      </m:sSubPr>
                      <m:e>
                        <m:r>
                          <a:rPr lang="en-US" b="1">
                            <a:latin typeface="Cambria Math" panose="02040503050406030204" pitchFamily="18" charset="0"/>
                          </a:rPr>
                          <m:t>𝐎</m:t>
                        </m:r>
                      </m:e>
                      <m:sub>
                        <m:r>
                          <a:rPr lang="en-US" i="1">
                            <a:latin typeface="Cambria Math" panose="02040503050406030204" pitchFamily="18" charset="0"/>
                          </a:rPr>
                          <m:t>𝑡</m:t>
                        </m:r>
                        <m:r>
                          <a:rPr lang="en-US" i="1">
                            <a:latin typeface="Cambria Math" panose="02040503050406030204" pitchFamily="18" charset="0"/>
                          </a:rPr>
                          <m:t>+1</m:t>
                        </m:r>
                      </m:sub>
                    </m:sSub>
                    <m:sSup>
                      <m:sSupPr>
                        <m:ctrlPr>
                          <a:rPr lang="en-US" i="1">
                            <a:latin typeface="Cambria Math" panose="02040503050406030204" pitchFamily="18" charset="0"/>
                          </a:rPr>
                        </m:ctrlPr>
                      </m:sSupPr>
                      <m:e>
                        <m:r>
                          <a:rPr lang="en-US" b="1">
                            <a:latin typeface="Cambria Math" panose="02040503050406030204" pitchFamily="18" charset="0"/>
                          </a:rPr>
                          <m:t>𝐓</m:t>
                        </m:r>
                      </m:e>
                      <m:sup>
                        <m:r>
                          <m:rPr>
                            <m:sty m:val="p"/>
                          </m:rPr>
                          <a:rPr lang="en-US">
                            <a:latin typeface="Cambria Math" panose="02040503050406030204" pitchFamily="18" charset="0"/>
                          </a:rPr>
                          <m:t>T</m:t>
                        </m:r>
                      </m:sup>
                    </m:sSup>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𝑡</m:t>
                        </m:r>
                      </m:sub>
                    </m:sSub>
                  </m:oMath>
                </a14:m>
                <a:endParaRPr lang="en-US" dirty="0"/>
              </a:p>
              <a:p>
                <a:pPr lvl="2"/>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𝐛</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r>
                      <a:rPr lang="en-US" b="0" i="1" smtClean="0">
                        <a:latin typeface="Cambria Math" panose="02040503050406030204" pitchFamily="18" charset="0"/>
                      </a:rPr>
                      <m:t>←</m:t>
                    </m:r>
                    <m:r>
                      <a:rPr lang="en-US" b="1">
                        <a:latin typeface="Cambria Math" panose="02040503050406030204" pitchFamily="18" charset="0"/>
                      </a:rPr>
                      <m:t>𝐓</m:t>
                    </m:r>
                    <m:sSub>
                      <m:sSubPr>
                        <m:ctrlPr>
                          <a:rPr lang="en-US" i="1">
                            <a:latin typeface="Cambria Math" panose="02040503050406030204" pitchFamily="18" charset="0"/>
                          </a:rPr>
                        </m:ctrlPr>
                      </m:sSubPr>
                      <m:e>
                        <m:r>
                          <a:rPr lang="en-US" b="1">
                            <a:latin typeface="Cambria Math" panose="02040503050406030204" pitchFamily="18" charset="0"/>
                          </a:rPr>
                          <m:t>𝐎</m:t>
                        </m:r>
                      </m:e>
                      <m:sub>
                        <m:r>
                          <a:rPr lang="en-US" i="1">
                            <a:latin typeface="Cambria Math" panose="02040503050406030204" pitchFamily="18" charset="0"/>
                          </a:rPr>
                          <m:t>𝑘</m:t>
                        </m:r>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b="1">
                            <a:latin typeface="Cambria Math" panose="02040503050406030204" pitchFamily="18" charset="0"/>
                          </a:rPr>
                          <m:t>𝐛</m:t>
                        </m:r>
                      </m:e>
                      <m:sub>
                        <m:r>
                          <a:rPr lang="en-US" i="1">
                            <a:latin typeface="Cambria Math" panose="02040503050406030204" pitchFamily="18" charset="0"/>
                          </a:rPr>
                          <m:t>𝑘</m:t>
                        </m:r>
                        <m:r>
                          <a:rPr lang="en-US" i="1">
                            <a:latin typeface="Cambria Math" panose="02040503050406030204" pitchFamily="18" charset="0"/>
                          </a:rPr>
                          <m:t>+2:</m:t>
                        </m:r>
                        <m:r>
                          <a:rPr lang="en-US" i="1">
                            <a:latin typeface="Cambria Math" panose="02040503050406030204" pitchFamily="18" charset="0"/>
                          </a:rPr>
                          <m:t>𝑡</m:t>
                        </m:r>
                      </m:sub>
                    </m:sSub>
                  </m:oMath>
                </a14:m>
                <a:endParaRPr lang="en-US" dirty="0"/>
              </a:p>
              <a:p>
                <a:pPr lvl="1"/>
                <a:r>
                  <a:rPr lang="en-US" dirty="0"/>
                  <a:t>Return </a:t>
                </a:r>
                <a14:m>
                  <m:oMath xmlns:m="http://schemas.openxmlformats.org/officeDocument/2006/math">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𝑘</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e>
                    </m:d>
                    <m:r>
                      <a:rPr lang="en-US" b="1" i="1" dirty="0">
                        <a:latin typeface="Cambria Math" panose="02040503050406030204" pitchFamily="18" charset="0"/>
                      </a:rPr>
                      <m:t>=</m:t>
                    </m:r>
                    <m:r>
                      <a:rPr lang="en-US" i="1" dirty="0">
                        <a:latin typeface="Cambria Math" panose="02040503050406030204" pitchFamily="18" charset="0"/>
                      </a:rPr>
                      <m:t>𝛼</m:t>
                    </m:r>
                    <m:sSub>
                      <m:sSubPr>
                        <m:ctrlPr>
                          <a:rPr lang="en-US" i="1">
                            <a:latin typeface="Cambria Math" panose="02040503050406030204" pitchFamily="18" charset="0"/>
                          </a:rPr>
                        </m:ctrlPr>
                      </m:sSubPr>
                      <m:e>
                        <m:r>
                          <a:rPr lang="en-US" b="1">
                            <a:latin typeface="Cambria Math" panose="02040503050406030204" pitchFamily="18" charset="0"/>
                          </a:rPr>
                          <m:t>𝐛</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𝑘</m:t>
                        </m:r>
                      </m:sub>
                    </m:sSub>
                  </m:oMath>
                </a14:m>
                <a:endParaRPr lang="en-US" dirty="0"/>
              </a:p>
              <a:p>
                <a:endParaRPr lang="en-US" dirty="0"/>
              </a:p>
              <a:p>
                <a:r>
                  <a:rPr lang="en-US" dirty="0"/>
                  <a:t>Smoothing for all </a:t>
                </a:r>
                <a14:m>
                  <m:oMath xmlns:m="http://schemas.openxmlformats.org/officeDocument/2006/math">
                    <m:r>
                      <a:rPr lang="en-US" i="1" dirty="0">
                        <a:latin typeface="Cambria Math" panose="02040503050406030204" pitchFamily="18" charset="0"/>
                      </a:rPr>
                      <m:t>𝑘</m:t>
                    </m:r>
                    <m:r>
                      <a:rPr lang="en-US" i="1" dirty="0">
                        <a:latin typeface="Cambria Math" panose="02040503050406030204" pitchFamily="18" charset="0"/>
                      </a:rPr>
                      <m:t>∈{1..</m:t>
                    </m:r>
                    <m:r>
                      <a:rPr lang="en-US" i="1" dirty="0">
                        <a:latin typeface="Cambria Math" panose="02040503050406030204" pitchFamily="18" charset="0"/>
                      </a:rPr>
                      <m:t>𝑡</m:t>
                    </m:r>
                    <m:r>
                      <a:rPr lang="en-US" i="1" dirty="0">
                        <a:latin typeface="Cambria Math" panose="02040503050406030204" pitchFamily="18" charset="0"/>
                      </a:rPr>
                      <m:t>}</m:t>
                    </m:r>
                  </m:oMath>
                </a14:m>
                <a:r>
                  <a:rPr lang="en-US" dirty="0"/>
                  <a:t>: Posterior distribution of all past states given all evidence up to present</a:t>
                </a:r>
              </a:p>
              <a:p>
                <a:pPr lvl="1"/>
                <a:r>
                  <a:rPr lang="en-US" dirty="0"/>
                  <a:t>Forward-Backward Algorithm: Store all the </a:t>
                </a:r>
                <a14:m>
                  <m:oMath xmlns:m="http://schemas.openxmlformats.org/officeDocument/2006/math">
                    <m:r>
                      <a:rPr lang="en-US" b="1" i="0" smtClean="0">
                        <a:latin typeface="Cambria Math" panose="02040503050406030204" pitchFamily="18" charset="0"/>
                      </a:rPr>
                      <m:t>𝐟</m:t>
                    </m:r>
                  </m:oMath>
                </a14:m>
                <a:r>
                  <a:rPr lang="en-US" dirty="0"/>
                  <a:t> and </a:t>
                </a:r>
                <a14:m>
                  <m:oMath xmlns:m="http://schemas.openxmlformats.org/officeDocument/2006/math">
                    <m:r>
                      <a:rPr lang="en-US" b="1" i="0" smtClean="0">
                        <a:latin typeface="Cambria Math" panose="02040503050406030204" pitchFamily="18" charset="0"/>
                      </a:rPr>
                      <m:t>𝐛</m:t>
                    </m:r>
                  </m:oMath>
                </a14:m>
                <a:r>
                  <a:rPr lang="en-US" dirty="0"/>
                  <a:t>, return </a:t>
                </a:r>
                <a14:m>
                  <m:oMath xmlns:m="http://schemas.openxmlformats.org/officeDocument/2006/math">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𝑘</m:t>
                            </m:r>
                          </m:sub>
                        </m:sSub>
                      </m:e>
                      <m:e>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1:</m:t>
                            </m:r>
                            <m:r>
                              <a:rPr lang="en-US" i="1" dirty="0">
                                <a:latin typeface="Cambria Math" panose="02040503050406030204" pitchFamily="18" charset="0"/>
                              </a:rPr>
                              <m:t>𝑡</m:t>
                            </m:r>
                          </m:sub>
                        </m:sSub>
                      </m:e>
                    </m:d>
                  </m:oMath>
                </a14:m>
                <a:r>
                  <a:rPr lang="en-US" dirty="0"/>
                  <a:t> for all </a:t>
                </a:r>
                <a14:m>
                  <m:oMath xmlns:m="http://schemas.openxmlformats.org/officeDocument/2006/math">
                    <m:r>
                      <a:rPr lang="en-US" b="0" i="1" smtClean="0">
                        <a:latin typeface="Cambria Math" panose="02040503050406030204" pitchFamily="18" charset="0"/>
                      </a:rPr>
                      <m:t>𝑘</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219200"/>
                <a:ext cx="8229600" cy="5015696"/>
              </a:xfrm>
              <a:blipFill rotWithShape="0">
                <a:blip r:embed="rId2"/>
                <a:stretch>
                  <a:fillRect l="-741" t="-2066" r="-1926"/>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76</a:t>
            </a:fld>
            <a:endParaRPr lang="en-US" dirty="0"/>
          </a:p>
        </p:txBody>
      </p:sp>
      <mc:AlternateContent xmlns:mc="http://schemas.openxmlformats.org/markup-compatibility/2006" xmlns:a14="http://schemas.microsoft.com/office/drawing/2010/main">
        <mc:Choice Requires="a14">
          <p:sp>
            <p:nvSpPr>
              <p:cNvPr id="9" name="TextBox 8"/>
              <p:cNvSpPr txBox="1"/>
              <p:nvPr/>
            </p:nvSpPr>
            <p:spPr>
              <a:xfrm>
                <a:off x="5713738" y="2922465"/>
                <a:ext cx="2758960" cy="369332"/>
              </a:xfrm>
              <a:prstGeom prst="rect">
                <a:avLst/>
              </a:prstGeom>
              <a:noFill/>
            </p:spPr>
            <p:txBody>
              <a:bodyPr wrap="none" rtlCol="0">
                <a:spAutoFit/>
              </a:bodyPr>
              <a:lstStyle/>
              <a:p>
                <a14:m>
                  <m:oMath xmlns:m="http://schemas.openxmlformats.org/officeDocument/2006/math">
                    <m:sSub>
                      <m:sSubPr>
                        <m:ctrlPr>
                          <a:rPr lang="en-US" b="0" i="1" smtClean="0">
                            <a:solidFill>
                              <a:srgbClr val="0070C0"/>
                            </a:solidFill>
                            <a:latin typeface="Cambria Math" panose="02040503050406030204" pitchFamily="18" charset="0"/>
                          </a:rPr>
                        </m:ctrlPr>
                      </m:sSubPr>
                      <m:e>
                        <m:r>
                          <a:rPr lang="en-US" b="1" i="0" smtClean="0">
                            <a:solidFill>
                              <a:srgbClr val="0070C0"/>
                            </a:solidFill>
                            <a:latin typeface="Cambria Math" panose="02040503050406030204" pitchFamily="18" charset="0"/>
                          </a:rPr>
                          <m:t>𝐎</m:t>
                        </m:r>
                      </m:e>
                      <m:sub>
                        <m:r>
                          <a:rPr lang="en-US" b="0" i="1" smtClean="0">
                            <a:solidFill>
                              <a:srgbClr val="0070C0"/>
                            </a:solidFill>
                            <a:latin typeface="Cambria Math" panose="02040503050406030204" pitchFamily="18" charset="0"/>
                          </a:rPr>
                          <m:t>𝑡</m:t>
                        </m:r>
                        <m:r>
                          <a:rPr lang="en-US" b="0" i="1" smtClean="0">
                            <a:solidFill>
                              <a:srgbClr val="0070C0"/>
                            </a:solidFill>
                            <a:latin typeface="Cambria Math" panose="02040503050406030204" pitchFamily="18" charset="0"/>
                          </a:rPr>
                          <m:t>+1</m:t>
                        </m:r>
                      </m:sub>
                    </m:sSub>
                  </m:oMath>
                </a14:m>
                <a:r>
                  <a:rPr lang="en-US" dirty="0">
                    <a:solidFill>
                      <a:srgbClr val="0070C0"/>
                    </a:solidFill>
                  </a:rPr>
                  <a:t> is determined by </a:t>
                </a:r>
                <a14:m>
                  <m:oMath xmlns:m="http://schemas.openxmlformats.org/officeDocument/2006/math">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𝑒</m:t>
                        </m:r>
                      </m:e>
                      <m:sub>
                        <m:r>
                          <a:rPr lang="en-US" b="0" i="1" smtClean="0">
                            <a:solidFill>
                              <a:srgbClr val="0070C0"/>
                            </a:solidFill>
                            <a:latin typeface="Cambria Math" panose="02040503050406030204" pitchFamily="18" charset="0"/>
                          </a:rPr>
                          <m:t>𝑡</m:t>
                        </m:r>
                        <m:r>
                          <a:rPr lang="en-US" b="0" i="1" smtClean="0">
                            <a:solidFill>
                              <a:srgbClr val="0070C0"/>
                            </a:solidFill>
                            <a:latin typeface="Cambria Math" panose="02040503050406030204" pitchFamily="18" charset="0"/>
                          </a:rPr>
                          <m:t>+1</m:t>
                        </m:r>
                      </m:sub>
                    </m:sSub>
                  </m:oMath>
                </a14:m>
                <a:endParaRPr lang="en-US" dirty="0">
                  <a:solidFill>
                    <a:srgbClr val="0070C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5713738" y="2922465"/>
                <a:ext cx="2758960" cy="369332"/>
              </a:xfrm>
              <a:prstGeom prst="rect">
                <a:avLst/>
              </a:prstGeom>
              <a:blipFill rotWithShape="0">
                <a:blip r:embed="rId3"/>
                <a:stretch>
                  <a:fillRect t="-8197" b="-24590"/>
                </a:stretch>
              </a:blipFill>
            </p:spPr>
            <p:txBody>
              <a:bodyPr/>
              <a:lstStyle/>
              <a:p>
                <a:r>
                  <a:rPr lang="en-US">
                    <a:noFill/>
                  </a:rPr>
                  <a:t> </a:t>
                </a:r>
              </a:p>
            </p:txBody>
          </p:sp>
        </mc:Fallback>
      </mc:AlternateContent>
      <p:sp>
        <p:nvSpPr>
          <p:cNvPr id="10" name="TextBox 9"/>
          <p:cNvSpPr txBox="1"/>
          <p:nvPr/>
        </p:nvSpPr>
        <p:spPr>
          <a:xfrm>
            <a:off x="3705829" y="2852980"/>
            <a:ext cx="1996187" cy="369332"/>
          </a:xfrm>
          <a:prstGeom prst="rect">
            <a:avLst/>
          </a:prstGeom>
          <a:noFill/>
        </p:spPr>
        <p:txBody>
          <a:bodyPr wrap="none" rtlCol="0">
            <a:spAutoFit/>
          </a:bodyPr>
          <a:lstStyle/>
          <a:p>
            <a:r>
              <a:rPr lang="en-US" dirty="0">
                <a:solidFill>
                  <a:srgbClr val="FF0000"/>
                </a:solidFill>
              </a:rPr>
              <a:t>(</a:t>
            </a:r>
            <a:r>
              <a:rPr lang="en-US" i="1" dirty="0">
                <a:solidFill>
                  <a:srgbClr val="FF0000"/>
                </a:solidFill>
              </a:rPr>
              <a:t>Forward</a:t>
            </a:r>
            <a:r>
              <a:rPr lang="en-US" dirty="0">
                <a:solidFill>
                  <a:srgbClr val="FF0000"/>
                </a:solidFill>
              </a:rPr>
              <a:t> operation)</a:t>
            </a:r>
          </a:p>
        </p:txBody>
      </p:sp>
      <p:sp>
        <p:nvSpPr>
          <p:cNvPr id="11" name="TextBox 10"/>
          <p:cNvSpPr txBox="1"/>
          <p:nvPr/>
        </p:nvSpPr>
        <p:spPr>
          <a:xfrm>
            <a:off x="3705829" y="3222312"/>
            <a:ext cx="2159758" cy="369332"/>
          </a:xfrm>
          <a:prstGeom prst="rect">
            <a:avLst/>
          </a:prstGeom>
          <a:noFill/>
        </p:spPr>
        <p:txBody>
          <a:bodyPr wrap="none" rtlCol="0">
            <a:spAutoFit/>
          </a:bodyPr>
          <a:lstStyle/>
          <a:p>
            <a:r>
              <a:rPr lang="en-US" dirty="0">
                <a:solidFill>
                  <a:srgbClr val="FF0000"/>
                </a:solidFill>
              </a:rPr>
              <a:t>(</a:t>
            </a:r>
            <a:r>
              <a:rPr lang="en-US" i="1" dirty="0">
                <a:solidFill>
                  <a:srgbClr val="FF0000"/>
                </a:solidFill>
              </a:rPr>
              <a:t>Backward </a:t>
            </a:r>
            <a:r>
              <a:rPr lang="en-US" dirty="0">
                <a:solidFill>
                  <a:srgbClr val="FF0000"/>
                </a:solidFill>
              </a:rPr>
              <a:t>operation)</a:t>
            </a:r>
          </a:p>
        </p:txBody>
      </p:sp>
    </p:spTree>
    <p:extLst>
      <p:ext uri="{BB962C8B-B14F-4D97-AF65-F5344CB8AC3E}">
        <p14:creationId xmlns:p14="http://schemas.microsoft.com/office/powerpoint/2010/main" val="28832712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Inference in Temporal Models</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14:m>
                  <m:oMath xmlns:m="http://schemas.openxmlformats.org/officeDocument/2006/math">
                    <m:sSub>
                      <m:sSubPr>
                        <m:ctrlPr>
                          <a:rPr lang="en-US" i="1" smtClean="0">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𝛼</m:t>
                    </m:r>
                  </m:oMath>
                </a14:m>
                <a:r>
                  <a:rPr lang="en-US" sz="1800" dirty="0"/>
                  <a:t>FORWARD</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1" i="0">
                            <a:latin typeface="Cambria Math" panose="02040503050406030204" pitchFamily="18" charset="0"/>
                          </a:rPr>
                          <m:t>𝐞</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𝐛</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r>
                      <a:rPr lang="en-US" b="0" i="1" smtClean="0">
                        <a:latin typeface="Cambria Math" panose="02040503050406030204" pitchFamily="18" charset="0"/>
                      </a:rPr>
                      <m:t>=</m:t>
                    </m:r>
                    <m:r>
                      <m:rPr>
                        <m:nor/>
                      </m:rPr>
                      <a:rPr lang="en-US" sz="1800" b="0" i="0" dirty="0" smtClean="0"/>
                      <m:t>BACKWARD</m:t>
                    </m:r>
                    <m:r>
                      <a:rPr lang="en-US" i="1">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𝐛</m:t>
                        </m:r>
                      </m:e>
                      <m:sub>
                        <m:r>
                          <a:rPr lang="en-US" i="1">
                            <a:latin typeface="Cambria Math" panose="02040503050406030204" pitchFamily="18" charset="0"/>
                          </a:rPr>
                          <m:t>𝑘</m:t>
                        </m:r>
                        <m:r>
                          <a:rPr lang="en-US" i="1">
                            <a:latin typeface="Cambria Math" panose="02040503050406030204" pitchFamily="18" charset="0"/>
                          </a:rPr>
                          <m:t>+2:</m:t>
                        </m:r>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1" i="0">
                            <a:latin typeface="Cambria Math" panose="02040503050406030204" pitchFamily="18" charset="0"/>
                          </a:rPr>
                          <m:t>𝐞</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a:p>
                <a:r>
                  <a:rPr lang="en-US" dirty="0"/>
                  <a:t>Filtering: </a:t>
                </a:r>
                <a14:m>
                  <m:oMath xmlns:m="http://schemas.openxmlformats.org/officeDocument/2006/math">
                    <m:r>
                      <a:rPr lang="en-US" b="1" dirty="0">
                        <a:latin typeface="Cambria Math" panose="02040503050406030204" pitchFamily="18" charset="0"/>
                      </a:rPr>
                      <m:t>𝐏</m:t>
                    </m:r>
                    <m:d>
                      <m:dPr>
                        <m:ctrlPr>
                          <a:rPr lang="en-US" b="1" i="1" dirty="0">
                            <a:latin typeface="Cambria Math" panose="02040503050406030204" pitchFamily="18" charset="0"/>
                          </a:rPr>
                        </m:ctrlPr>
                      </m:dPr>
                      <m:e>
                        <m:sSub>
                          <m:sSubPr>
                            <m:ctrlPr>
                              <a:rPr lang="en-US" i="1" dirty="0">
                                <a:latin typeface="Cambria Math" panose="02040503050406030204" pitchFamily="18" charset="0"/>
                              </a:rPr>
                            </m:ctrlPr>
                          </m:sSubPr>
                          <m:e>
                            <m:r>
                              <a:rPr lang="en-US" b="1" i="0" dirty="0">
                                <a:latin typeface="Cambria Math" panose="02040503050406030204" pitchFamily="18" charset="0"/>
                              </a:rPr>
                              <m:t>𝐗</m:t>
                            </m:r>
                          </m:e>
                          <m:sub>
                            <m:r>
                              <a:rPr lang="en-US" i="1" dirty="0">
                                <a:latin typeface="Cambria Math" panose="02040503050406030204" pitchFamily="18" charset="0"/>
                              </a:rPr>
                              <m:t>𝑡</m:t>
                            </m:r>
                          </m:sub>
                        </m:sSub>
                      </m:e>
                      <m:e>
                        <m:sSub>
                          <m:sSubPr>
                            <m:ctrlPr>
                              <a:rPr lang="en-US" i="1" dirty="0">
                                <a:latin typeface="Cambria Math" panose="02040503050406030204" pitchFamily="18" charset="0"/>
                              </a:rPr>
                            </m:ctrlPr>
                          </m:sSubPr>
                          <m:e>
                            <m:r>
                              <a:rPr lang="en-US" b="1" i="0" dirty="0">
                                <a:latin typeface="Cambria Math" panose="02040503050406030204" pitchFamily="18" charset="0"/>
                              </a:rPr>
                              <m:t>𝐞</m:t>
                            </m:r>
                          </m:e>
                          <m:sub>
                            <m:r>
                              <a:rPr lang="en-US" i="1" dirty="0">
                                <a:latin typeface="Cambria Math" panose="02040503050406030204" pitchFamily="18" charset="0"/>
                              </a:rPr>
                              <m:t>1:</m:t>
                            </m:r>
                            <m:r>
                              <a:rPr lang="en-US" i="1" dirty="0">
                                <a:latin typeface="Cambria Math" panose="02040503050406030204" pitchFamily="18" charset="0"/>
                              </a:rPr>
                              <m:t>𝑡</m:t>
                            </m:r>
                          </m:sub>
                        </m:sSub>
                      </m:e>
                    </m:d>
                    <m:r>
                      <a:rPr lang="en-US" b="0" i="1" dirty="0" smtClean="0">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𝑡</m:t>
                        </m:r>
                      </m:sub>
                    </m:sSub>
                  </m:oMath>
                </a14:m>
                <a:endParaRPr lang="en-US" dirty="0"/>
              </a:p>
              <a:p>
                <a:r>
                  <a:rPr lang="en-US" dirty="0"/>
                  <a:t>Prediction: </a:t>
                </a:r>
                <a14:m>
                  <m:oMath xmlns:m="http://schemas.openxmlformats.org/officeDocument/2006/math">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b="1" i="0">
                                <a:latin typeface="Cambria Math" panose="02040503050406030204" pitchFamily="18" charset="0"/>
                              </a:rPr>
                              <m:t>𝐗</m:t>
                            </m:r>
                          </m:e>
                          <m:sub>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𝑘</m:t>
                            </m:r>
                            <m:r>
                              <a:rPr lang="en-US" i="1">
                                <a:latin typeface="Cambria Math" panose="02040503050406030204" pitchFamily="18" charset="0"/>
                              </a:rPr>
                              <m:t>+1</m:t>
                            </m:r>
                          </m:sub>
                        </m:sSub>
                      </m:e>
                      <m:e>
                        <m:sSub>
                          <m:sSubPr>
                            <m:ctrlPr>
                              <a:rPr lang="en-US" i="1" dirty="0">
                                <a:latin typeface="Cambria Math" panose="02040503050406030204" pitchFamily="18" charset="0"/>
                              </a:rPr>
                            </m:ctrlPr>
                          </m:sSubPr>
                          <m:e>
                            <m:r>
                              <a:rPr lang="en-US" b="1" i="0" dirty="0">
                                <a:latin typeface="Cambria Math" panose="02040503050406030204" pitchFamily="18" charset="0"/>
                              </a:rPr>
                              <m:t>𝐞</m:t>
                            </m:r>
                          </m:e>
                          <m:sub>
                            <m:r>
                              <a:rPr lang="en-US" i="1" dirty="0">
                                <a:latin typeface="Cambria Math" panose="02040503050406030204" pitchFamily="18" charset="0"/>
                              </a:rPr>
                              <m:t>1:</m:t>
                            </m:r>
                            <m:r>
                              <a:rPr lang="en-US" i="1" dirty="0">
                                <a:latin typeface="Cambria Math" panose="02040503050406030204" pitchFamily="18" charset="0"/>
                              </a:rPr>
                              <m:t>𝑡</m:t>
                            </m:r>
                          </m:sub>
                        </m:sSub>
                      </m:e>
                    </m:d>
                    <m:r>
                      <a:rPr lang="en-US" b="1">
                        <a:latin typeface="Cambria Math" panose="02040503050406030204" pitchFamily="18" charset="0"/>
                      </a:rPr>
                      <m:t>=</m:t>
                    </m:r>
                    <m:nary>
                      <m:naryPr>
                        <m:chr m:val="∑"/>
                        <m:supHide m:val="on"/>
                        <m:ctrlPr>
                          <a:rPr lang="en-US" b="1" i="1">
                            <a:latin typeface="Cambria Math" panose="02040503050406030204" pitchFamily="18" charset="0"/>
                          </a:rPr>
                        </m:ctrlPr>
                      </m:naryPr>
                      <m:sub>
                        <m:sSub>
                          <m:sSubPr>
                            <m:ctrlPr>
                              <a:rPr lang="en-US" i="1">
                                <a:latin typeface="Cambria Math" panose="02040503050406030204" pitchFamily="18" charset="0"/>
                              </a:rPr>
                            </m:ctrlPr>
                          </m:sSubPr>
                          <m:e>
                            <m:r>
                              <a:rPr lang="en-US" b="1" i="0">
                                <a:latin typeface="Cambria Math" panose="02040503050406030204" pitchFamily="18" charset="0"/>
                              </a:rPr>
                              <m:t>𝐱</m:t>
                            </m:r>
                          </m:e>
                          <m:sub>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𝑘</m:t>
                            </m:r>
                          </m:sub>
                        </m:sSub>
                      </m:sub>
                      <m:sup/>
                      <m:e>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b="1" i="0">
                                    <a:latin typeface="Cambria Math" panose="02040503050406030204" pitchFamily="18" charset="0"/>
                                  </a:rPr>
                                  <m:t>𝐗</m:t>
                                </m:r>
                              </m:e>
                              <m:sub>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𝑘</m:t>
                                </m:r>
                                <m:r>
                                  <a:rPr lang="en-US" i="1">
                                    <a:latin typeface="Cambria Math" panose="02040503050406030204" pitchFamily="18" charset="0"/>
                                  </a:rPr>
                                  <m:t>+1</m:t>
                                </m:r>
                              </m:sub>
                            </m:sSub>
                          </m:e>
                          <m:e>
                            <m:sSub>
                              <m:sSubPr>
                                <m:ctrlPr>
                                  <a:rPr lang="en-US" i="1" dirty="0">
                                    <a:latin typeface="Cambria Math" panose="02040503050406030204" pitchFamily="18" charset="0"/>
                                  </a:rPr>
                                </m:ctrlPr>
                              </m:sSubPr>
                              <m:e>
                                <m:r>
                                  <a:rPr lang="en-US" b="1" i="0" dirty="0">
                                    <a:latin typeface="Cambria Math" panose="02040503050406030204" pitchFamily="18" charset="0"/>
                                  </a:rPr>
                                  <m:t>𝐱</m:t>
                                </m:r>
                              </m:e>
                              <m:sub>
                                <m:r>
                                  <a:rPr lang="en-US" i="1" dirty="0">
                                    <a:latin typeface="Cambria Math" panose="02040503050406030204" pitchFamily="18" charset="0"/>
                                  </a:rPr>
                                  <m:t>𝑡</m:t>
                                </m:r>
                                <m:r>
                                  <a:rPr lang="en-US" i="1" dirty="0">
                                    <a:latin typeface="Cambria Math" panose="02040503050406030204" pitchFamily="18" charset="0"/>
                                  </a:rPr>
                                  <m:t>+</m:t>
                                </m:r>
                                <m:r>
                                  <a:rPr lang="en-US" i="1" dirty="0">
                                    <a:latin typeface="Cambria Math" panose="02040503050406030204" pitchFamily="18" charset="0"/>
                                  </a:rPr>
                                  <m:t>𝑘</m:t>
                                </m:r>
                              </m:sub>
                            </m:sSub>
                          </m:e>
                        </m:d>
                        <m:r>
                          <a:rPr lang="en-US" i="1" dirty="0">
                            <a:latin typeface="Cambria Math" panose="02040503050406030204" pitchFamily="18" charset="0"/>
                          </a:rPr>
                          <m:t>𝑃</m:t>
                        </m:r>
                        <m:d>
                          <m:dPr>
                            <m:ctrlPr>
                              <a:rPr lang="en-US" b="1" i="1" dirty="0">
                                <a:latin typeface="Cambria Math" panose="02040503050406030204" pitchFamily="18" charset="0"/>
                              </a:rPr>
                            </m:ctrlPr>
                          </m:dPr>
                          <m:e>
                            <m:sSub>
                              <m:sSubPr>
                                <m:ctrlPr>
                                  <a:rPr lang="en-US" i="1" dirty="0">
                                    <a:latin typeface="Cambria Math" panose="02040503050406030204" pitchFamily="18" charset="0"/>
                                  </a:rPr>
                                </m:ctrlPr>
                              </m:sSubPr>
                              <m:e>
                                <m:r>
                                  <a:rPr lang="en-US" b="1" i="0" dirty="0">
                                    <a:latin typeface="Cambria Math" panose="02040503050406030204" pitchFamily="18" charset="0"/>
                                  </a:rPr>
                                  <m:t>𝐱</m:t>
                                </m:r>
                              </m:e>
                              <m:sub>
                                <m:r>
                                  <a:rPr lang="en-US" i="1" dirty="0">
                                    <a:latin typeface="Cambria Math" panose="02040503050406030204" pitchFamily="18" charset="0"/>
                                  </a:rPr>
                                  <m:t>𝑡</m:t>
                                </m:r>
                                <m:r>
                                  <a:rPr lang="en-US" i="1" dirty="0">
                                    <a:latin typeface="Cambria Math" panose="02040503050406030204" pitchFamily="18" charset="0"/>
                                  </a:rPr>
                                  <m:t>+</m:t>
                                </m:r>
                                <m:r>
                                  <a:rPr lang="en-US" i="1" dirty="0">
                                    <a:latin typeface="Cambria Math" panose="02040503050406030204" pitchFamily="18" charset="0"/>
                                  </a:rPr>
                                  <m:t>𝑘</m:t>
                                </m:r>
                              </m:sub>
                            </m:sSub>
                          </m:e>
                          <m:e>
                            <m:sSub>
                              <m:sSubPr>
                                <m:ctrlPr>
                                  <a:rPr lang="en-US" i="1" dirty="0">
                                    <a:latin typeface="Cambria Math" panose="02040503050406030204" pitchFamily="18" charset="0"/>
                                  </a:rPr>
                                </m:ctrlPr>
                              </m:sSubPr>
                              <m:e>
                                <m:r>
                                  <a:rPr lang="en-US" b="1" i="0" dirty="0">
                                    <a:latin typeface="Cambria Math" panose="02040503050406030204" pitchFamily="18" charset="0"/>
                                  </a:rPr>
                                  <m:t>𝐞</m:t>
                                </m:r>
                              </m:e>
                              <m:sub>
                                <m:r>
                                  <a:rPr lang="en-US" i="1" dirty="0">
                                    <a:latin typeface="Cambria Math" panose="02040503050406030204" pitchFamily="18" charset="0"/>
                                  </a:rPr>
                                  <m:t>1:</m:t>
                                </m:r>
                                <m:r>
                                  <a:rPr lang="en-US" i="1" dirty="0">
                                    <a:latin typeface="Cambria Math" panose="02040503050406030204" pitchFamily="18" charset="0"/>
                                  </a:rPr>
                                  <m:t>𝑡</m:t>
                                </m:r>
                              </m:sub>
                            </m:sSub>
                          </m:e>
                        </m:d>
                      </m:e>
                    </m:nary>
                  </m:oMath>
                </a14:m>
                <a:endParaRPr lang="en-US" b="1" dirty="0">
                  <a:latin typeface="Cambria Math" panose="02040503050406030204" pitchFamily="18" charset="0"/>
                </a:endParaRPr>
              </a:p>
              <a:p>
                <a:r>
                  <a:rPr lang="en-US" dirty="0"/>
                  <a:t>Smoothing: </a:t>
                </a:r>
                <a14:m>
                  <m:oMath xmlns:m="http://schemas.openxmlformats.org/officeDocument/2006/math">
                    <m:r>
                      <a:rPr lang="en-US" b="1">
                        <a:latin typeface="Cambria Math" panose="02040503050406030204" pitchFamily="18" charset="0"/>
                      </a:rPr>
                      <m:t>𝐏</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b="1" i="0">
                                <a:latin typeface="Cambria Math" panose="02040503050406030204" pitchFamily="18" charset="0"/>
                              </a:rPr>
                              <m:t>𝐗</m:t>
                            </m:r>
                          </m:e>
                          <m:sub>
                            <m:r>
                              <a:rPr lang="en-US" i="1">
                                <a:latin typeface="Cambria Math" panose="02040503050406030204" pitchFamily="18" charset="0"/>
                              </a:rPr>
                              <m:t>𝑘</m:t>
                            </m:r>
                          </m:sub>
                        </m:sSub>
                      </m:e>
                      <m:e>
                        <m:sSub>
                          <m:sSubPr>
                            <m:ctrlPr>
                              <a:rPr lang="en-US" i="1" dirty="0">
                                <a:latin typeface="Cambria Math" panose="02040503050406030204" pitchFamily="18" charset="0"/>
                              </a:rPr>
                            </m:ctrlPr>
                          </m:sSubPr>
                          <m:e>
                            <m:r>
                              <a:rPr lang="en-US" b="1" i="0" dirty="0">
                                <a:latin typeface="Cambria Math" panose="02040503050406030204" pitchFamily="18" charset="0"/>
                              </a:rPr>
                              <m:t>𝐞</m:t>
                            </m:r>
                          </m:e>
                          <m:sub>
                            <m:r>
                              <a:rPr lang="en-US" i="1" dirty="0">
                                <a:latin typeface="Cambria Math" panose="02040503050406030204" pitchFamily="18" charset="0"/>
                              </a:rPr>
                              <m:t>1:</m:t>
                            </m:r>
                            <m:r>
                              <a:rPr lang="en-US" i="1" dirty="0">
                                <a:latin typeface="Cambria Math" panose="02040503050406030204" pitchFamily="18" charset="0"/>
                              </a:rPr>
                              <m:t>𝑡</m:t>
                            </m:r>
                          </m:sub>
                        </m:sSub>
                      </m:e>
                    </m:d>
                    <m:r>
                      <a:rPr lang="en-US" b="1" i="1" dirty="0">
                        <a:latin typeface="Cambria Math" panose="02040503050406030204" pitchFamily="18" charset="0"/>
                      </a:rPr>
                      <m:t>=</m:t>
                    </m:r>
                    <m:r>
                      <a:rPr lang="en-US" i="1" dirty="0">
                        <a:latin typeface="Cambria Math" panose="02040503050406030204" pitchFamily="18" charset="0"/>
                      </a:rPr>
                      <m:t>𝛼</m:t>
                    </m:r>
                    <m:sSub>
                      <m:sSubPr>
                        <m:ctrlPr>
                          <a:rPr lang="en-US" i="1">
                            <a:latin typeface="Cambria Math" panose="02040503050406030204" pitchFamily="18" charset="0"/>
                          </a:rPr>
                        </m:ctrlPr>
                      </m:sSubPr>
                      <m:e>
                        <m:r>
                          <a:rPr lang="en-US" b="1">
                            <a:latin typeface="Cambria Math" panose="02040503050406030204" pitchFamily="18" charset="0"/>
                          </a:rPr>
                          <m:t>𝐛</m:t>
                        </m:r>
                      </m:e>
                      <m:sub>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𝑡</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a:latin typeface="Cambria Math" panose="02040503050406030204" pitchFamily="18" charset="0"/>
                          </a:rPr>
                          <m:t>𝐟</m:t>
                        </m:r>
                      </m:e>
                      <m:sub>
                        <m:r>
                          <a:rPr lang="en-US" i="1">
                            <a:latin typeface="Cambria Math" panose="02040503050406030204" pitchFamily="18" charset="0"/>
                          </a:rPr>
                          <m:t>1:</m:t>
                        </m:r>
                        <m:r>
                          <a:rPr lang="en-US" i="1">
                            <a:latin typeface="Cambria Math" panose="02040503050406030204" pitchFamily="18" charset="0"/>
                          </a:rPr>
                          <m:t>𝑘</m:t>
                        </m:r>
                      </m:sub>
                    </m:sSub>
                  </m:oMath>
                </a14:m>
                <a:endParaRPr lang="en-US" dirty="0"/>
              </a:p>
              <a:p>
                <a:pPr lvl="1"/>
                <a:r>
                  <a:rPr lang="en-US" dirty="0"/>
                  <a:t>Forward-backward algorithm for smoothing the whole sequence</a:t>
                </a:r>
              </a:p>
              <a:p>
                <a:r>
                  <a:rPr lang="en-US" dirty="0"/>
                  <a:t>Find most likely explanation: Viterbi algorithm</a:t>
                </a:r>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b="-617"/>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77</a:t>
            </a:fld>
            <a:endParaRPr lang="en-US" dirty="0"/>
          </a:p>
        </p:txBody>
      </p:sp>
    </p:spTree>
    <p:extLst>
      <p:ext uri="{BB962C8B-B14F-4D97-AF65-F5344CB8AC3E}">
        <p14:creationId xmlns:p14="http://schemas.microsoft.com/office/powerpoint/2010/main" val="4284161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Inference in Temporal Probabilistic Model</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fontScale="85000" lnSpcReduction="20000"/>
              </a:bodyPr>
              <a:lstStyle/>
              <a:p>
                <a:r>
                  <a:rPr lang="en-US" dirty="0"/>
                  <a:t>Filtering / State estimation: Posterior distribution over current state given all evidence so far, </a:t>
                </a:r>
                <a14:m>
                  <m:oMath xmlns:m="http://schemas.openxmlformats.org/officeDocument/2006/math">
                    <m:r>
                      <a:rPr lang="en-US" b="1" i="0" smtClean="0">
                        <a:latin typeface="Cambria Math" panose="02040503050406030204" pitchFamily="18" charset="0"/>
                      </a:rPr>
                      <m:t>𝐏</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i="1">
                            <a:latin typeface="Cambria Math" panose="02040503050406030204" pitchFamily="18" charset="0"/>
                          </a:rPr>
                          <m:t>𝑡</m:t>
                        </m:r>
                      </m:sub>
                    </m:sSub>
                    <m:r>
                      <a:rPr lang="en-US" b="0" i="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1" i="0" dirty="0" smtClean="0">
                            <a:latin typeface="Cambria Math" panose="02040503050406030204" pitchFamily="18" charset="0"/>
                          </a:rPr>
                          <m:t>𝐞</m:t>
                        </m:r>
                      </m:e>
                      <m:sub>
                        <m:r>
                          <a:rPr lang="en-US" i="1" dirty="0">
                            <a:latin typeface="Cambria Math" panose="02040503050406030204" pitchFamily="18" charset="0"/>
                          </a:rPr>
                          <m:t>1:</m:t>
                        </m:r>
                        <m:r>
                          <a:rPr lang="en-US" i="1" dirty="0">
                            <a:latin typeface="Cambria Math" panose="02040503050406030204" pitchFamily="18" charset="0"/>
                          </a:rPr>
                          <m:t>𝑡</m:t>
                        </m:r>
                      </m:sub>
                    </m:sSub>
                    <m:r>
                      <a:rPr lang="en-US" b="0" i="1" dirty="0" smtClean="0">
                        <a:latin typeface="Cambria Math" panose="02040503050406030204" pitchFamily="18" charset="0"/>
                      </a:rPr>
                      <m:t>)</m:t>
                    </m:r>
                  </m:oMath>
                </a14:m>
                <a:endParaRPr lang="en-US" dirty="0"/>
              </a:p>
              <a:p>
                <a:endParaRPr lang="en-US" dirty="0"/>
              </a:p>
              <a:p>
                <a:r>
                  <a:rPr lang="en-US" dirty="0"/>
                  <a:t>Prediction: Posterior distribution over future state given all evidence to date, </a:t>
                </a:r>
                <a14:m>
                  <m:oMath xmlns:m="http://schemas.openxmlformats.org/officeDocument/2006/math">
                    <m:r>
                      <a:rPr lang="en-US" b="1" i="0" smtClean="0">
                        <a:latin typeface="Cambria Math" panose="02040503050406030204" pitchFamily="18" charset="0"/>
                      </a:rPr>
                      <m:t>𝐏</m:t>
                    </m:r>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i="1">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dirty="0">
                            <a:latin typeface="Cambria Math" panose="02040503050406030204" pitchFamily="18" charset="0"/>
                          </a:rPr>
                        </m:ctrlPr>
                      </m:sSubPr>
                      <m:e>
                        <m:r>
                          <a:rPr lang="en-US" b="1" i="0" dirty="0" smtClean="0">
                            <a:latin typeface="Cambria Math" panose="02040503050406030204" pitchFamily="18" charset="0"/>
                          </a:rPr>
                          <m:t>𝐞</m:t>
                        </m:r>
                      </m:e>
                      <m:sub>
                        <m:r>
                          <a:rPr lang="en-US" i="1" dirty="0">
                            <a:latin typeface="Cambria Math" panose="02040503050406030204" pitchFamily="18" charset="0"/>
                          </a:rPr>
                          <m:t>1:</m:t>
                        </m:r>
                        <m:r>
                          <a:rPr lang="en-US" i="1" dirty="0">
                            <a:latin typeface="Cambria Math" panose="02040503050406030204" pitchFamily="18" charset="0"/>
                          </a:rPr>
                          <m:t>𝑡</m:t>
                        </m:r>
                      </m:sub>
                    </m:sSub>
                    <m:r>
                      <a:rPr lang="en-US" b="0" i="1" dirty="0" smtClean="0">
                        <a:latin typeface="Cambria Math" panose="02040503050406030204" pitchFamily="18" charset="0"/>
                      </a:rPr>
                      <m:t>)</m:t>
                    </m:r>
                  </m:oMath>
                </a14:m>
                <a:endParaRPr lang="en-US" dirty="0"/>
              </a:p>
              <a:p>
                <a:endParaRPr lang="en-US" dirty="0"/>
              </a:p>
              <a:p>
                <a:r>
                  <a:rPr lang="en-US" dirty="0"/>
                  <a:t>Smoothing: Posterior distribution of past state given all evidence up to present, </a:t>
                </a:r>
                <a14:m>
                  <m:oMath xmlns:m="http://schemas.openxmlformats.org/officeDocument/2006/math">
                    <m:r>
                      <a:rPr lang="en-US" b="1">
                        <a:latin typeface="Cambria Math" panose="02040503050406030204" pitchFamily="18" charset="0"/>
                      </a:rPr>
                      <m:t>𝐏</m:t>
                    </m:r>
                    <m:r>
                      <a:rPr lang="en-US" i="1">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b="0" i="1" smtClean="0">
                            <a:latin typeface="Cambria Math" panose="02040503050406030204" pitchFamily="18" charset="0"/>
                          </a:rPr>
                          <m:t>𝑘</m:t>
                        </m:r>
                      </m:sub>
                    </m:sSub>
                    <m:r>
                      <a:rPr lang="en-US">
                        <a:latin typeface="Cambria Math" panose="02040503050406030204" pitchFamily="18" charset="0"/>
                      </a:rPr>
                      <m:t>|</m:t>
                    </m:r>
                    <m:sSub>
                      <m:sSubPr>
                        <m:ctrlPr>
                          <a:rPr lang="en-US" i="1" dirty="0">
                            <a:latin typeface="Cambria Math" panose="02040503050406030204" pitchFamily="18" charset="0"/>
                          </a:rPr>
                        </m:ctrlPr>
                      </m:sSubPr>
                      <m:e>
                        <m:r>
                          <a:rPr lang="en-US" b="1" dirty="0">
                            <a:latin typeface="Cambria Math" panose="02040503050406030204" pitchFamily="18" charset="0"/>
                          </a:rPr>
                          <m:t>𝐞</m:t>
                        </m:r>
                      </m:e>
                      <m:sub>
                        <m:r>
                          <a:rPr lang="en-US" i="1" dirty="0">
                            <a:latin typeface="Cambria Math" panose="02040503050406030204" pitchFamily="18" charset="0"/>
                          </a:rPr>
                          <m:t>1:</m:t>
                        </m:r>
                        <m:r>
                          <a:rPr lang="en-US" i="1" dirty="0">
                            <a:latin typeface="Cambria Math" panose="02040503050406030204" pitchFamily="18" charset="0"/>
                          </a:rPr>
                          <m:t>𝑡</m:t>
                        </m:r>
                      </m:sub>
                    </m:sSub>
                    <m:r>
                      <a:rPr lang="en-US" i="1" dirty="0">
                        <a:latin typeface="Cambria Math" panose="02040503050406030204" pitchFamily="18" charset="0"/>
                      </a:rPr>
                      <m:t>)</m:t>
                    </m:r>
                  </m:oMath>
                </a14:m>
                <a:endParaRPr lang="en-US" dirty="0"/>
              </a:p>
              <a:p>
                <a:endParaRPr lang="en-US" dirty="0"/>
              </a:p>
              <a:p>
                <a:r>
                  <a:rPr lang="en-US" dirty="0"/>
                  <a:t>Most likely explanation </a:t>
                </a:r>
                <a14:m>
                  <m:oMath xmlns:m="http://schemas.openxmlformats.org/officeDocument/2006/math">
                    <m:func>
                      <m:funcPr>
                        <m:ctrlPr>
                          <a:rPr lang="en-US" i="1" smtClean="0">
                            <a:latin typeface="Cambria Math" panose="02040503050406030204" pitchFamily="18" charset="0"/>
                          </a:rPr>
                        </m:ctrlPr>
                      </m:funcPr>
                      <m:fName>
                        <m:limLow>
                          <m:limLowPr>
                            <m:ctrlPr>
                              <a:rPr lang="en-US" i="1" smtClean="0">
                                <a:latin typeface="Cambria Math" panose="02040503050406030204" pitchFamily="18" charset="0"/>
                              </a:rPr>
                            </m:ctrlPr>
                          </m:limLowPr>
                          <m:e>
                            <m:r>
                              <m:rPr>
                                <m:sty m:val="p"/>
                              </m:rPr>
                              <a:rPr lang="en-US" b="0" i="0" smtClean="0">
                                <a:latin typeface="Cambria Math" panose="02040503050406030204" pitchFamily="18" charset="0"/>
                              </a:rPr>
                              <m:t>arg</m:t>
                            </m:r>
                            <m:r>
                              <m:rPr>
                                <m:sty m:val="p"/>
                              </m:rPr>
                              <a:rPr lang="en-US" i="0" smtClean="0">
                                <a:latin typeface="Cambria Math" panose="02040503050406030204" pitchFamily="18" charset="0"/>
                              </a:rPr>
                              <m:t>max</m:t>
                            </m:r>
                          </m:e>
                          <m:lim>
                            <m:sSub>
                              <m:sSubPr>
                                <m:ctrlPr>
                                  <a:rPr lang="en-US" i="1">
                                    <a:latin typeface="Cambria Math" panose="02040503050406030204" pitchFamily="18" charset="0"/>
                                  </a:rPr>
                                </m:ctrlPr>
                              </m:sSubPr>
                              <m:e>
                                <m:r>
                                  <a:rPr lang="en-US" b="1">
                                    <a:latin typeface="Cambria Math" panose="02040503050406030204" pitchFamily="18" charset="0"/>
                                  </a:rPr>
                                  <m:t>𝐱</m:t>
                                </m:r>
                              </m:e>
                              <m:sub>
                                <m:r>
                                  <a:rPr lang="en-US" i="1">
                                    <a:latin typeface="Cambria Math" panose="02040503050406030204" pitchFamily="18" charset="0"/>
                                  </a:rPr>
                                  <m:t>1:</m:t>
                                </m:r>
                                <m:r>
                                  <a:rPr lang="en-US" i="1">
                                    <a:latin typeface="Cambria Math" panose="02040503050406030204" pitchFamily="18" charset="0"/>
                                  </a:rPr>
                                  <m:t>𝑡</m:t>
                                </m:r>
                              </m:sub>
                            </m:sSub>
                          </m:lim>
                        </m:limLow>
                      </m:fName>
                      <m:e>
                        <m:r>
                          <a:rPr lang="en-US" b="0" i="1">
                            <a:latin typeface="Cambria Math" panose="02040503050406030204" pitchFamily="18" charset="0"/>
                          </a:rPr>
                          <m:t>𝑃</m:t>
                        </m:r>
                        <m:r>
                          <a:rPr lang="en-US">
                            <a:latin typeface="Cambria Math" panose="02040503050406030204" pitchFamily="18" charset="0"/>
                          </a:rPr>
                          <m:t>(</m:t>
                        </m:r>
                        <m:sSub>
                          <m:sSubPr>
                            <m:ctrlPr>
                              <a:rPr lang="en-US" i="1">
                                <a:latin typeface="Cambria Math" panose="02040503050406030204" pitchFamily="18" charset="0"/>
                              </a:rPr>
                            </m:ctrlPr>
                          </m:sSubPr>
                          <m:e>
                            <m:r>
                              <a:rPr lang="en-US" b="1" i="0" smtClean="0">
                                <a:latin typeface="Cambria Math" panose="02040503050406030204" pitchFamily="18" charset="0"/>
                              </a:rPr>
                              <m:t>𝐱</m:t>
                            </m:r>
                          </m:e>
                          <m:sub>
                            <m:r>
                              <a:rPr lang="en-US" b="0" i="1" smtClean="0">
                                <a:latin typeface="Cambria Math" panose="02040503050406030204" pitchFamily="18" charset="0"/>
                              </a:rPr>
                              <m:t>1:</m:t>
                            </m:r>
                            <m:r>
                              <a:rPr lang="en-US" i="1">
                                <a:latin typeface="Cambria Math" panose="02040503050406030204" pitchFamily="18" charset="0"/>
                              </a:rPr>
                              <m:t>𝑡</m:t>
                            </m:r>
                          </m:sub>
                        </m:sSub>
                        <m:r>
                          <a:rPr lang="en-US" i="1">
                            <a:latin typeface="Cambria Math" panose="02040503050406030204" pitchFamily="18" charset="0"/>
                          </a:rPr>
                          <m:t>|</m:t>
                        </m:r>
                        <m:sSub>
                          <m:sSubPr>
                            <m:ctrlPr>
                              <a:rPr lang="en-US" i="1" dirty="0">
                                <a:latin typeface="Cambria Math" panose="02040503050406030204" pitchFamily="18" charset="0"/>
                              </a:rPr>
                            </m:ctrlPr>
                          </m:sSubPr>
                          <m:e>
                            <m:r>
                              <a:rPr lang="en-US" b="1" dirty="0">
                                <a:latin typeface="Cambria Math" panose="02040503050406030204" pitchFamily="18" charset="0"/>
                              </a:rPr>
                              <m:t>𝐞</m:t>
                            </m:r>
                          </m:e>
                          <m:sub>
                            <m:r>
                              <a:rPr lang="en-US" i="1" dirty="0">
                                <a:latin typeface="Cambria Math" panose="02040503050406030204" pitchFamily="18" charset="0"/>
                              </a:rPr>
                              <m:t>1:</m:t>
                            </m:r>
                            <m:r>
                              <a:rPr lang="en-US" i="1" dirty="0">
                                <a:latin typeface="Cambria Math" panose="02040503050406030204" pitchFamily="18" charset="0"/>
                              </a:rPr>
                              <m:t>𝑡</m:t>
                            </m:r>
                          </m:sub>
                        </m:sSub>
                        <m:r>
                          <a:rPr lang="en-US" i="1" dirty="0">
                            <a:latin typeface="Cambria Math" panose="02040503050406030204" pitchFamily="18" charset="0"/>
                          </a:rPr>
                          <m:t>)</m:t>
                        </m:r>
                      </m:e>
                    </m:func>
                  </m:oMath>
                </a14:m>
                <a:endParaRPr lang="en-US" dirty="0"/>
              </a:p>
              <a:p>
                <a:endParaRPr lang="en-US" dirty="0"/>
              </a:p>
              <a:p>
                <a:r>
                  <a:rPr lang="en-US" dirty="0"/>
                  <a:t>Learning: Learn transition and sensor model from observations (not covered)</a:t>
                </a:r>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519" t="-2469" r="-1926"/>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8</a:t>
            </a:fld>
            <a:endParaRPr lang="en-US" dirty="0"/>
          </a:p>
        </p:txBody>
      </p:sp>
    </p:spTree>
    <p:extLst>
      <p:ext uri="{BB962C8B-B14F-4D97-AF65-F5344CB8AC3E}">
        <p14:creationId xmlns:p14="http://schemas.microsoft.com/office/powerpoint/2010/main" val="1091963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sz="quarter" idx="1"/>
          </p:nvPr>
        </p:nvSpPr>
        <p:spPr/>
        <p:txBody>
          <a:bodyPr/>
          <a:lstStyle/>
          <a:p>
            <a:r>
              <a:rPr lang="en-US" dirty="0"/>
              <a:t>Temporal Probability Model</a:t>
            </a:r>
          </a:p>
          <a:p>
            <a:endParaRPr lang="en-US" dirty="0"/>
          </a:p>
          <a:p>
            <a:r>
              <a:rPr lang="en-US" dirty="0"/>
              <a:t>Hidden Markov Model (HMM)</a:t>
            </a:r>
          </a:p>
          <a:p>
            <a:endParaRPr lang="en-US" dirty="0"/>
          </a:p>
          <a:p>
            <a:r>
              <a:rPr lang="en-US" dirty="0" err="1"/>
              <a:t>Kalman</a:t>
            </a:r>
            <a:r>
              <a:rPr lang="en-US" dirty="0"/>
              <a:t> Filter</a:t>
            </a:r>
          </a:p>
          <a:p>
            <a:endParaRPr lang="en-US" dirty="0"/>
          </a:p>
          <a:p>
            <a:r>
              <a:rPr lang="en-US" dirty="0"/>
              <a:t>Dynamic Bayes’ Net (DBN)</a:t>
            </a:r>
          </a:p>
          <a:p>
            <a:endParaRPr lang="en-US" dirty="0"/>
          </a:p>
          <a:p>
            <a:r>
              <a:rPr lang="en-US" dirty="0"/>
              <a:t>Applications of DBN</a:t>
            </a:r>
          </a:p>
        </p:txBody>
      </p:sp>
      <p:sp>
        <p:nvSpPr>
          <p:cNvPr id="4" name="Date Placeholder 3"/>
          <p:cNvSpPr>
            <a:spLocks noGrp="1"/>
          </p:cNvSpPr>
          <p:nvPr>
            <p:ph type="dt" sz="half" idx="10"/>
          </p:nvPr>
        </p:nvSpPr>
        <p:spPr/>
        <p:txBody>
          <a:bodyPr/>
          <a:lstStyle/>
          <a:p>
            <a:fld id="{25DF680D-2C67-4C95-A53E-F5B5FCCE787F}" type="datetime1">
              <a:rPr lang="en-US" smtClean="0"/>
              <a:t>1/3/2019</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9</a:t>
            </a:fld>
            <a:endParaRPr lang="en-US" dirty="0"/>
          </a:p>
        </p:txBody>
      </p:sp>
      <p:sp>
        <p:nvSpPr>
          <p:cNvPr id="7" name="TextBox 6"/>
          <p:cNvSpPr txBox="1"/>
          <p:nvPr/>
        </p:nvSpPr>
        <p:spPr>
          <a:xfrm>
            <a:off x="5933954" y="2970836"/>
            <a:ext cx="2302233" cy="369332"/>
          </a:xfrm>
          <a:prstGeom prst="rect">
            <a:avLst/>
          </a:prstGeom>
          <a:noFill/>
        </p:spPr>
        <p:txBody>
          <a:bodyPr wrap="none" rtlCol="0">
            <a:spAutoFit/>
          </a:bodyPr>
          <a:lstStyle/>
          <a:p>
            <a:r>
              <a:rPr lang="en-US" dirty="0">
                <a:solidFill>
                  <a:srgbClr val="FF0000"/>
                </a:solidFill>
              </a:rPr>
              <a:t>Special classes of DBN</a:t>
            </a:r>
          </a:p>
        </p:txBody>
      </p:sp>
      <p:cxnSp>
        <p:nvCxnSpPr>
          <p:cNvPr id="9" name="Straight Arrow Connector 8"/>
          <p:cNvCxnSpPr>
            <a:stCxn id="7" idx="1"/>
          </p:cNvCxnSpPr>
          <p:nvPr/>
        </p:nvCxnSpPr>
        <p:spPr>
          <a:xfrm flipH="1" flipV="1">
            <a:off x="5177742" y="2716192"/>
            <a:ext cx="756212" cy="4393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7" idx="1"/>
          </p:cNvCxnSpPr>
          <p:nvPr/>
        </p:nvCxnSpPr>
        <p:spPr>
          <a:xfrm flipH="1">
            <a:off x="5220182" y="3155502"/>
            <a:ext cx="713772" cy="38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37711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ongYangTheme">
  <a:themeElements>
    <a:clrScheme name="Teamcore_Color">
      <a:dk1>
        <a:sysClr val="windowText" lastClr="000000"/>
      </a:dk1>
      <a:lt1>
        <a:sysClr val="window" lastClr="FFFFFF"/>
      </a:lt1>
      <a:dk2>
        <a:srgbClr val="646B86"/>
      </a:dk2>
      <a:lt2>
        <a:srgbClr val="C5D1D7"/>
      </a:lt2>
      <a:accent1>
        <a:srgbClr val="900000"/>
      </a:accent1>
      <a:accent2>
        <a:srgbClr val="F0B81F"/>
      </a:accent2>
      <a:accent3>
        <a:srgbClr val="8CADAE"/>
      </a:accent3>
      <a:accent4>
        <a:srgbClr val="8C7B70"/>
      </a:accent4>
      <a:accent5>
        <a:srgbClr val="8FB08C"/>
      </a:accent5>
      <a:accent6>
        <a:srgbClr val="D19049"/>
      </a:accent6>
      <a:hlink>
        <a:srgbClr val="00A3D6"/>
      </a:hlink>
      <a:folHlink>
        <a:srgbClr val="694F07"/>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extLst>
    <a:ext uri="{05A4C25C-085E-4340-85A3-A5531E510DB2}">
      <thm15:themeFamily xmlns:thm15="http://schemas.microsoft.com/office/thememl/2012/main" name="RongYangTheme" id="{D7630A04-C4F1-4873-A4EC-33A465EB564F}" vid="{97D5BBA1-6F79-4368-8DB0-1EFD1EF8D9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RongYangTheme</Template>
  <TotalTime>14120</TotalTime>
  <Words>2427</Words>
  <Application>Microsoft Office PowerPoint</Application>
  <PresentationFormat>On-screen Show (4:3)</PresentationFormat>
  <Paragraphs>1071</Paragraphs>
  <Slides>77</Slides>
  <Notes>12</Notes>
  <HiddenSlides>19</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77</vt:i4>
      </vt:variant>
    </vt:vector>
  </HeadingPairs>
  <TitlesOfParts>
    <vt:vector size="89" baseType="lpstr">
      <vt:lpstr>ＭＳ Ｐゴシック</vt:lpstr>
      <vt:lpstr>华文新魏</vt:lpstr>
      <vt:lpstr>宋体</vt:lpstr>
      <vt:lpstr>Arial</vt:lpstr>
      <vt:lpstr>Calibri</vt:lpstr>
      <vt:lpstr>Cambria Math</vt:lpstr>
      <vt:lpstr>Garamond</vt:lpstr>
      <vt:lpstr>Gill Sans MT</vt:lpstr>
      <vt:lpstr>Times New Roman</vt:lpstr>
      <vt:lpstr>Wingdings</vt:lpstr>
      <vt:lpstr>Wingdings 3</vt:lpstr>
      <vt:lpstr>RongYangTheme</vt:lpstr>
      <vt:lpstr>Artificial Intelligence: Representation and Problem Solving  Probabilistic Reasoning (4): Temporal Models</vt:lpstr>
      <vt:lpstr>Recap</vt:lpstr>
      <vt:lpstr>Outline</vt:lpstr>
      <vt:lpstr>Temporal Probabilistic Model</vt:lpstr>
      <vt:lpstr>Temporal Probabilistic Model</vt:lpstr>
      <vt:lpstr>Temporal Probabilistic Model</vt:lpstr>
      <vt:lpstr>Temporal Probabilistic Model</vt:lpstr>
      <vt:lpstr>Inference in Temporal Probabilistic Model</vt:lpstr>
      <vt:lpstr>Outline</vt:lpstr>
      <vt:lpstr>Hidden Markov Model</vt:lpstr>
      <vt:lpstr>Example: Umbrella</vt:lpstr>
      <vt:lpstr>Hidden Markov Model</vt:lpstr>
      <vt:lpstr>Hidden Markov Model</vt:lpstr>
      <vt:lpstr>Inference in HMM: Filtering</vt:lpstr>
      <vt:lpstr>Inference in HMM: Filtering</vt:lpstr>
      <vt:lpstr>Inference in HMM: Filtering</vt:lpstr>
      <vt:lpstr>Inference in HMM: Filtering</vt:lpstr>
      <vt:lpstr>Inference in HMM: Filtering</vt:lpstr>
      <vt:lpstr>Inference in HMM: Filtering</vt:lpstr>
      <vt:lpstr>Inference in HMM: Filtering</vt:lpstr>
      <vt:lpstr>Inference in HMM: Filtering</vt:lpstr>
      <vt:lpstr>Example: Umbrella</vt:lpstr>
      <vt:lpstr>Example: Umbrella</vt:lpstr>
      <vt:lpstr>Quiz 1</vt:lpstr>
      <vt:lpstr>Quiz 1</vt:lpstr>
      <vt:lpstr>Inference in HMM: Find Most Likely Explanation</vt:lpstr>
      <vt:lpstr>Viterbi Algorithm</vt:lpstr>
      <vt:lpstr>Viterbi Algorithm</vt:lpstr>
      <vt:lpstr>Viterbi Algorithm</vt:lpstr>
      <vt:lpstr>Viterbi Algorithm</vt:lpstr>
      <vt:lpstr>Viterbi Algorithm</vt:lpstr>
      <vt:lpstr>Viterbi Algorithm</vt:lpstr>
      <vt:lpstr>Viterbi Algorithm</vt:lpstr>
      <vt:lpstr>Viterbi Algorithm</vt:lpstr>
      <vt:lpstr>Viterbi Algorithm</vt:lpstr>
      <vt:lpstr>Quiz 2</vt:lpstr>
      <vt:lpstr>Quiz 2</vt:lpstr>
      <vt:lpstr>Outline</vt:lpstr>
      <vt:lpstr>Kalman Filter</vt:lpstr>
      <vt:lpstr>Kalman Filter</vt:lpstr>
      <vt:lpstr>Kalman Filter</vt:lpstr>
      <vt:lpstr>Outline</vt:lpstr>
      <vt:lpstr>Dynamic Bayesian Networks</vt:lpstr>
      <vt:lpstr>Dynamic Bayesian Networks</vt:lpstr>
      <vt:lpstr>Inference in DBN</vt:lpstr>
      <vt:lpstr>Particle Filtering (Not Required)</vt:lpstr>
      <vt:lpstr>Particle Filtering (Not Required)</vt:lpstr>
      <vt:lpstr>Particle Filtering (Not Required)</vt:lpstr>
      <vt:lpstr>Example: Umbrella (Not Required)</vt:lpstr>
      <vt:lpstr>Example: Umbrella (Not Required)</vt:lpstr>
      <vt:lpstr>Example: Umbrella (Not Required)</vt:lpstr>
      <vt:lpstr>Particle Filtering (Not Required)</vt:lpstr>
      <vt:lpstr>Quiz 3  (Not Required)</vt:lpstr>
      <vt:lpstr>Quiz 3 (Not Required)</vt:lpstr>
      <vt:lpstr>Applications of DBN: Place and Object Recognition</vt:lpstr>
      <vt:lpstr>Applications of DBN: Place and Object Recognition</vt:lpstr>
      <vt:lpstr>Applications of DBN: Infer and Predict Poaching Activity</vt:lpstr>
      <vt:lpstr>Applications of DBN: Infer and Predict Poaching Activity</vt:lpstr>
      <vt:lpstr>Applications of DBN: Infer and Predict Poaching Activity</vt:lpstr>
      <vt:lpstr>Applications of DBN: Predict Urban Crime</vt:lpstr>
      <vt:lpstr>Summary</vt:lpstr>
      <vt:lpstr>Acknowledgment</vt:lpstr>
      <vt:lpstr>Backup Slides</vt:lpstr>
      <vt:lpstr>Viterbi Algorithm</vt:lpstr>
      <vt:lpstr>Viterbi Algorithm</vt:lpstr>
      <vt:lpstr>Inference in HMM: Prediction</vt:lpstr>
      <vt:lpstr>Inference in HMM: Prediction</vt:lpstr>
      <vt:lpstr>Inference in HMM: Prediction</vt:lpstr>
      <vt:lpstr>Inference in HMM: Smoothing</vt:lpstr>
      <vt:lpstr>Inference in HMM: Smoothing</vt:lpstr>
      <vt:lpstr>Inference in HMM: Smoothing</vt:lpstr>
      <vt:lpstr>Inference in HMM: Smoothing</vt:lpstr>
      <vt:lpstr>Inference in HMM: Smoothing</vt:lpstr>
      <vt:lpstr>Inference in HMM: Smoothing</vt:lpstr>
      <vt:lpstr>Inference in HMM: Smoothing</vt:lpstr>
      <vt:lpstr>Inference in HMM: Smoothing</vt:lpstr>
      <vt:lpstr>General Inference in Temporal Models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Fei Fang</dc:creator>
  <cp:lastModifiedBy>Fei Fang</cp:lastModifiedBy>
  <cp:revision>1592</cp:revision>
  <cp:lastPrinted>2018-09-18T17:03:02Z</cp:lastPrinted>
  <dcterms:created xsi:type="dcterms:W3CDTF">2016-01-28T05:48:30Z</dcterms:created>
  <dcterms:modified xsi:type="dcterms:W3CDTF">2019-01-03T18:04:49Z</dcterms:modified>
</cp:coreProperties>
</file>